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Poppins Bold" charset="1" panose="00000800000000000000"/>
      <p:regular r:id="rId11"/>
    </p:embeddedFont>
    <p:embeddedFont>
      <p:font typeface="Lora Bold" charset="1" panose="00000800000000000000"/>
      <p:regular r:id="rId12"/>
    </p:embeddedFont>
    <p:embeddedFont>
      <p:font typeface="Glacial Indifference" charset="1" panose="00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https://tealogy.in/teacafe-franchise" TargetMode="External" Type="http://schemas.openxmlformats.org/officeDocument/2006/relationships/hyperlink"/><Relationship Id="rId6" Target="https://tealogy.in/teacafe-franchise" TargetMode="External" Type="http://schemas.openxmlformats.org/officeDocument/2006/relationships/hyperlink"/><Relationship Id="rId7" Target="https://tealogy.in/teacafe-franchise"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2.png" Type="http://schemas.openxmlformats.org/officeDocument/2006/relationships/image"/><Relationship Id="rId4" Target="../media/image5.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2.png" Type="http://schemas.openxmlformats.org/officeDocument/2006/relationships/image"/><Relationship Id="rId4" Target="../media/image6.jpeg" Type="http://schemas.openxmlformats.org/officeDocument/2006/relationships/image"/><Relationship Id="rId5" Target="https://tealogy.in/teacafe-franchise"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7.png" Type="http://schemas.openxmlformats.org/officeDocument/2006/relationships/image"/><Relationship Id="rId4" Target="../media/image8.jpe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10.png" Type="http://schemas.openxmlformats.org/officeDocument/2006/relationships/image"/><Relationship Id="rId5" Target="https://tealogy.in/teacafe-franchise"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D5955C"/>
        </a:solidFill>
      </p:bgPr>
    </p:bg>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4433562" y="-3407473"/>
            <a:ext cx="7860625" cy="7860625"/>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5" id="5"/>
          <p:cNvGrpSpPr/>
          <p:nvPr/>
        </p:nvGrpSpPr>
        <p:grpSpPr>
          <a:xfrm rot="0">
            <a:off x="7023500" y="8129833"/>
            <a:ext cx="6714655" cy="67146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7" id="7"/>
          <p:cNvGrpSpPr/>
          <p:nvPr/>
        </p:nvGrpSpPr>
        <p:grpSpPr>
          <a:xfrm rot="0">
            <a:off x="15174512" y="6236124"/>
            <a:ext cx="8608364" cy="8608364"/>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9" id="9"/>
          <p:cNvGrpSpPr/>
          <p:nvPr/>
        </p:nvGrpSpPr>
        <p:grpSpPr>
          <a:xfrm rot="0">
            <a:off x="14319028" y="-3204524"/>
            <a:ext cx="8608364" cy="860836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sp>
        <p:nvSpPr>
          <p:cNvPr name="Freeform 11" id="11"/>
          <p:cNvSpPr/>
          <p:nvPr/>
        </p:nvSpPr>
        <p:spPr>
          <a:xfrm flipH="false" flipV="false" rot="0">
            <a:off x="7499013" y="0"/>
            <a:ext cx="2881815" cy="1505601"/>
          </a:xfrm>
          <a:custGeom>
            <a:avLst/>
            <a:gdLst/>
            <a:ahLst/>
            <a:cxnLst/>
            <a:rect r="r" b="b" t="t" l="l"/>
            <a:pathLst>
              <a:path h="1505601" w="2881815">
                <a:moveTo>
                  <a:pt x="0" y="0"/>
                </a:moveTo>
                <a:lnTo>
                  <a:pt x="2881815" y="0"/>
                </a:lnTo>
                <a:lnTo>
                  <a:pt x="2881815" y="1505601"/>
                </a:lnTo>
                <a:lnTo>
                  <a:pt x="0" y="1505601"/>
                </a:lnTo>
                <a:lnTo>
                  <a:pt x="0" y="0"/>
                </a:lnTo>
                <a:close/>
              </a:path>
            </a:pathLst>
          </a:custGeom>
          <a:blipFill>
            <a:blip r:embed="rId3"/>
            <a:stretch>
              <a:fillRect l="0" t="0" r="0" b="0"/>
            </a:stretch>
          </a:blipFill>
        </p:spPr>
      </p:sp>
      <p:sp>
        <p:nvSpPr>
          <p:cNvPr name="TextBox 12" id="12"/>
          <p:cNvSpPr txBox="true"/>
          <p:nvPr/>
        </p:nvSpPr>
        <p:spPr>
          <a:xfrm rot="0">
            <a:off x="1754897" y="2880164"/>
            <a:ext cx="9402714" cy="598475"/>
          </a:xfrm>
          <a:prstGeom prst="rect">
            <a:avLst/>
          </a:prstGeom>
        </p:spPr>
        <p:txBody>
          <a:bodyPr anchor="t" rtlCol="false" tIns="0" lIns="0" bIns="0" rIns="0">
            <a:spAutoFit/>
          </a:bodyPr>
          <a:lstStyle/>
          <a:p>
            <a:pPr algn="l">
              <a:lnSpc>
                <a:spcPts val="4012"/>
              </a:lnSpc>
            </a:pPr>
            <a:r>
              <a:rPr lang="en-US" sz="4458" b="true">
                <a:solidFill>
                  <a:srgbClr val="0E0E0E"/>
                </a:solidFill>
                <a:latin typeface="Poppins Bold"/>
                <a:ea typeface="Poppins Bold"/>
                <a:cs typeface="Poppins Bold"/>
                <a:sym typeface="Poppins Bold"/>
              </a:rPr>
              <a:t>BEST CAFE FRANCHISE</a:t>
            </a:r>
          </a:p>
        </p:txBody>
      </p:sp>
      <p:sp>
        <p:nvSpPr>
          <p:cNvPr name="TextBox 13" id="13"/>
          <p:cNvSpPr txBox="true"/>
          <p:nvPr/>
        </p:nvSpPr>
        <p:spPr>
          <a:xfrm rot="0">
            <a:off x="1754897" y="3831472"/>
            <a:ext cx="9591377" cy="442228"/>
          </a:xfrm>
          <a:prstGeom prst="rect">
            <a:avLst/>
          </a:prstGeom>
        </p:spPr>
        <p:txBody>
          <a:bodyPr anchor="t" rtlCol="false" tIns="0" lIns="0" bIns="0" rIns="0">
            <a:spAutoFit/>
          </a:bodyPr>
          <a:lstStyle/>
          <a:p>
            <a:pPr algn="l">
              <a:lnSpc>
                <a:spcPts val="3574"/>
              </a:lnSpc>
              <a:spcBef>
                <a:spcPct val="0"/>
              </a:spcBef>
            </a:pPr>
            <a:r>
              <a:rPr lang="en-US" b="true" sz="2553">
                <a:solidFill>
                  <a:srgbClr val="0E0E0E"/>
                </a:solidFill>
                <a:latin typeface="Lora Bold"/>
                <a:ea typeface="Lora Bold"/>
                <a:cs typeface="Lora Bold"/>
                <a:sym typeface="Lora Bold"/>
              </a:rPr>
              <a:t>STA</a:t>
            </a:r>
            <a:r>
              <a:rPr lang="en-US" b="true" sz="2553">
                <a:solidFill>
                  <a:srgbClr val="0E0E0E"/>
                </a:solidFill>
                <a:latin typeface="Lora Bold"/>
                <a:ea typeface="Lora Bold"/>
                <a:cs typeface="Lora Bold"/>
                <a:sym typeface="Lora Bold"/>
              </a:rPr>
              <a:t>RT YOUR DREAM CAFE WITH TEALOGY</a:t>
            </a:r>
          </a:p>
        </p:txBody>
      </p:sp>
      <p:grpSp>
        <p:nvGrpSpPr>
          <p:cNvPr name="Group 14" id="14"/>
          <p:cNvGrpSpPr/>
          <p:nvPr/>
        </p:nvGrpSpPr>
        <p:grpSpPr>
          <a:xfrm rot="0">
            <a:off x="10380828" y="2155317"/>
            <a:ext cx="6406816" cy="6497046"/>
            <a:chOff x="0" y="0"/>
            <a:chExt cx="992583" cy="1006562"/>
          </a:xfrm>
        </p:grpSpPr>
        <p:sp>
          <p:nvSpPr>
            <p:cNvPr name="Freeform 15" id="15"/>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4"/>
              <a:stretch>
                <a:fillRect l="-704" t="0" r="-704" b="0"/>
              </a:stretch>
            </a:blipFill>
          </p:spPr>
        </p:sp>
      </p:grpSp>
      <p:sp>
        <p:nvSpPr>
          <p:cNvPr name="TextBox 16" id="16"/>
          <p:cNvSpPr txBox="true"/>
          <p:nvPr/>
        </p:nvSpPr>
        <p:spPr>
          <a:xfrm rot="0">
            <a:off x="1754897" y="4729377"/>
            <a:ext cx="7389103" cy="2334894"/>
          </a:xfrm>
          <a:prstGeom prst="rect">
            <a:avLst/>
          </a:prstGeom>
        </p:spPr>
        <p:txBody>
          <a:bodyPr anchor="t" rtlCol="false" tIns="0" lIns="0" bIns="0" rIns="0">
            <a:spAutoFit/>
          </a:bodyPr>
          <a:lstStyle/>
          <a:p>
            <a:pPr algn="l">
              <a:lnSpc>
                <a:spcPts val="3080"/>
              </a:lnSpc>
            </a:pPr>
            <a:r>
              <a:rPr lang="en-US" sz="2200">
                <a:solidFill>
                  <a:srgbClr val="0E0E0E"/>
                </a:solidFill>
                <a:latin typeface="Glacial Indifference"/>
                <a:ea typeface="Glacial Indifference"/>
                <a:cs typeface="Glacial Indifference"/>
                <a:sym typeface="Glacial Indifference"/>
              </a:rPr>
              <a:t>Looking for the </a:t>
            </a:r>
            <a:r>
              <a:rPr lang="en-US" sz="2200" u="sng">
                <a:solidFill>
                  <a:srgbClr val="0E0E0E"/>
                </a:solidFill>
                <a:latin typeface="Glacial Indifference"/>
                <a:ea typeface="Glacial Indifference"/>
                <a:cs typeface="Glacial Indifference"/>
                <a:sym typeface="Glacial Indifference"/>
                <a:hlinkClick r:id="rId5" tooltip="https://tealogy.in/teacafe-franchise"/>
              </a:rPr>
              <a:t>Best </a:t>
            </a:r>
            <a:r>
              <a:rPr lang="en-US" sz="2200" u="sng">
                <a:solidFill>
                  <a:srgbClr val="0E0E0E"/>
                </a:solidFill>
                <a:latin typeface="Glacial Indifference"/>
                <a:ea typeface="Glacial Indifference"/>
                <a:cs typeface="Glacial Indifference"/>
                <a:sym typeface="Glacial Indifference"/>
                <a:hlinkClick r:id="rId6" tooltip="https://tealogy.in/teacafe-franchise"/>
              </a:rPr>
              <a:t>Cafe Franchise</a:t>
            </a:r>
            <a:r>
              <a:rPr lang="en-US" sz="2200">
                <a:solidFill>
                  <a:srgbClr val="0E0E0E"/>
                </a:solidFill>
                <a:latin typeface="Glacial Indifference"/>
                <a:ea typeface="Glacial Indifference"/>
                <a:cs typeface="Glacial Indifference"/>
                <a:sym typeface="Glacial Indifference"/>
              </a:rPr>
              <a:t>?</a:t>
            </a:r>
            <a:r>
              <a:rPr lang="en-US" sz="2200" u="none">
                <a:solidFill>
                  <a:srgbClr val="0E0E0E"/>
                </a:solidFill>
                <a:latin typeface="Glacial Indifference"/>
                <a:ea typeface="Glacial Indifference"/>
                <a:cs typeface="Glacial Indifference"/>
                <a:sym typeface="Glacial Indifference"/>
              </a:rPr>
              <a:t> </a:t>
            </a:r>
            <a:r>
              <a:rPr lang="en-US" sz="2200">
                <a:solidFill>
                  <a:srgbClr val="0E0E0E"/>
                </a:solidFill>
                <a:latin typeface="Glacial Indifference"/>
                <a:ea typeface="Glacial Indifference"/>
                <a:cs typeface="Glacial Indifference"/>
                <a:sym typeface="Glacial Indifference"/>
              </a:rPr>
              <a:t>Te</a:t>
            </a:r>
            <a:r>
              <a:rPr lang="en-US" sz="2200" u="none">
                <a:solidFill>
                  <a:srgbClr val="0E0E0E"/>
                </a:solidFill>
                <a:latin typeface="Glacial Indifference"/>
                <a:ea typeface="Glacial Indifference"/>
                <a:cs typeface="Glacial Indifference"/>
                <a:sym typeface="Glacial Indifference"/>
              </a:rPr>
              <a:t>a</a:t>
            </a:r>
            <a:r>
              <a:rPr lang="en-US" sz="2200">
                <a:solidFill>
                  <a:srgbClr val="0E0E0E"/>
                </a:solidFill>
                <a:latin typeface="Glacial Indifference"/>
                <a:ea typeface="Glacial Indifference"/>
                <a:cs typeface="Glacial Indifference"/>
                <a:sym typeface="Glacial Indifference"/>
              </a:rPr>
              <a:t>logy offers a perfect opportunity to start your own cafe business with complete franchise support. We provide premium tea, coffee, delicious snacks, store setup assistance, staff training, and marketing support. Our business model is simple, profitable, and designed to help entrepreneurs achieve long-term success.</a:t>
            </a:r>
          </a:p>
        </p:txBody>
      </p:sp>
      <p:sp>
        <p:nvSpPr>
          <p:cNvPr name="TextBox 17" id="17"/>
          <p:cNvSpPr txBox="true"/>
          <p:nvPr/>
        </p:nvSpPr>
        <p:spPr>
          <a:xfrm rot="0">
            <a:off x="1754897" y="7921522"/>
            <a:ext cx="7389103" cy="382269"/>
          </a:xfrm>
          <a:prstGeom prst="rect">
            <a:avLst/>
          </a:prstGeom>
        </p:spPr>
        <p:txBody>
          <a:bodyPr anchor="t" rtlCol="false" tIns="0" lIns="0" bIns="0" rIns="0">
            <a:spAutoFit/>
          </a:bodyPr>
          <a:lstStyle/>
          <a:p>
            <a:pPr algn="l">
              <a:lnSpc>
                <a:spcPts val="3080"/>
              </a:lnSpc>
            </a:pPr>
            <a:r>
              <a:rPr lang="en-US" sz="2200" u="sng">
                <a:solidFill>
                  <a:srgbClr val="0E0E0E"/>
                </a:solidFill>
                <a:latin typeface="Glacial Indifference"/>
                <a:ea typeface="Glacial Indifference"/>
                <a:cs typeface="Glacial Indifference"/>
                <a:sym typeface="Glacial Indifference"/>
                <a:hlinkClick r:id="rId7" tooltip="https://tealogy.in/teacafe-franchise"/>
              </a:rPr>
              <a:t>https://tealogy.in/teacafe-franchise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A3FF">
                <a:alpha val="100000"/>
              </a:srgbClr>
            </a:gs>
            <a:gs pos="100000">
              <a:srgbClr val="FFFFFF">
                <a:alpha val="100000"/>
              </a:srgbClr>
            </a:gs>
          </a:gsLst>
          <a:lin ang="2700000"/>
        </a:gradFill>
      </p:bgPr>
    </p:bg>
    <p:spTree>
      <p:nvGrpSpPr>
        <p:cNvPr id="1" name=""/>
        <p:cNvGrpSpPr/>
        <p:nvPr/>
      </p:nvGrpSpPr>
      <p:grpSpPr>
        <a:xfrm>
          <a:off x="0" y="0"/>
          <a:ext cx="0" cy="0"/>
          <a:chOff x="0" y="0"/>
          <a:chExt cx="0" cy="0"/>
        </a:xfrm>
      </p:grpSpPr>
      <p:grpSp>
        <p:nvGrpSpPr>
          <p:cNvPr name="Group 2" id="2"/>
          <p:cNvGrpSpPr/>
          <p:nvPr/>
        </p:nvGrpSpPr>
        <p:grpSpPr>
          <a:xfrm rot="0">
            <a:off x="15411157" y="-1848143"/>
            <a:ext cx="3696286" cy="3696286"/>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4" id="4"/>
          <p:cNvGrpSpPr/>
          <p:nvPr/>
        </p:nvGrpSpPr>
        <p:grpSpPr>
          <a:xfrm rot="0">
            <a:off x="-4631032" y="3676537"/>
            <a:ext cx="6714513" cy="8279935"/>
            <a:chOff x="0" y="0"/>
            <a:chExt cx="659130" cy="812800"/>
          </a:xfrm>
        </p:grpSpPr>
        <p:sp>
          <p:nvSpPr>
            <p:cNvPr name="Freeform 5" id="5"/>
            <p:cNvSpPr/>
            <p:nvPr/>
          </p:nvSpPr>
          <p:spPr>
            <a:xfrm flipH="false" flipV="false" rot="0">
              <a:off x="0" y="0"/>
              <a:ext cx="659130" cy="812800"/>
            </a:xfrm>
            <a:custGeom>
              <a:avLst/>
              <a:gdLst/>
              <a:ahLst/>
              <a:cxnLst/>
              <a:rect r="r" b="b" t="t" l="l"/>
              <a:pathLst>
                <a:path h="812800" w="659130">
                  <a:moveTo>
                    <a:pt x="329565" y="0"/>
                  </a:moveTo>
                  <a:lnTo>
                    <a:pt x="659130" y="406400"/>
                  </a:lnTo>
                  <a:lnTo>
                    <a:pt x="329565" y="812800"/>
                  </a:lnTo>
                  <a:lnTo>
                    <a:pt x="0" y="406400"/>
                  </a:lnTo>
                  <a:lnTo>
                    <a:pt x="329565"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6" id="6"/>
          <p:cNvGrpSpPr/>
          <p:nvPr/>
        </p:nvGrpSpPr>
        <p:grpSpPr>
          <a:xfrm rot="0">
            <a:off x="-387720" y="8793714"/>
            <a:ext cx="4554822" cy="45548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8" id="8"/>
          <p:cNvGrpSpPr/>
          <p:nvPr/>
        </p:nvGrpSpPr>
        <p:grpSpPr>
          <a:xfrm rot="0">
            <a:off x="-5214311" y="-5520565"/>
            <a:ext cx="8608364" cy="8608364"/>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10" id="10"/>
          <p:cNvGrpSpPr/>
          <p:nvPr/>
        </p:nvGrpSpPr>
        <p:grpSpPr>
          <a:xfrm rot="0">
            <a:off x="16343316" y="-678542"/>
            <a:ext cx="6973057" cy="6973057"/>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sp>
        <p:nvSpPr>
          <p:cNvPr name="Freeform 12" id="12"/>
          <p:cNvSpPr/>
          <p:nvPr/>
        </p:nvSpPr>
        <p:spPr>
          <a:xfrm flipH="true" flipV="false" rot="0">
            <a:off x="10839484" y="6492557"/>
            <a:ext cx="10309743" cy="6855979"/>
          </a:xfrm>
          <a:custGeom>
            <a:avLst/>
            <a:gdLst/>
            <a:ahLst/>
            <a:cxnLst/>
            <a:rect r="r" b="b" t="t" l="l"/>
            <a:pathLst>
              <a:path h="6855979" w="10309743">
                <a:moveTo>
                  <a:pt x="10309743" y="0"/>
                </a:moveTo>
                <a:lnTo>
                  <a:pt x="0" y="0"/>
                </a:lnTo>
                <a:lnTo>
                  <a:pt x="0" y="6855979"/>
                </a:lnTo>
                <a:lnTo>
                  <a:pt x="10309743" y="6855979"/>
                </a:lnTo>
                <a:lnTo>
                  <a:pt x="10309743" y="0"/>
                </a:lnTo>
                <a:close/>
              </a:path>
            </a:pathLst>
          </a:custGeom>
          <a:blipFill>
            <a:blip r:embed="rId2">
              <a:alphaModFix amt="28000"/>
            </a:blip>
            <a:stretch>
              <a:fillRect l="0" t="0" r="0" b="0"/>
            </a:stretch>
          </a:blipFill>
        </p:spPr>
      </p:sp>
      <p:sp>
        <p:nvSpPr>
          <p:cNvPr name="Freeform 13" id="13"/>
          <p:cNvSpPr/>
          <p:nvPr/>
        </p:nvSpPr>
        <p:spPr>
          <a:xfrm flipH="false" flipV="false" rot="0">
            <a:off x="2083481" y="566527"/>
            <a:ext cx="1546830" cy="808140"/>
          </a:xfrm>
          <a:custGeom>
            <a:avLst/>
            <a:gdLst/>
            <a:ahLst/>
            <a:cxnLst/>
            <a:rect r="r" b="b" t="t" l="l"/>
            <a:pathLst>
              <a:path h="808140" w="1546830">
                <a:moveTo>
                  <a:pt x="0" y="0"/>
                </a:moveTo>
                <a:lnTo>
                  <a:pt x="1546830" y="0"/>
                </a:lnTo>
                <a:lnTo>
                  <a:pt x="1546830" y="808140"/>
                </a:lnTo>
                <a:lnTo>
                  <a:pt x="0" y="808140"/>
                </a:lnTo>
                <a:lnTo>
                  <a:pt x="0" y="0"/>
                </a:lnTo>
                <a:close/>
              </a:path>
            </a:pathLst>
          </a:custGeom>
          <a:blipFill>
            <a:blip r:embed="rId3"/>
            <a:stretch>
              <a:fillRect l="0" t="0" r="0" b="0"/>
            </a:stretch>
          </a:blipFill>
        </p:spPr>
      </p:sp>
      <p:sp>
        <p:nvSpPr>
          <p:cNvPr name="TextBox 14" id="14"/>
          <p:cNvSpPr txBox="true"/>
          <p:nvPr/>
        </p:nvSpPr>
        <p:spPr>
          <a:xfrm rot="0">
            <a:off x="2278699" y="3427977"/>
            <a:ext cx="9591377" cy="439970"/>
          </a:xfrm>
          <a:prstGeom prst="rect">
            <a:avLst/>
          </a:prstGeom>
        </p:spPr>
        <p:txBody>
          <a:bodyPr anchor="t" rtlCol="false" tIns="0" lIns="0" bIns="0" rIns="0">
            <a:spAutoFit/>
          </a:bodyPr>
          <a:lstStyle/>
          <a:p>
            <a:pPr algn="l">
              <a:lnSpc>
                <a:spcPts val="3574"/>
              </a:lnSpc>
              <a:spcBef>
                <a:spcPct val="0"/>
              </a:spcBef>
            </a:pPr>
            <a:r>
              <a:rPr lang="en-US" b="true" sz="2553">
                <a:solidFill>
                  <a:srgbClr val="FCFCFD"/>
                </a:solidFill>
                <a:latin typeface="Lora Bold"/>
                <a:ea typeface="Lora Bold"/>
                <a:cs typeface="Lora Bold"/>
                <a:sym typeface="Lora Bold"/>
              </a:rPr>
              <a:t>STA</a:t>
            </a:r>
            <a:r>
              <a:rPr lang="en-US" b="true" sz="2553">
                <a:solidFill>
                  <a:srgbClr val="FCFCFD"/>
                </a:solidFill>
                <a:latin typeface="Lora Bold"/>
                <a:ea typeface="Lora Bold"/>
                <a:cs typeface="Lora Bold"/>
                <a:sym typeface="Lora Bold"/>
              </a:rPr>
              <a:t>RT YOUR DREAM CAFE WITH TEALOGY</a:t>
            </a:r>
          </a:p>
        </p:txBody>
      </p:sp>
      <p:grpSp>
        <p:nvGrpSpPr>
          <p:cNvPr name="Group 15" id="15"/>
          <p:cNvGrpSpPr/>
          <p:nvPr/>
        </p:nvGrpSpPr>
        <p:grpSpPr>
          <a:xfrm rot="0">
            <a:off x="10380828" y="2155317"/>
            <a:ext cx="6406816" cy="6497046"/>
            <a:chOff x="0" y="0"/>
            <a:chExt cx="992583" cy="1006562"/>
          </a:xfrm>
        </p:grpSpPr>
        <p:sp>
          <p:nvSpPr>
            <p:cNvPr name="Freeform 16" id="16"/>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4"/>
              <a:stretch>
                <a:fillRect l="-704" t="0" r="-704" b="0"/>
              </a:stretch>
            </a:blipFill>
          </p:spPr>
        </p:sp>
      </p:grpSp>
      <p:sp>
        <p:nvSpPr>
          <p:cNvPr name="TextBox 17" id="17"/>
          <p:cNvSpPr txBox="true"/>
          <p:nvPr/>
        </p:nvSpPr>
        <p:spPr>
          <a:xfrm rot="0">
            <a:off x="2278699" y="2884186"/>
            <a:ext cx="7991962" cy="523875"/>
          </a:xfrm>
          <a:prstGeom prst="rect">
            <a:avLst/>
          </a:prstGeom>
        </p:spPr>
        <p:txBody>
          <a:bodyPr anchor="t" rtlCol="false" tIns="0" lIns="0" bIns="0" rIns="0">
            <a:spAutoFit/>
          </a:bodyPr>
          <a:lstStyle/>
          <a:p>
            <a:pPr algn="l">
              <a:lnSpc>
                <a:spcPts val="3599"/>
              </a:lnSpc>
            </a:pPr>
            <a:r>
              <a:rPr lang="en-US" sz="3999" b="true">
                <a:solidFill>
                  <a:srgbClr val="FCFCFD"/>
                </a:solidFill>
                <a:latin typeface="Poppins Bold"/>
                <a:ea typeface="Poppins Bold"/>
                <a:cs typeface="Poppins Bold"/>
                <a:sym typeface="Poppins Bold"/>
              </a:rPr>
              <a:t>WHY CHOOSE TEALOGY?</a:t>
            </a:r>
          </a:p>
        </p:txBody>
      </p:sp>
      <p:sp>
        <p:nvSpPr>
          <p:cNvPr name="TextBox 18" id="18"/>
          <p:cNvSpPr txBox="true"/>
          <p:nvPr/>
        </p:nvSpPr>
        <p:spPr>
          <a:xfrm rot="0">
            <a:off x="2278699" y="4131388"/>
            <a:ext cx="7112698" cy="2021205"/>
          </a:xfrm>
          <a:prstGeom prst="rect">
            <a:avLst/>
          </a:prstGeom>
        </p:spPr>
        <p:txBody>
          <a:bodyPr anchor="t" rtlCol="false" tIns="0" lIns="0" bIns="0" rIns="0">
            <a:spAutoFit/>
          </a:bodyPr>
          <a:lstStyle/>
          <a:p>
            <a:pPr algn="l">
              <a:lnSpc>
                <a:spcPts val="2640"/>
              </a:lnSpc>
            </a:pPr>
            <a:r>
              <a:rPr lang="en-US" sz="2400">
                <a:solidFill>
                  <a:srgbClr val="FCFCFD"/>
                </a:solidFill>
                <a:latin typeface="Glacial Indifference"/>
                <a:ea typeface="Glacial Indifference"/>
                <a:cs typeface="Glacial Indifference"/>
                <a:sym typeface="Glacial Indifference"/>
              </a:rPr>
              <a:t>Tealogy is known for quality products and reliable franchise support. We help you at every stage of your business, from planning and setup to daily operations. With our premium menu, strong brand value, and expert guidance, you can confidently run your cafe and attract more customers.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A3FF">
                <a:alpha val="100000"/>
              </a:srgbClr>
            </a:gs>
            <a:gs pos="100000">
              <a:srgbClr val="FFFFFF">
                <a:alpha val="100000"/>
              </a:srgbClr>
            </a:gs>
          </a:gsLst>
          <a:lin ang="2700000"/>
        </a:gradFill>
      </p:bgPr>
    </p:bg>
    <p:spTree>
      <p:nvGrpSpPr>
        <p:cNvPr id="1" name=""/>
        <p:cNvGrpSpPr/>
        <p:nvPr/>
      </p:nvGrpSpPr>
      <p:grpSpPr>
        <a:xfrm>
          <a:off x="0" y="0"/>
          <a:ext cx="0" cy="0"/>
          <a:chOff x="0" y="0"/>
          <a:chExt cx="0" cy="0"/>
        </a:xfrm>
      </p:grpSpPr>
      <p:grpSp>
        <p:nvGrpSpPr>
          <p:cNvPr name="Group 2" id="2"/>
          <p:cNvGrpSpPr/>
          <p:nvPr/>
        </p:nvGrpSpPr>
        <p:grpSpPr>
          <a:xfrm rot="0">
            <a:off x="15411157" y="-1848143"/>
            <a:ext cx="3696286" cy="3696286"/>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4" id="4"/>
          <p:cNvGrpSpPr/>
          <p:nvPr/>
        </p:nvGrpSpPr>
        <p:grpSpPr>
          <a:xfrm rot="0">
            <a:off x="-4631032" y="3676537"/>
            <a:ext cx="6714513" cy="8279935"/>
            <a:chOff x="0" y="0"/>
            <a:chExt cx="659130" cy="812800"/>
          </a:xfrm>
        </p:grpSpPr>
        <p:sp>
          <p:nvSpPr>
            <p:cNvPr name="Freeform 5" id="5"/>
            <p:cNvSpPr/>
            <p:nvPr/>
          </p:nvSpPr>
          <p:spPr>
            <a:xfrm flipH="false" flipV="false" rot="0">
              <a:off x="0" y="0"/>
              <a:ext cx="659130" cy="812800"/>
            </a:xfrm>
            <a:custGeom>
              <a:avLst/>
              <a:gdLst/>
              <a:ahLst/>
              <a:cxnLst/>
              <a:rect r="r" b="b" t="t" l="l"/>
              <a:pathLst>
                <a:path h="812800" w="659130">
                  <a:moveTo>
                    <a:pt x="329565" y="0"/>
                  </a:moveTo>
                  <a:lnTo>
                    <a:pt x="659130" y="406400"/>
                  </a:lnTo>
                  <a:lnTo>
                    <a:pt x="329565" y="812800"/>
                  </a:lnTo>
                  <a:lnTo>
                    <a:pt x="0" y="406400"/>
                  </a:lnTo>
                  <a:lnTo>
                    <a:pt x="329565"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6" id="6"/>
          <p:cNvGrpSpPr/>
          <p:nvPr/>
        </p:nvGrpSpPr>
        <p:grpSpPr>
          <a:xfrm rot="0">
            <a:off x="-387720" y="8793714"/>
            <a:ext cx="4554822" cy="45548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8" id="8"/>
          <p:cNvGrpSpPr/>
          <p:nvPr/>
        </p:nvGrpSpPr>
        <p:grpSpPr>
          <a:xfrm rot="0">
            <a:off x="-5214311" y="-5520565"/>
            <a:ext cx="8608364" cy="8608364"/>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10" id="10"/>
          <p:cNvGrpSpPr/>
          <p:nvPr/>
        </p:nvGrpSpPr>
        <p:grpSpPr>
          <a:xfrm rot="0">
            <a:off x="16854658" y="-564259"/>
            <a:ext cx="6973057" cy="6973057"/>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sp>
        <p:nvSpPr>
          <p:cNvPr name="Freeform 12" id="12"/>
          <p:cNvSpPr/>
          <p:nvPr/>
        </p:nvSpPr>
        <p:spPr>
          <a:xfrm flipH="true" flipV="false" rot="0">
            <a:off x="10839484" y="6492557"/>
            <a:ext cx="10309743" cy="6855979"/>
          </a:xfrm>
          <a:custGeom>
            <a:avLst/>
            <a:gdLst/>
            <a:ahLst/>
            <a:cxnLst/>
            <a:rect r="r" b="b" t="t" l="l"/>
            <a:pathLst>
              <a:path h="6855979" w="10309743">
                <a:moveTo>
                  <a:pt x="10309743" y="0"/>
                </a:moveTo>
                <a:lnTo>
                  <a:pt x="0" y="0"/>
                </a:lnTo>
                <a:lnTo>
                  <a:pt x="0" y="6855979"/>
                </a:lnTo>
                <a:lnTo>
                  <a:pt x="10309743" y="6855979"/>
                </a:lnTo>
                <a:lnTo>
                  <a:pt x="10309743" y="0"/>
                </a:lnTo>
                <a:close/>
              </a:path>
            </a:pathLst>
          </a:custGeom>
          <a:blipFill>
            <a:blip r:embed="rId2">
              <a:alphaModFix amt="28000"/>
            </a:blip>
            <a:stretch>
              <a:fillRect l="0" t="0" r="0" b="0"/>
            </a:stretch>
          </a:blipFill>
        </p:spPr>
      </p:sp>
      <p:sp>
        <p:nvSpPr>
          <p:cNvPr name="Freeform 13" id="13"/>
          <p:cNvSpPr/>
          <p:nvPr/>
        </p:nvSpPr>
        <p:spPr>
          <a:xfrm flipH="false" flipV="false" rot="0">
            <a:off x="2083481" y="566527"/>
            <a:ext cx="1546830" cy="808140"/>
          </a:xfrm>
          <a:custGeom>
            <a:avLst/>
            <a:gdLst/>
            <a:ahLst/>
            <a:cxnLst/>
            <a:rect r="r" b="b" t="t" l="l"/>
            <a:pathLst>
              <a:path h="808140" w="1546830">
                <a:moveTo>
                  <a:pt x="0" y="0"/>
                </a:moveTo>
                <a:lnTo>
                  <a:pt x="1546830" y="0"/>
                </a:lnTo>
                <a:lnTo>
                  <a:pt x="1546830" y="808140"/>
                </a:lnTo>
                <a:lnTo>
                  <a:pt x="0" y="808140"/>
                </a:lnTo>
                <a:lnTo>
                  <a:pt x="0" y="0"/>
                </a:lnTo>
                <a:close/>
              </a:path>
            </a:pathLst>
          </a:custGeom>
          <a:blipFill>
            <a:blip r:embed="rId3"/>
            <a:stretch>
              <a:fillRect l="0" t="0" r="0" b="0"/>
            </a:stretch>
          </a:blipFill>
        </p:spPr>
      </p:sp>
      <p:sp>
        <p:nvSpPr>
          <p:cNvPr name="TextBox 14" id="14"/>
          <p:cNvSpPr txBox="true"/>
          <p:nvPr/>
        </p:nvSpPr>
        <p:spPr>
          <a:xfrm rot="0">
            <a:off x="2083481" y="4178252"/>
            <a:ext cx="9591377" cy="439970"/>
          </a:xfrm>
          <a:prstGeom prst="rect">
            <a:avLst/>
          </a:prstGeom>
        </p:spPr>
        <p:txBody>
          <a:bodyPr anchor="t" rtlCol="false" tIns="0" lIns="0" bIns="0" rIns="0">
            <a:spAutoFit/>
          </a:bodyPr>
          <a:lstStyle/>
          <a:p>
            <a:pPr algn="l">
              <a:lnSpc>
                <a:spcPts val="3574"/>
              </a:lnSpc>
              <a:spcBef>
                <a:spcPct val="0"/>
              </a:spcBef>
            </a:pPr>
            <a:r>
              <a:rPr lang="en-US" b="true" sz="2553">
                <a:solidFill>
                  <a:srgbClr val="FCFCFD"/>
                </a:solidFill>
                <a:latin typeface="Lora Bold"/>
                <a:ea typeface="Lora Bold"/>
                <a:cs typeface="Lora Bold"/>
                <a:sym typeface="Lora Bold"/>
              </a:rPr>
              <a:t>BUILD A P</a:t>
            </a:r>
            <a:r>
              <a:rPr lang="en-US" b="true" sz="2553">
                <a:solidFill>
                  <a:srgbClr val="FCFCFD"/>
                </a:solidFill>
                <a:latin typeface="Lora Bold"/>
                <a:ea typeface="Lora Bold"/>
                <a:cs typeface="Lora Bold"/>
                <a:sym typeface="Lora Bold"/>
              </a:rPr>
              <a:t>ROFITABLE CAFE BUSINESS</a:t>
            </a:r>
          </a:p>
        </p:txBody>
      </p:sp>
      <p:grpSp>
        <p:nvGrpSpPr>
          <p:cNvPr name="Group 15" id="15"/>
          <p:cNvGrpSpPr/>
          <p:nvPr/>
        </p:nvGrpSpPr>
        <p:grpSpPr>
          <a:xfrm rot="0">
            <a:off x="10380828" y="2155317"/>
            <a:ext cx="6406816" cy="6497046"/>
            <a:chOff x="0" y="0"/>
            <a:chExt cx="992583" cy="1006562"/>
          </a:xfrm>
        </p:grpSpPr>
        <p:sp>
          <p:nvSpPr>
            <p:cNvPr name="Freeform 16" id="16"/>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4"/>
              <a:stretch>
                <a:fillRect l="-17605" t="0" r="-17605" b="0"/>
              </a:stretch>
            </a:blipFill>
          </p:spPr>
        </p:sp>
      </p:grpSp>
      <p:sp>
        <p:nvSpPr>
          <p:cNvPr name="TextBox 17" id="17"/>
          <p:cNvSpPr txBox="true"/>
          <p:nvPr/>
        </p:nvSpPr>
        <p:spPr>
          <a:xfrm rot="0">
            <a:off x="2083481" y="3314198"/>
            <a:ext cx="7443648" cy="523875"/>
          </a:xfrm>
          <a:prstGeom prst="rect">
            <a:avLst/>
          </a:prstGeom>
        </p:spPr>
        <p:txBody>
          <a:bodyPr anchor="t" rtlCol="false" tIns="0" lIns="0" bIns="0" rIns="0">
            <a:spAutoFit/>
          </a:bodyPr>
          <a:lstStyle/>
          <a:p>
            <a:pPr algn="l">
              <a:lnSpc>
                <a:spcPts val="3599"/>
              </a:lnSpc>
            </a:pPr>
            <a:r>
              <a:rPr lang="en-US" sz="3999" b="true">
                <a:solidFill>
                  <a:srgbClr val="FCFCFD"/>
                </a:solidFill>
                <a:latin typeface="Poppins Bold"/>
                <a:ea typeface="Poppins Bold"/>
                <a:cs typeface="Poppins Bold"/>
                <a:sym typeface="Poppins Bold"/>
              </a:rPr>
              <a:t>GROW W</a:t>
            </a:r>
            <a:r>
              <a:rPr lang="en-US" b="true" sz="3999">
                <a:solidFill>
                  <a:srgbClr val="FCFCFD"/>
                </a:solidFill>
                <a:latin typeface="Poppins Bold"/>
                <a:ea typeface="Poppins Bold"/>
                <a:cs typeface="Poppins Bold"/>
                <a:sym typeface="Poppins Bold"/>
              </a:rPr>
              <a:t>ITH TEALOGY</a:t>
            </a:r>
          </a:p>
        </p:txBody>
      </p:sp>
      <p:sp>
        <p:nvSpPr>
          <p:cNvPr name="TextBox 18" id="18"/>
          <p:cNvSpPr txBox="true"/>
          <p:nvPr/>
        </p:nvSpPr>
        <p:spPr>
          <a:xfrm rot="0">
            <a:off x="2083481" y="5027797"/>
            <a:ext cx="7884098" cy="2021205"/>
          </a:xfrm>
          <a:prstGeom prst="rect">
            <a:avLst/>
          </a:prstGeom>
        </p:spPr>
        <p:txBody>
          <a:bodyPr anchor="t" rtlCol="false" tIns="0" lIns="0" bIns="0" rIns="0">
            <a:spAutoFit/>
          </a:bodyPr>
          <a:lstStyle/>
          <a:p>
            <a:pPr algn="l">
              <a:lnSpc>
                <a:spcPts val="2640"/>
              </a:lnSpc>
            </a:pPr>
            <a:r>
              <a:rPr lang="en-US" sz="2400">
                <a:solidFill>
                  <a:srgbClr val="FCFCFD"/>
                </a:solidFill>
                <a:latin typeface="Glacial Indifference"/>
                <a:ea typeface="Glacial Indifference"/>
                <a:cs typeface="Glacial Indifference"/>
                <a:sym typeface="Glacial Indifference"/>
              </a:rPr>
              <a:t>Choosing the </a:t>
            </a:r>
            <a:r>
              <a:rPr lang="en-US" sz="2400" u="sng">
                <a:solidFill>
                  <a:srgbClr val="FCFCFD"/>
                </a:solidFill>
                <a:latin typeface="Glacial Indifference"/>
                <a:ea typeface="Glacial Indifference"/>
                <a:cs typeface="Glacial Indifference"/>
                <a:sym typeface="Glacial Indifference"/>
                <a:hlinkClick r:id="rId5" tooltip="https://tealogy.in/teacafe-franchise"/>
              </a:rPr>
              <a:t>Best Cafe Franchise</a:t>
            </a:r>
            <a:r>
              <a:rPr lang="en-US" sz="2400">
                <a:solidFill>
                  <a:srgbClr val="FCFCFD"/>
                </a:solidFill>
                <a:latin typeface="Glacial Indifference"/>
                <a:ea typeface="Glacial Indifference"/>
                <a:cs typeface="Glacial Indifference"/>
                <a:sym typeface="Glacial Indifference"/>
              </a:rPr>
              <a:t> with Tealogy gives you the opportunity to build a successful business with low investment and high growth potential. We offer continuous support, quality products, and effective marketing assistance to help your cafe grow. Join Tealogy and take the first step towards becoming a successful cafe owner.</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A3FF">
                <a:alpha val="100000"/>
              </a:srgbClr>
            </a:gs>
            <a:gs pos="100000">
              <a:srgbClr val="FFFFFF">
                <a:alpha val="100000"/>
              </a:srgbClr>
            </a:gs>
          </a:gsLst>
          <a:lin ang="2700000"/>
        </a:gradFill>
      </p:bgPr>
    </p:bg>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11660212" y="-2596628"/>
            <a:ext cx="3696286" cy="3696286"/>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5" id="5"/>
          <p:cNvGrpSpPr/>
          <p:nvPr/>
        </p:nvGrpSpPr>
        <p:grpSpPr>
          <a:xfrm rot="0">
            <a:off x="-4631032" y="3676537"/>
            <a:ext cx="8279935" cy="827993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7" id="7"/>
          <p:cNvGrpSpPr/>
          <p:nvPr/>
        </p:nvGrpSpPr>
        <p:grpSpPr>
          <a:xfrm rot="0">
            <a:off x="1792689" y="8283413"/>
            <a:ext cx="4554822" cy="4554822"/>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9" id="9"/>
          <p:cNvGrpSpPr/>
          <p:nvPr/>
        </p:nvGrpSpPr>
        <p:grpSpPr>
          <a:xfrm rot="0">
            <a:off x="-5214311" y="-5520565"/>
            <a:ext cx="8608364" cy="860836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11" id="11"/>
          <p:cNvGrpSpPr/>
          <p:nvPr/>
        </p:nvGrpSpPr>
        <p:grpSpPr>
          <a:xfrm rot="0">
            <a:off x="13983818" y="-2858951"/>
            <a:ext cx="8608364" cy="8608364"/>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sp>
        <p:nvSpPr>
          <p:cNvPr name="Freeform 13" id="13"/>
          <p:cNvSpPr/>
          <p:nvPr/>
        </p:nvSpPr>
        <p:spPr>
          <a:xfrm flipH="true" flipV="false" rot="0">
            <a:off x="9528645" y="6446024"/>
            <a:ext cx="12375338" cy="8229600"/>
          </a:xfrm>
          <a:custGeom>
            <a:avLst/>
            <a:gdLst/>
            <a:ahLst/>
            <a:cxnLst/>
            <a:rect r="r" b="b" t="t" l="l"/>
            <a:pathLst>
              <a:path h="8229600" w="12375338">
                <a:moveTo>
                  <a:pt x="12375339" y="0"/>
                </a:moveTo>
                <a:lnTo>
                  <a:pt x="0" y="0"/>
                </a:lnTo>
                <a:lnTo>
                  <a:pt x="0" y="8229600"/>
                </a:lnTo>
                <a:lnTo>
                  <a:pt x="12375339" y="8229600"/>
                </a:lnTo>
                <a:lnTo>
                  <a:pt x="12375339" y="0"/>
                </a:lnTo>
                <a:close/>
              </a:path>
            </a:pathLst>
          </a:custGeom>
          <a:blipFill>
            <a:blip r:embed="rId3">
              <a:alphaModFix amt="28000"/>
            </a:blip>
            <a:stretch>
              <a:fillRect l="0" t="0" r="0" b="0"/>
            </a:stretch>
          </a:blipFill>
        </p:spPr>
      </p:sp>
      <p:grpSp>
        <p:nvGrpSpPr>
          <p:cNvPr name="Group 14" id="14"/>
          <p:cNvGrpSpPr/>
          <p:nvPr/>
        </p:nvGrpSpPr>
        <p:grpSpPr>
          <a:xfrm rot="0">
            <a:off x="-279540" y="102976"/>
            <a:ext cx="5531830" cy="5969646"/>
            <a:chOff x="0" y="0"/>
            <a:chExt cx="784028" cy="846080"/>
          </a:xfrm>
        </p:grpSpPr>
        <p:sp>
          <p:nvSpPr>
            <p:cNvPr name="Freeform 15" id="15"/>
            <p:cNvSpPr/>
            <p:nvPr/>
          </p:nvSpPr>
          <p:spPr>
            <a:xfrm flipH="false" flipV="false" rot="0">
              <a:off x="0" y="0"/>
              <a:ext cx="784028" cy="846080"/>
            </a:xfrm>
            <a:custGeom>
              <a:avLst/>
              <a:gdLst/>
              <a:ahLst/>
              <a:cxnLst/>
              <a:rect r="r" b="b" t="t" l="l"/>
              <a:pathLst>
                <a:path h="846080" w="784028">
                  <a:moveTo>
                    <a:pt x="392014" y="0"/>
                  </a:moveTo>
                  <a:lnTo>
                    <a:pt x="784028" y="423040"/>
                  </a:lnTo>
                  <a:lnTo>
                    <a:pt x="392014" y="846080"/>
                  </a:lnTo>
                  <a:lnTo>
                    <a:pt x="0" y="423040"/>
                  </a:lnTo>
                  <a:lnTo>
                    <a:pt x="392014" y="0"/>
                  </a:lnTo>
                  <a:close/>
                </a:path>
              </a:pathLst>
            </a:custGeom>
            <a:blipFill>
              <a:blip r:embed="rId4"/>
              <a:stretch>
                <a:fillRect l="-30935" t="0" r="-30935" b="0"/>
              </a:stretch>
            </a:blipFill>
          </p:spPr>
        </p:sp>
      </p:grpSp>
      <p:sp>
        <p:nvSpPr>
          <p:cNvPr name="Freeform 16" id="16"/>
          <p:cNvSpPr/>
          <p:nvPr/>
        </p:nvSpPr>
        <p:spPr>
          <a:xfrm flipH="false" flipV="false" rot="0">
            <a:off x="7704437" y="70958"/>
            <a:ext cx="1968996" cy="1028700"/>
          </a:xfrm>
          <a:custGeom>
            <a:avLst/>
            <a:gdLst/>
            <a:ahLst/>
            <a:cxnLst/>
            <a:rect r="r" b="b" t="t" l="l"/>
            <a:pathLst>
              <a:path h="1028700" w="1968996">
                <a:moveTo>
                  <a:pt x="0" y="0"/>
                </a:moveTo>
                <a:lnTo>
                  <a:pt x="1968996" y="0"/>
                </a:lnTo>
                <a:lnTo>
                  <a:pt x="1968996" y="1028700"/>
                </a:lnTo>
                <a:lnTo>
                  <a:pt x="0" y="1028700"/>
                </a:lnTo>
                <a:lnTo>
                  <a:pt x="0" y="0"/>
                </a:lnTo>
                <a:close/>
              </a:path>
            </a:pathLst>
          </a:custGeom>
          <a:blipFill>
            <a:blip r:embed="rId5"/>
            <a:stretch>
              <a:fillRect l="0" t="0" r="0" b="0"/>
            </a:stretch>
          </a:blipFill>
        </p:spPr>
      </p:sp>
      <p:sp>
        <p:nvSpPr>
          <p:cNvPr name="TextBox 17" id="17"/>
          <p:cNvSpPr txBox="true"/>
          <p:nvPr/>
        </p:nvSpPr>
        <p:spPr>
          <a:xfrm rot="0">
            <a:off x="5748446" y="3057102"/>
            <a:ext cx="7560399" cy="4098290"/>
          </a:xfrm>
          <a:prstGeom prst="rect">
            <a:avLst/>
          </a:prstGeom>
        </p:spPr>
        <p:txBody>
          <a:bodyPr anchor="t" rtlCol="false" tIns="0" lIns="0" bIns="0" rIns="0">
            <a:spAutoFit/>
          </a:bodyPr>
          <a:lstStyle/>
          <a:p>
            <a:pPr algn="l">
              <a:lnSpc>
                <a:spcPts val="4060"/>
              </a:lnSpc>
            </a:pPr>
            <a:r>
              <a:rPr lang="en-US" sz="2900">
                <a:solidFill>
                  <a:srgbClr val="0E0E0E"/>
                </a:solidFill>
                <a:latin typeface="Glacial Indifference"/>
                <a:ea typeface="Glacial Indifference"/>
                <a:cs typeface="Glacial Indifference"/>
                <a:sym typeface="Glacial Indifference"/>
              </a:rPr>
              <a:t>Address - 503-A/B, 5th Floor Princess Business Sky Park</a:t>
            </a:r>
          </a:p>
          <a:p>
            <a:pPr algn="l">
              <a:lnSpc>
                <a:spcPts val="4060"/>
              </a:lnSpc>
            </a:pPr>
            <a:r>
              <a:rPr lang="en-US" sz="2900">
                <a:solidFill>
                  <a:srgbClr val="0E0E0E"/>
                </a:solidFill>
                <a:latin typeface="Glacial Indifference"/>
                <a:ea typeface="Glacial Indifference"/>
                <a:cs typeface="Glacial Indifference"/>
                <a:sym typeface="Glacial Indifference"/>
              </a:rPr>
              <a:t>Block no. 23,24 SCH No.54, PU-3 Commercial,</a:t>
            </a:r>
          </a:p>
          <a:p>
            <a:pPr algn="l">
              <a:lnSpc>
                <a:spcPts val="4060"/>
              </a:lnSpc>
            </a:pPr>
            <a:r>
              <a:rPr lang="en-US" sz="2900">
                <a:solidFill>
                  <a:srgbClr val="0E0E0E"/>
                </a:solidFill>
                <a:latin typeface="Glacial Indifference"/>
                <a:ea typeface="Glacial Indifference"/>
                <a:cs typeface="Glacial Indifference"/>
                <a:sym typeface="Glacial Indifference"/>
              </a:rPr>
              <a:t>Opp C21, AB Rd, Indore, Madhya Pradesh 452001</a:t>
            </a:r>
          </a:p>
          <a:p>
            <a:pPr algn="l">
              <a:lnSpc>
                <a:spcPts val="4060"/>
              </a:lnSpc>
            </a:pPr>
            <a:r>
              <a:rPr lang="en-US" sz="2900">
                <a:solidFill>
                  <a:srgbClr val="0E0E0E"/>
                </a:solidFill>
                <a:latin typeface="Glacial Indifference"/>
                <a:ea typeface="Glacial Indifference"/>
                <a:cs typeface="Glacial Indifference"/>
                <a:sym typeface="Glacial Indifference"/>
              </a:rPr>
              <a:t>Phone: +91-6269112500/ +91-6269120500</a:t>
            </a:r>
          </a:p>
          <a:p>
            <a:pPr algn="l">
              <a:lnSpc>
                <a:spcPts val="4060"/>
              </a:lnSpc>
            </a:pPr>
            <a:r>
              <a:rPr lang="en-US" sz="2900">
                <a:solidFill>
                  <a:srgbClr val="0E0E0E"/>
                </a:solidFill>
                <a:latin typeface="Glacial Indifference"/>
                <a:ea typeface="Glacial Indifference"/>
                <a:cs typeface="Glacial Indifference"/>
                <a:sym typeface="Glacial Indifference"/>
              </a:rPr>
              <a:t>Email: business@tealogy.in </a:t>
            </a:r>
          </a:p>
          <a:p>
            <a:pPr algn="l">
              <a:lnSpc>
                <a:spcPts val="4060"/>
              </a:lnSpc>
            </a:pPr>
          </a:p>
        </p:txBody>
      </p:sp>
      <p:grpSp>
        <p:nvGrpSpPr>
          <p:cNvPr name="Group 18" id="18"/>
          <p:cNvGrpSpPr/>
          <p:nvPr/>
        </p:nvGrpSpPr>
        <p:grpSpPr>
          <a:xfrm rot="0">
            <a:off x="12830476" y="3560186"/>
            <a:ext cx="5771677" cy="5771677"/>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blipFill>
              <a:blip r:embed="rId6"/>
              <a:stretch>
                <a:fillRect l="0" t="0" r="-50000" b="0"/>
              </a:stretch>
            </a:blipFill>
          </p:spPr>
        </p:sp>
      </p:grpSp>
      <p:sp>
        <p:nvSpPr>
          <p:cNvPr name="TextBox 20" id="20"/>
          <p:cNvSpPr txBox="true"/>
          <p:nvPr/>
        </p:nvSpPr>
        <p:spPr>
          <a:xfrm rot="0">
            <a:off x="5748446" y="2313404"/>
            <a:ext cx="6181995" cy="577217"/>
          </a:xfrm>
          <a:prstGeom prst="rect">
            <a:avLst/>
          </a:prstGeom>
        </p:spPr>
        <p:txBody>
          <a:bodyPr anchor="t" rtlCol="false" tIns="0" lIns="0" bIns="0" rIns="0">
            <a:spAutoFit/>
          </a:bodyPr>
          <a:lstStyle/>
          <a:p>
            <a:pPr algn="l">
              <a:lnSpc>
                <a:spcPts val="3960"/>
              </a:lnSpc>
            </a:pPr>
            <a:r>
              <a:rPr lang="en-US" b="true" sz="4400">
                <a:solidFill>
                  <a:srgbClr val="0E0E0E"/>
                </a:solidFill>
                <a:latin typeface="Poppins Bold"/>
                <a:ea typeface="Poppins Bold"/>
                <a:cs typeface="Poppins Bold"/>
                <a:sym typeface="Poppins Bold"/>
              </a:rPr>
              <a:t>CONTACT DETAILS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A3FF">
                <a:alpha val="100000"/>
              </a:srgbClr>
            </a:gs>
            <a:gs pos="100000">
              <a:srgbClr val="FFFFFF">
                <a:alpha val="100000"/>
              </a:srgbClr>
            </a:gs>
          </a:gsLst>
          <a:lin ang="2700000"/>
        </a:gradFill>
      </p:bgPr>
    </p:bg>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4433562" y="-3407473"/>
            <a:ext cx="8279935" cy="8279935"/>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5" id="5"/>
          <p:cNvGrpSpPr/>
          <p:nvPr/>
        </p:nvGrpSpPr>
        <p:grpSpPr>
          <a:xfrm rot="0">
            <a:off x="10544645" y="-5685955"/>
            <a:ext cx="6714655" cy="67146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grpSp>
        <p:nvGrpSpPr>
          <p:cNvPr name="Group 7" id="7"/>
          <p:cNvGrpSpPr/>
          <p:nvPr/>
        </p:nvGrpSpPr>
        <p:grpSpPr>
          <a:xfrm rot="0">
            <a:off x="14319028" y="-3204524"/>
            <a:ext cx="8608364" cy="8608364"/>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00A3FF">
                    <a:alpha val="100000"/>
                  </a:srgbClr>
                </a:gs>
                <a:gs pos="100000">
                  <a:srgbClr val="FFFFFF">
                    <a:alpha val="100000"/>
                  </a:srgbClr>
                </a:gs>
              </a:gsLst>
              <a:lin ang="2700000"/>
            </a:gradFill>
          </p:spPr>
        </p:sp>
      </p:grpSp>
      <p:sp>
        <p:nvSpPr>
          <p:cNvPr name="Freeform 9" id="9"/>
          <p:cNvSpPr/>
          <p:nvPr/>
        </p:nvSpPr>
        <p:spPr>
          <a:xfrm flipH="false" flipV="false" rot="0">
            <a:off x="8098202" y="70958"/>
            <a:ext cx="1968996" cy="1028700"/>
          </a:xfrm>
          <a:custGeom>
            <a:avLst/>
            <a:gdLst/>
            <a:ahLst/>
            <a:cxnLst/>
            <a:rect r="r" b="b" t="t" l="l"/>
            <a:pathLst>
              <a:path h="1028700" w="1968996">
                <a:moveTo>
                  <a:pt x="0" y="0"/>
                </a:moveTo>
                <a:lnTo>
                  <a:pt x="1968996" y="0"/>
                </a:lnTo>
                <a:lnTo>
                  <a:pt x="1968996" y="1028700"/>
                </a:lnTo>
                <a:lnTo>
                  <a:pt x="0" y="1028700"/>
                </a:lnTo>
                <a:lnTo>
                  <a:pt x="0" y="0"/>
                </a:lnTo>
                <a:close/>
              </a:path>
            </a:pathLst>
          </a:custGeom>
          <a:blipFill>
            <a:blip r:embed="rId3"/>
            <a:stretch>
              <a:fillRect l="0" t="0" r="0" b="0"/>
            </a:stretch>
          </a:blipFill>
        </p:spPr>
      </p:sp>
      <p:grpSp>
        <p:nvGrpSpPr>
          <p:cNvPr name="Group 10" id="10"/>
          <p:cNvGrpSpPr/>
          <p:nvPr/>
        </p:nvGrpSpPr>
        <p:grpSpPr>
          <a:xfrm rot="0">
            <a:off x="2934692" y="1850724"/>
            <a:ext cx="12418616" cy="4816829"/>
            <a:chOff x="0" y="0"/>
            <a:chExt cx="2595091" cy="1006562"/>
          </a:xfrm>
        </p:grpSpPr>
        <p:sp>
          <p:nvSpPr>
            <p:cNvPr name="Freeform 11" id="11"/>
            <p:cNvSpPr/>
            <p:nvPr/>
          </p:nvSpPr>
          <p:spPr>
            <a:xfrm flipH="false" flipV="false" rot="0">
              <a:off x="0" y="0"/>
              <a:ext cx="2595091" cy="1006562"/>
            </a:xfrm>
            <a:custGeom>
              <a:avLst/>
              <a:gdLst/>
              <a:ahLst/>
              <a:cxnLst/>
              <a:rect r="r" b="b" t="t" l="l"/>
              <a:pathLst>
                <a:path h="1006562" w="2595091">
                  <a:moveTo>
                    <a:pt x="62341" y="0"/>
                  </a:moveTo>
                  <a:lnTo>
                    <a:pt x="2532750" y="0"/>
                  </a:lnTo>
                  <a:cubicBezTo>
                    <a:pt x="2567180" y="0"/>
                    <a:pt x="2595091" y="27911"/>
                    <a:pt x="2595091" y="62341"/>
                  </a:cubicBezTo>
                  <a:lnTo>
                    <a:pt x="2595091" y="944221"/>
                  </a:lnTo>
                  <a:cubicBezTo>
                    <a:pt x="2595091" y="960755"/>
                    <a:pt x="2588523" y="976612"/>
                    <a:pt x="2576832" y="988303"/>
                  </a:cubicBezTo>
                  <a:cubicBezTo>
                    <a:pt x="2565141" y="999994"/>
                    <a:pt x="2549284" y="1006562"/>
                    <a:pt x="2532750" y="1006562"/>
                  </a:cubicBezTo>
                  <a:lnTo>
                    <a:pt x="62341" y="1006562"/>
                  </a:lnTo>
                  <a:cubicBezTo>
                    <a:pt x="45807" y="1006562"/>
                    <a:pt x="29951" y="999994"/>
                    <a:pt x="18259" y="988303"/>
                  </a:cubicBezTo>
                  <a:cubicBezTo>
                    <a:pt x="6568" y="976612"/>
                    <a:pt x="0" y="960755"/>
                    <a:pt x="0" y="944221"/>
                  </a:cubicBezTo>
                  <a:lnTo>
                    <a:pt x="0" y="62341"/>
                  </a:lnTo>
                  <a:cubicBezTo>
                    <a:pt x="0" y="45807"/>
                    <a:pt x="6568" y="29951"/>
                    <a:pt x="18259" y="18259"/>
                  </a:cubicBezTo>
                  <a:cubicBezTo>
                    <a:pt x="29951" y="6568"/>
                    <a:pt x="45807" y="0"/>
                    <a:pt x="62341" y="0"/>
                  </a:cubicBezTo>
                  <a:close/>
                </a:path>
              </a:pathLst>
            </a:custGeom>
            <a:blipFill>
              <a:blip r:embed="rId4"/>
              <a:stretch>
                <a:fillRect l="0" t="-9974" r="0" b="-23287"/>
              </a:stretch>
            </a:blipFill>
          </p:spPr>
        </p:sp>
      </p:grpSp>
      <p:sp>
        <p:nvSpPr>
          <p:cNvPr name="TextBox 12" id="12"/>
          <p:cNvSpPr txBox="true"/>
          <p:nvPr/>
        </p:nvSpPr>
        <p:spPr>
          <a:xfrm rot="0">
            <a:off x="656840" y="7561493"/>
            <a:ext cx="15809426" cy="950601"/>
          </a:xfrm>
          <a:prstGeom prst="rect">
            <a:avLst/>
          </a:prstGeom>
        </p:spPr>
        <p:txBody>
          <a:bodyPr anchor="t" rtlCol="false" tIns="0" lIns="0" bIns="0" rIns="0">
            <a:spAutoFit/>
          </a:bodyPr>
          <a:lstStyle/>
          <a:p>
            <a:pPr algn="ctr">
              <a:lnSpc>
                <a:spcPts val="6480"/>
              </a:lnSpc>
            </a:pPr>
            <a:r>
              <a:rPr lang="en-US" b="true" sz="7200">
                <a:solidFill>
                  <a:srgbClr val="0E0E0E"/>
                </a:solidFill>
                <a:latin typeface="Poppins Bold"/>
                <a:ea typeface="Poppins Bold"/>
                <a:cs typeface="Poppins Bold"/>
                <a:sym typeface="Poppins Bold"/>
              </a:rPr>
              <a:t>THANK YOU</a:t>
            </a:r>
          </a:p>
        </p:txBody>
      </p:sp>
      <p:sp>
        <p:nvSpPr>
          <p:cNvPr name="TextBox 13" id="13"/>
          <p:cNvSpPr txBox="true"/>
          <p:nvPr/>
        </p:nvSpPr>
        <p:spPr>
          <a:xfrm rot="0">
            <a:off x="2580553" y="8876031"/>
            <a:ext cx="12415551" cy="382269"/>
          </a:xfrm>
          <a:prstGeom prst="rect">
            <a:avLst/>
          </a:prstGeom>
        </p:spPr>
        <p:txBody>
          <a:bodyPr anchor="t" rtlCol="false" tIns="0" lIns="0" bIns="0" rIns="0">
            <a:spAutoFit/>
          </a:bodyPr>
          <a:lstStyle/>
          <a:p>
            <a:pPr algn="ctr">
              <a:lnSpc>
                <a:spcPts val="3080"/>
              </a:lnSpc>
            </a:pPr>
            <a:r>
              <a:rPr lang="en-US" sz="2200">
                <a:solidFill>
                  <a:srgbClr val="0E0E0E"/>
                </a:solidFill>
                <a:latin typeface="Glacial Indifference"/>
                <a:ea typeface="Glacial Indifference"/>
                <a:cs typeface="Glacial Indifference"/>
                <a:sym typeface="Glacial Indifference"/>
              </a:rPr>
              <a:t>To know more, please read this - </a:t>
            </a:r>
            <a:r>
              <a:rPr lang="en-US" sz="2200" u="sng">
                <a:solidFill>
                  <a:srgbClr val="0E0E0E"/>
                </a:solidFill>
                <a:latin typeface="Glacial Indifference"/>
                <a:ea typeface="Glacial Indifference"/>
                <a:cs typeface="Glacial Indifference"/>
                <a:sym typeface="Glacial Indifference"/>
                <a:hlinkClick r:id="rId5" tooltip="https://tealogy.in/teacafe-franchise"/>
              </a:rPr>
              <a:t>https://tealogy.in/teacafe-franchise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DAG6hc2cqbw</dc:identifier>
  <dcterms:modified xsi:type="dcterms:W3CDTF">2011-08-01T06:04:30Z</dcterms:modified>
  <cp:revision>1</cp:revision>
  <dc:title>Best Cafe Franchise</dc:title>
</cp:coreProperties>
</file>