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Alice Bold" charset="1" panose="00000500000000000000"/>
      <p:regular r:id="rId10"/>
    </p:embeddedFont>
    <p:embeddedFont>
      <p:font typeface="Alice" charset="1" panose="00000500000000000000"/>
      <p:regular r:id="rId11"/>
    </p:embeddedFont>
    <p:embeddedFont>
      <p:font typeface="Glacial Indifference" charset="1" panose="00000000000000000000"/>
      <p:regular r:id="rId12"/>
    </p:embeddedFont>
    <p:embeddedFont>
      <p:font typeface="Poppins Bold" charset="1" panose="000008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https://tealogy.in/teacafe-franchise" TargetMode="External" Type="http://schemas.openxmlformats.org/officeDocument/2006/relationships/hyperlink"/><Relationship Id="rId5" Target="https://tealogy.in/teacafe-franchise"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4.jpeg" Type="http://schemas.openxmlformats.org/officeDocument/2006/relationships/image"/><Relationship Id="rId4" Target="https://tealogy.in/teacafe-franchise"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https://tealogy.in/teacafe-franchise" TargetMode="External" Type="http://schemas.openxmlformats.org/officeDocument/2006/relationships/hyperlink"/><Relationship Id="rId4" Target="../media/image5.jpeg" Type="http://schemas.openxmlformats.org/officeDocument/2006/relationships/image"/><Relationship Id="rId5" Target="../media/image6.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4AAD">
                <a:alpha val="100000"/>
              </a:srgbClr>
            </a:gs>
            <a:gs pos="100000">
              <a:srgbClr val="FFFFFF">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10852484" y="1631818"/>
            <a:ext cx="6406816" cy="6497046"/>
            <a:chOff x="0" y="0"/>
            <a:chExt cx="992583" cy="1006562"/>
          </a:xfrm>
        </p:grpSpPr>
        <p:sp>
          <p:nvSpPr>
            <p:cNvPr name="Freeform 3" id="3"/>
            <p:cNvSpPr/>
            <p:nvPr/>
          </p:nvSpPr>
          <p:spPr>
            <a:xfrm flipH="false" flipV="false" rot="0">
              <a:off x="0" y="0"/>
              <a:ext cx="992583" cy="1006562"/>
            </a:xfrm>
            <a:custGeom>
              <a:avLst/>
              <a:gdLst/>
              <a:ahLst/>
              <a:cxnLst/>
              <a:rect r="r" b="b" t="t" l="l"/>
              <a:pathLst>
                <a:path h="1006562" w="992583">
                  <a:moveTo>
                    <a:pt x="120839" y="0"/>
                  </a:moveTo>
                  <a:lnTo>
                    <a:pt x="871745" y="0"/>
                  </a:lnTo>
                  <a:cubicBezTo>
                    <a:pt x="903793" y="0"/>
                    <a:pt x="934529" y="12731"/>
                    <a:pt x="957191" y="35393"/>
                  </a:cubicBezTo>
                  <a:cubicBezTo>
                    <a:pt x="979852" y="58055"/>
                    <a:pt x="992583" y="88790"/>
                    <a:pt x="992583" y="120839"/>
                  </a:cubicBezTo>
                  <a:lnTo>
                    <a:pt x="992583" y="885724"/>
                  </a:lnTo>
                  <a:cubicBezTo>
                    <a:pt x="992583" y="952461"/>
                    <a:pt x="938482" y="1006562"/>
                    <a:pt x="871745" y="1006562"/>
                  </a:cubicBezTo>
                  <a:lnTo>
                    <a:pt x="120839" y="1006562"/>
                  </a:lnTo>
                  <a:cubicBezTo>
                    <a:pt x="88790" y="1006562"/>
                    <a:pt x="58055" y="993831"/>
                    <a:pt x="35393" y="971169"/>
                  </a:cubicBezTo>
                  <a:cubicBezTo>
                    <a:pt x="12731" y="948508"/>
                    <a:pt x="0" y="917772"/>
                    <a:pt x="0" y="885724"/>
                  </a:cubicBezTo>
                  <a:lnTo>
                    <a:pt x="0" y="120839"/>
                  </a:lnTo>
                  <a:cubicBezTo>
                    <a:pt x="0" y="54101"/>
                    <a:pt x="54101" y="0"/>
                    <a:pt x="120839" y="0"/>
                  </a:cubicBezTo>
                  <a:close/>
                </a:path>
              </a:pathLst>
            </a:custGeom>
            <a:blipFill>
              <a:blip r:embed="rId2"/>
              <a:stretch>
                <a:fillRect l="-17605" t="0" r="-17605" b="0"/>
              </a:stretch>
            </a:blipFill>
          </p:spPr>
        </p:sp>
      </p:grpSp>
      <p:sp>
        <p:nvSpPr>
          <p:cNvPr name="Freeform 4" id="4"/>
          <p:cNvSpPr/>
          <p:nvPr/>
        </p:nvSpPr>
        <p:spPr>
          <a:xfrm flipH="false" flipV="false" rot="0">
            <a:off x="301551" y="396533"/>
            <a:ext cx="1118851" cy="584542"/>
          </a:xfrm>
          <a:custGeom>
            <a:avLst/>
            <a:gdLst/>
            <a:ahLst/>
            <a:cxnLst/>
            <a:rect r="r" b="b" t="t" l="l"/>
            <a:pathLst>
              <a:path h="584542" w="1118851">
                <a:moveTo>
                  <a:pt x="0" y="0"/>
                </a:moveTo>
                <a:lnTo>
                  <a:pt x="1118851" y="0"/>
                </a:lnTo>
                <a:lnTo>
                  <a:pt x="1118851" y="584542"/>
                </a:lnTo>
                <a:lnTo>
                  <a:pt x="0" y="584542"/>
                </a:lnTo>
                <a:lnTo>
                  <a:pt x="0" y="0"/>
                </a:lnTo>
                <a:close/>
              </a:path>
            </a:pathLst>
          </a:custGeom>
          <a:blipFill>
            <a:blip r:embed="rId3"/>
            <a:stretch>
              <a:fillRect l="0" t="0" r="0" b="0"/>
            </a:stretch>
          </a:blipFill>
        </p:spPr>
      </p:sp>
      <p:sp>
        <p:nvSpPr>
          <p:cNvPr name="TextBox 5" id="5"/>
          <p:cNvSpPr txBox="true"/>
          <p:nvPr/>
        </p:nvSpPr>
        <p:spPr>
          <a:xfrm rot="0">
            <a:off x="1028700" y="1473461"/>
            <a:ext cx="7555526" cy="1518229"/>
          </a:xfrm>
          <a:prstGeom prst="rect">
            <a:avLst/>
          </a:prstGeom>
        </p:spPr>
        <p:txBody>
          <a:bodyPr anchor="t" rtlCol="false" tIns="0" lIns="0" bIns="0" rIns="0">
            <a:spAutoFit/>
          </a:bodyPr>
          <a:lstStyle/>
          <a:p>
            <a:pPr algn="l">
              <a:lnSpc>
                <a:spcPts val="6093"/>
              </a:lnSpc>
              <a:spcBef>
                <a:spcPct val="0"/>
              </a:spcBef>
            </a:pPr>
            <a:r>
              <a:rPr lang="en-US" sz="4352">
                <a:solidFill>
                  <a:srgbClr val="FFFFFF"/>
                </a:solidFill>
                <a:latin typeface="Alice Bold"/>
                <a:ea typeface="Alice Bold"/>
                <a:cs typeface="Alice Bold"/>
                <a:sym typeface="Alice Bold"/>
              </a:rPr>
              <a:t>Affordable Caf</a:t>
            </a:r>
            <a:r>
              <a:rPr lang="en-US" sz="4352">
                <a:solidFill>
                  <a:srgbClr val="FFFFFF"/>
                </a:solidFill>
                <a:latin typeface="Alice Bold"/>
                <a:ea typeface="Alice Bold"/>
                <a:cs typeface="Alice Bold"/>
                <a:sym typeface="Alice Bold"/>
              </a:rPr>
              <a:t>e Franchise with Tealogy</a:t>
            </a:r>
          </a:p>
        </p:txBody>
      </p:sp>
      <p:sp>
        <p:nvSpPr>
          <p:cNvPr name="TextBox 6" id="6"/>
          <p:cNvSpPr txBox="true"/>
          <p:nvPr/>
        </p:nvSpPr>
        <p:spPr>
          <a:xfrm rot="0">
            <a:off x="1028700" y="4294218"/>
            <a:ext cx="9569110" cy="3807582"/>
          </a:xfrm>
          <a:prstGeom prst="rect">
            <a:avLst/>
          </a:prstGeom>
        </p:spPr>
        <p:txBody>
          <a:bodyPr anchor="t" rtlCol="false" tIns="0" lIns="0" bIns="0" rIns="0">
            <a:spAutoFit/>
          </a:bodyPr>
          <a:lstStyle/>
          <a:p>
            <a:pPr algn="l">
              <a:lnSpc>
                <a:spcPts val="3808"/>
              </a:lnSpc>
            </a:pPr>
            <a:r>
              <a:rPr lang="en-US" sz="2720">
                <a:solidFill>
                  <a:srgbClr val="FCFCFD"/>
                </a:solidFill>
                <a:latin typeface="Alice"/>
                <a:ea typeface="Alice"/>
                <a:cs typeface="Alice"/>
                <a:sym typeface="Alice"/>
              </a:rPr>
              <a:t>Looking for an </a:t>
            </a:r>
            <a:r>
              <a:rPr lang="en-US" sz="2720" u="sng">
                <a:solidFill>
                  <a:srgbClr val="FCFCFD"/>
                </a:solidFill>
                <a:latin typeface="Alice Bold"/>
                <a:ea typeface="Alice Bold"/>
                <a:cs typeface="Alice Bold"/>
                <a:sym typeface="Alice Bold"/>
                <a:hlinkClick r:id="rId4" tooltip="https://tealogy.in/teacafe-franchise"/>
              </a:rPr>
              <a:t>Affordable Cafe Franchise</a:t>
            </a:r>
            <a:r>
              <a:rPr lang="en-US" sz="2720">
                <a:solidFill>
                  <a:srgbClr val="FCFCFD"/>
                </a:solidFill>
                <a:latin typeface="Alice"/>
                <a:ea typeface="Alice"/>
                <a:cs typeface="Alice"/>
                <a:sym typeface="Alice"/>
              </a:rPr>
              <a:t>? Tealogy offers a great opportunity to start your own cafe business with a budget-friendly investment. Our franchise model is designed for aspiring entrepreneurs who want to enter the cafe industry with complete business support. From setup to daily operations, Tealogy helps you at every step to build a successful and profitable cafe.</a:t>
            </a:r>
          </a:p>
          <a:p>
            <a:pPr algn="l">
              <a:lnSpc>
                <a:spcPts val="3808"/>
              </a:lnSpc>
            </a:pPr>
          </a:p>
        </p:txBody>
      </p:sp>
      <p:sp>
        <p:nvSpPr>
          <p:cNvPr name="TextBox 7" id="7"/>
          <p:cNvSpPr txBox="true"/>
          <p:nvPr/>
        </p:nvSpPr>
        <p:spPr>
          <a:xfrm rot="0">
            <a:off x="1028700" y="3405798"/>
            <a:ext cx="9147358" cy="474312"/>
          </a:xfrm>
          <a:prstGeom prst="rect">
            <a:avLst/>
          </a:prstGeom>
        </p:spPr>
        <p:txBody>
          <a:bodyPr anchor="t" rtlCol="false" tIns="0" lIns="0" bIns="0" rIns="0">
            <a:spAutoFit/>
          </a:bodyPr>
          <a:lstStyle/>
          <a:p>
            <a:pPr algn="l">
              <a:lnSpc>
                <a:spcPts val="3808"/>
              </a:lnSpc>
              <a:spcBef>
                <a:spcPct val="0"/>
              </a:spcBef>
            </a:pPr>
            <a:r>
              <a:rPr lang="en-US" sz="2720">
                <a:solidFill>
                  <a:srgbClr val="FFBD59"/>
                </a:solidFill>
                <a:latin typeface="Alice Bold"/>
                <a:ea typeface="Alice Bold"/>
                <a:cs typeface="Alice Bold"/>
                <a:sym typeface="Alice Bold"/>
              </a:rPr>
              <a:t>Aff</a:t>
            </a:r>
            <a:r>
              <a:rPr lang="en-US" sz="2720">
                <a:solidFill>
                  <a:srgbClr val="FFBD59"/>
                </a:solidFill>
                <a:latin typeface="Alice Bold"/>
                <a:ea typeface="Alice Bold"/>
                <a:cs typeface="Alice Bold"/>
                <a:sym typeface="Alice Bold"/>
              </a:rPr>
              <a:t>ordable Cafe Franchise – Start with Tealogy</a:t>
            </a:r>
          </a:p>
        </p:txBody>
      </p:sp>
      <p:sp>
        <p:nvSpPr>
          <p:cNvPr name="TextBox 8" id="8"/>
          <p:cNvSpPr txBox="true"/>
          <p:nvPr/>
        </p:nvSpPr>
        <p:spPr>
          <a:xfrm rot="0">
            <a:off x="1028700" y="8062188"/>
            <a:ext cx="9569110" cy="473832"/>
          </a:xfrm>
          <a:prstGeom prst="rect">
            <a:avLst/>
          </a:prstGeom>
        </p:spPr>
        <p:txBody>
          <a:bodyPr anchor="t" rtlCol="false" tIns="0" lIns="0" bIns="0" rIns="0">
            <a:spAutoFit/>
          </a:bodyPr>
          <a:lstStyle/>
          <a:p>
            <a:pPr algn="l">
              <a:lnSpc>
                <a:spcPts val="3808"/>
              </a:lnSpc>
            </a:pPr>
            <a:r>
              <a:rPr lang="en-US" sz="2720" u="sng">
                <a:solidFill>
                  <a:srgbClr val="FCFCFD"/>
                </a:solidFill>
                <a:latin typeface="Alice"/>
                <a:ea typeface="Alice"/>
                <a:cs typeface="Alice"/>
                <a:sym typeface="Alice"/>
                <a:hlinkClick r:id="rId5" tooltip="https://tealogy.in/teacafe-franchise"/>
              </a:rPr>
              <a:t>https://tealogy.in/teacafe-franchise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4AAD">
                <a:alpha val="100000"/>
              </a:srgbClr>
            </a:gs>
            <a:gs pos="100000">
              <a:srgbClr val="FFFFFF">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301551" y="396533"/>
            <a:ext cx="1118851" cy="584542"/>
          </a:xfrm>
          <a:custGeom>
            <a:avLst/>
            <a:gdLst/>
            <a:ahLst/>
            <a:cxnLst/>
            <a:rect r="r" b="b" t="t" l="l"/>
            <a:pathLst>
              <a:path h="584542" w="1118851">
                <a:moveTo>
                  <a:pt x="0" y="0"/>
                </a:moveTo>
                <a:lnTo>
                  <a:pt x="1118851" y="0"/>
                </a:lnTo>
                <a:lnTo>
                  <a:pt x="1118851" y="584542"/>
                </a:lnTo>
                <a:lnTo>
                  <a:pt x="0" y="584542"/>
                </a:lnTo>
                <a:lnTo>
                  <a:pt x="0" y="0"/>
                </a:lnTo>
                <a:close/>
              </a:path>
            </a:pathLst>
          </a:custGeom>
          <a:blipFill>
            <a:blip r:embed="rId2"/>
            <a:stretch>
              <a:fillRect l="0" t="0" r="0" b="0"/>
            </a:stretch>
          </a:blipFill>
        </p:spPr>
      </p:sp>
      <p:grpSp>
        <p:nvGrpSpPr>
          <p:cNvPr name="Group 3" id="3"/>
          <p:cNvGrpSpPr/>
          <p:nvPr/>
        </p:nvGrpSpPr>
        <p:grpSpPr>
          <a:xfrm rot="0">
            <a:off x="10852484" y="1631818"/>
            <a:ext cx="6406816" cy="6497046"/>
            <a:chOff x="0" y="0"/>
            <a:chExt cx="992583" cy="1006562"/>
          </a:xfrm>
        </p:grpSpPr>
        <p:sp>
          <p:nvSpPr>
            <p:cNvPr name="Freeform 4" id="4"/>
            <p:cNvSpPr/>
            <p:nvPr/>
          </p:nvSpPr>
          <p:spPr>
            <a:xfrm flipH="false" flipV="false" rot="0">
              <a:off x="0" y="0"/>
              <a:ext cx="992583" cy="1006562"/>
            </a:xfrm>
            <a:custGeom>
              <a:avLst/>
              <a:gdLst/>
              <a:ahLst/>
              <a:cxnLst/>
              <a:rect r="r" b="b" t="t" l="l"/>
              <a:pathLst>
                <a:path h="1006562" w="992583">
                  <a:moveTo>
                    <a:pt x="120839" y="0"/>
                  </a:moveTo>
                  <a:lnTo>
                    <a:pt x="871745" y="0"/>
                  </a:lnTo>
                  <a:cubicBezTo>
                    <a:pt x="903793" y="0"/>
                    <a:pt x="934529" y="12731"/>
                    <a:pt x="957191" y="35393"/>
                  </a:cubicBezTo>
                  <a:cubicBezTo>
                    <a:pt x="979852" y="58055"/>
                    <a:pt x="992583" y="88790"/>
                    <a:pt x="992583" y="120839"/>
                  </a:cubicBezTo>
                  <a:lnTo>
                    <a:pt x="992583" y="885724"/>
                  </a:lnTo>
                  <a:cubicBezTo>
                    <a:pt x="992583" y="952461"/>
                    <a:pt x="938482" y="1006562"/>
                    <a:pt x="871745" y="1006562"/>
                  </a:cubicBezTo>
                  <a:lnTo>
                    <a:pt x="120839" y="1006562"/>
                  </a:lnTo>
                  <a:cubicBezTo>
                    <a:pt x="88790" y="1006562"/>
                    <a:pt x="58055" y="993831"/>
                    <a:pt x="35393" y="971169"/>
                  </a:cubicBezTo>
                  <a:cubicBezTo>
                    <a:pt x="12731" y="948508"/>
                    <a:pt x="0" y="917772"/>
                    <a:pt x="0" y="885724"/>
                  </a:cubicBezTo>
                  <a:lnTo>
                    <a:pt x="0" y="120839"/>
                  </a:lnTo>
                  <a:cubicBezTo>
                    <a:pt x="0" y="54101"/>
                    <a:pt x="54101" y="0"/>
                    <a:pt x="120839" y="0"/>
                  </a:cubicBezTo>
                  <a:close/>
                </a:path>
              </a:pathLst>
            </a:custGeom>
            <a:blipFill>
              <a:blip r:embed="rId3"/>
              <a:stretch>
                <a:fillRect l="-17605" t="0" r="-17605" b="0"/>
              </a:stretch>
            </a:blipFill>
          </p:spPr>
        </p:sp>
      </p:grpSp>
      <p:sp>
        <p:nvSpPr>
          <p:cNvPr name="TextBox 5" id="5"/>
          <p:cNvSpPr txBox="true"/>
          <p:nvPr/>
        </p:nvSpPr>
        <p:spPr>
          <a:xfrm rot="0">
            <a:off x="1028700" y="4106688"/>
            <a:ext cx="8326578" cy="3334678"/>
          </a:xfrm>
          <a:prstGeom prst="rect">
            <a:avLst/>
          </a:prstGeom>
        </p:spPr>
        <p:txBody>
          <a:bodyPr anchor="t" rtlCol="false" tIns="0" lIns="0" bIns="0" rIns="0">
            <a:spAutoFit/>
          </a:bodyPr>
          <a:lstStyle/>
          <a:p>
            <a:pPr algn="l">
              <a:lnSpc>
                <a:spcPts val="3808"/>
              </a:lnSpc>
            </a:pPr>
            <a:r>
              <a:rPr lang="en-US" sz="2720">
                <a:solidFill>
                  <a:srgbClr val="FCFCFD"/>
                </a:solidFill>
                <a:latin typeface="Alice"/>
                <a:ea typeface="Alice"/>
                <a:cs typeface="Alice"/>
                <a:sym typeface="Alice"/>
              </a:rPr>
              <a:t>Choosing Tealogy means partnering with a trusted cafe brand. We provide premium tea and coffee products, staff training, store setup guidance, marketing support, and operational assistance. Our Affordable Cafe Franchise model helps you start your business with confidence while delivering quality products and excellent customer service.</a:t>
            </a:r>
          </a:p>
        </p:txBody>
      </p:sp>
      <p:sp>
        <p:nvSpPr>
          <p:cNvPr name="TextBox 6" id="6"/>
          <p:cNvSpPr txBox="true"/>
          <p:nvPr/>
        </p:nvSpPr>
        <p:spPr>
          <a:xfrm rot="0">
            <a:off x="1028700" y="2036657"/>
            <a:ext cx="5335191" cy="746704"/>
          </a:xfrm>
          <a:prstGeom prst="rect">
            <a:avLst/>
          </a:prstGeom>
        </p:spPr>
        <p:txBody>
          <a:bodyPr anchor="t" rtlCol="false" tIns="0" lIns="0" bIns="0" rIns="0">
            <a:spAutoFit/>
          </a:bodyPr>
          <a:lstStyle/>
          <a:p>
            <a:pPr algn="l">
              <a:lnSpc>
                <a:spcPts val="6093"/>
              </a:lnSpc>
              <a:spcBef>
                <a:spcPct val="0"/>
              </a:spcBef>
            </a:pPr>
            <a:r>
              <a:rPr lang="en-US" sz="4352">
                <a:solidFill>
                  <a:srgbClr val="FFFFFF"/>
                </a:solidFill>
                <a:latin typeface="Alice Bold"/>
                <a:ea typeface="Alice Bold"/>
                <a:cs typeface="Alice Bold"/>
                <a:sym typeface="Alice Bold"/>
              </a:rPr>
              <a:t>Why Choose Tealogy?</a:t>
            </a:r>
          </a:p>
        </p:txBody>
      </p:sp>
      <p:sp>
        <p:nvSpPr>
          <p:cNvPr name="TextBox 7" id="7"/>
          <p:cNvSpPr txBox="true"/>
          <p:nvPr/>
        </p:nvSpPr>
        <p:spPr>
          <a:xfrm rot="0">
            <a:off x="1028700" y="3207868"/>
            <a:ext cx="9147358" cy="474312"/>
          </a:xfrm>
          <a:prstGeom prst="rect">
            <a:avLst/>
          </a:prstGeom>
        </p:spPr>
        <p:txBody>
          <a:bodyPr anchor="t" rtlCol="false" tIns="0" lIns="0" bIns="0" rIns="0">
            <a:spAutoFit/>
          </a:bodyPr>
          <a:lstStyle/>
          <a:p>
            <a:pPr algn="l">
              <a:lnSpc>
                <a:spcPts val="3808"/>
              </a:lnSpc>
              <a:spcBef>
                <a:spcPct val="0"/>
              </a:spcBef>
            </a:pPr>
            <a:r>
              <a:rPr lang="en-US" sz="2720">
                <a:solidFill>
                  <a:srgbClr val="FFBD59"/>
                </a:solidFill>
                <a:latin typeface="Alice Bold"/>
                <a:ea typeface="Alice Bold"/>
                <a:cs typeface="Alice Bold"/>
                <a:sym typeface="Alice Bold"/>
              </a:rPr>
              <a:t>Why Te</a:t>
            </a:r>
            <a:r>
              <a:rPr lang="en-US" sz="2720">
                <a:solidFill>
                  <a:srgbClr val="FFBD59"/>
                </a:solidFill>
                <a:latin typeface="Alice Bold"/>
                <a:ea typeface="Alice Bold"/>
                <a:cs typeface="Alice Bold"/>
                <a:sym typeface="Alice Bold"/>
              </a:rPr>
              <a:t>alogy is the Right Choice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4AAD">
                <a:alpha val="100000"/>
              </a:srgbClr>
            </a:gs>
            <a:gs pos="100000">
              <a:srgbClr val="FFFFFF">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301551" y="396533"/>
            <a:ext cx="1118851" cy="584542"/>
          </a:xfrm>
          <a:custGeom>
            <a:avLst/>
            <a:gdLst/>
            <a:ahLst/>
            <a:cxnLst/>
            <a:rect r="r" b="b" t="t" l="l"/>
            <a:pathLst>
              <a:path h="584542" w="1118851">
                <a:moveTo>
                  <a:pt x="0" y="0"/>
                </a:moveTo>
                <a:lnTo>
                  <a:pt x="1118851" y="0"/>
                </a:lnTo>
                <a:lnTo>
                  <a:pt x="1118851" y="584542"/>
                </a:lnTo>
                <a:lnTo>
                  <a:pt x="0" y="584542"/>
                </a:lnTo>
                <a:lnTo>
                  <a:pt x="0" y="0"/>
                </a:lnTo>
                <a:close/>
              </a:path>
            </a:pathLst>
          </a:custGeom>
          <a:blipFill>
            <a:blip r:embed="rId2"/>
            <a:stretch>
              <a:fillRect l="0" t="0" r="0" b="0"/>
            </a:stretch>
          </a:blipFill>
        </p:spPr>
      </p:sp>
      <p:grpSp>
        <p:nvGrpSpPr>
          <p:cNvPr name="Group 3" id="3"/>
          <p:cNvGrpSpPr/>
          <p:nvPr/>
        </p:nvGrpSpPr>
        <p:grpSpPr>
          <a:xfrm rot="0">
            <a:off x="10852484" y="1631818"/>
            <a:ext cx="6406816" cy="6497046"/>
            <a:chOff x="0" y="0"/>
            <a:chExt cx="992583" cy="1006562"/>
          </a:xfrm>
        </p:grpSpPr>
        <p:sp>
          <p:nvSpPr>
            <p:cNvPr name="Freeform 4" id="4"/>
            <p:cNvSpPr/>
            <p:nvPr/>
          </p:nvSpPr>
          <p:spPr>
            <a:xfrm flipH="false" flipV="false" rot="0">
              <a:off x="0" y="0"/>
              <a:ext cx="992583" cy="1006562"/>
            </a:xfrm>
            <a:custGeom>
              <a:avLst/>
              <a:gdLst/>
              <a:ahLst/>
              <a:cxnLst/>
              <a:rect r="r" b="b" t="t" l="l"/>
              <a:pathLst>
                <a:path h="1006562" w="992583">
                  <a:moveTo>
                    <a:pt x="120839" y="0"/>
                  </a:moveTo>
                  <a:lnTo>
                    <a:pt x="871745" y="0"/>
                  </a:lnTo>
                  <a:cubicBezTo>
                    <a:pt x="903793" y="0"/>
                    <a:pt x="934529" y="12731"/>
                    <a:pt x="957191" y="35393"/>
                  </a:cubicBezTo>
                  <a:cubicBezTo>
                    <a:pt x="979852" y="58055"/>
                    <a:pt x="992583" y="88790"/>
                    <a:pt x="992583" y="120839"/>
                  </a:cubicBezTo>
                  <a:lnTo>
                    <a:pt x="992583" y="885724"/>
                  </a:lnTo>
                  <a:cubicBezTo>
                    <a:pt x="992583" y="952461"/>
                    <a:pt x="938482" y="1006562"/>
                    <a:pt x="871745" y="1006562"/>
                  </a:cubicBezTo>
                  <a:lnTo>
                    <a:pt x="120839" y="1006562"/>
                  </a:lnTo>
                  <a:cubicBezTo>
                    <a:pt x="88790" y="1006562"/>
                    <a:pt x="58055" y="993831"/>
                    <a:pt x="35393" y="971169"/>
                  </a:cubicBezTo>
                  <a:cubicBezTo>
                    <a:pt x="12731" y="948508"/>
                    <a:pt x="0" y="917772"/>
                    <a:pt x="0" y="885724"/>
                  </a:cubicBezTo>
                  <a:lnTo>
                    <a:pt x="0" y="120839"/>
                  </a:lnTo>
                  <a:cubicBezTo>
                    <a:pt x="0" y="54101"/>
                    <a:pt x="54101" y="0"/>
                    <a:pt x="120839" y="0"/>
                  </a:cubicBezTo>
                  <a:close/>
                </a:path>
              </a:pathLst>
            </a:custGeom>
            <a:blipFill>
              <a:blip r:embed="rId3"/>
              <a:stretch>
                <a:fillRect l="0" t="-37996" r="0" b="-37996"/>
              </a:stretch>
            </a:blipFill>
          </p:spPr>
        </p:sp>
      </p:grpSp>
      <p:sp>
        <p:nvSpPr>
          <p:cNvPr name="TextBox 5" id="5"/>
          <p:cNvSpPr txBox="true"/>
          <p:nvPr/>
        </p:nvSpPr>
        <p:spPr>
          <a:xfrm rot="0">
            <a:off x="1028700" y="4144808"/>
            <a:ext cx="9147358" cy="3331332"/>
          </a:xfrm>
          <a:prstGeom prst="rect">
            <a:avLst/>
          </a:prstGeom>
        </p:spPr>
        <p:txBody>
          <a:bodyPr anchor="t" rtlCol="false" tIns="0" lIns="0" bIns="0" rIns="0">
            <a:spAutoFit/>
          </a:bodyPr>
          <a:lstStyle/>
          <a:p>
            <a:pPr algn="l">
              <a:lnSpc>
                <a:spcPts val="3808"/>
              </a:lnSpc>
            </a:pPr>
            <a:r>
              <a:rPr lang="en-US" sz="2720">
                <a:solidFill>
                  <a:srgbClr val="FCFCFD"/>
                </a:solidFill>
                <a:latin typeface="Alice"/>
                <a:ea typeface="Alice"/>
                <a:cs typeface="Alice"/>
                <a:sym typeface="Alice"/>
              </a:rPr>
              <a:t>An </a:t>
            </a:r>
            <a:r>
              <a:rPr lang="en-US" sz="2720" u="sng">
                <a:solidFill>
                  <a:srgbClr val="FCFCFD"/>
                </a:solidFill>
                <a:latin typeface="Alice"/>
                <a:ea typeface="Alice"/>
                <a:cs typeface="Alice"/>
                <a:sym typeface="Alice"/>
                <a:hlinkClick r:id="rId4" tooltip="https://tealogy.in/teacafe-franchise"/>
              </a:rPr>
              <a:t>Affordable Cafe Franchise </a:t>
            </a:r>
            <a:r>
              <a:rPr lang="en-US" sz="2720">
                <a:solidFill>
                  <a:srgbClr val="FCFCFD"/>
                </a:solidFill>
                <a:latin typeface="Alice"/>
                <a:ea typeface="Alice"/>
                <a:cs typeface="Alice"/>
                <a:sym typeface="Alice"/>
              </a:rPr>
              <a:t>from Tealogy gives you the chance to create a successful business with long-term growth. With a strong brand name, quality products, and continuous franchise support, you can attract more customers and increase your profits. Join Tealogy today and take the first step toward becoming a successful cafe owner.</a:t>
            </a:r>
          </a:p>
        </p:txBody>
      </p:sp>
      <p:sp>
        <p:nvSpPr>
          <p:cNvPr name="TextBox 6" id="6"/>
          <p:cNvSpPr txBox="true"/>
          <p:nvPr/>
        </p:nvSpPr>
        <p:spPr>
          <a:xfrm rot="0">
            <a:off x="1028700" y="2198816"/>
            <a:ext cx="8799165" cy="746704"/>
          </a:xfrm>
          <a:prstGeom prst="rect">
            <a:avLst/>
          </a:prstGeom>
        </p:spPr>
        <p:txBody>
          <a:bodyPr anchor="t" rtlCol="false" tIns="0" lIns="0" bIns="0" rIns="0">
            <a:spAutoFit/>
          </a:bodyPr>
          <a:lstStyle/>
          <a:p>
            <a:pPr algn="l">
              <a:lnSpc>
                <a:spcPts val="6093"/>
              </a:lnSpc>
              <a:spcBef>
                <a:spcPct val="0"/>
              </a:spcBef>
            </a:pPr>
            <a:r>
              <a:rPr lang="en-US" sz="4352">
                <a:solidFill>
                  <a:srgbClr val="FFFFFF"/>
                </a:solidFill>
                <a:latin typeface="Alice Bold"/>
                <a:ea typeface="Alice Bold"/>
                <a:cs typeface="Alice Bold"/>
                <a:sym typeface="Alice Bold"/>
              </a:rPr>
              <a:t>Build Your</a:t>
            </a:r>
            <a:r>
              <a:rPr lang="en-US" sz="4352">
                <a:solidFill>
                  <a:srgbClr val="FFFFFF"/>
                </a:solidFill>
                <a:latin typeface="Alice Bold"/>
                <a:ea typeface="Alice Bold"/>
                <a:cs typeface="Alice Bold"/>
                <a:sym typeface="Alice Bold"/>
              </a:rPr>
              <a:t> Successful Cafe Business</a:t>
            </a:r>
          </a:p>
        </p:txBody>
      </p:sp>
      <p:sp>
        <p:nvSpPr>
          <p:cNvPr name="TextBox 7" id="7"/>
          <p:cNvSpPr txBox="true"/>
          <p:nvPr/>
        </p:nvSpPr>
        <p:spPr>
          <a:xfrm rot="0">
            <a:off x="1028700" y="3175262"/>
            <a:ext cx="9147358" cy="474312"/>
          </a:xfrm>
          <a:prstGeom prst="rect">
            <a:avLst/>
          </a:prstGeom>
        </p:spPr>
        <p:txBody>
          <a:bodyPr anchor="t" rtlCol="false" tIns="0" lIns="0" bIns="0" rIns="0">
            <a:spAutoFit/>
          </a:bodyPr>
          <a:lstStyle/>
          <a:p>
            <a:pPr algn="l">
              <a:lnSpc>
                <a:spcPts val="3808"/>
              </a:lnSpc>
              <a:spcBef>
                <a:spcPct val="0"/>
              </a:spcBef>
            </a:pPr>
            <a:r>
              <a:rPr lang="en-US" sz="2720">
                <a:solidFill>
                  <a:srgbClr val="FFBD59"/>
                </a:solidFill>
                <a:latin typeface="Alice Bold"/>
                <a:ea typeface="Alice Bold"/>
                <a:cs typeface="Alice Bold"/>
                <a:sym typeface="Alice Bold"/>
              </a:rPr>
              <a:t>Grow Y</a:t>
            </a:r>
            <a:r>
              <a:rPr lang="en-US" sz="2720">
                <a:solidFill>
                  <a:srgbClr val="FFBD59"/>
                </a:solidFill>
                <a:latin typeface="Alice Bold"/>
                <a:ea typeface="Alice Bold"/>
                <a:cs typeface="Alice Bold"/>
                <a:sym typeface="Alice Bold"/>
              </a:rPr>
              <a:t>our Business with Tealogy</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004AAD">
                <a:alpha val="100000"/>
              </a:srgbClr>
            </a:gs>
            <a:gs pos="100000">
              <a:srgbClr val="FFFFFF">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301551" y="396533"/>
            <a:ext cx="1118851" cy="584542"/>
          </a:xfrm>
          <a:custGeom>
            <a:avLst/>
            <a:gdLst/>
            <a:ahLst/>
            <a:cxnLst/>
            <a:rect r="r" b="b" t="t" l="l"/>
            <a:pathLst>
              <a:path h="584542" w="1118851">
                <a:moveTo>
                  <a:pt x="0" y="0"/>
                </a:moveTo>
                <a:lnTo>
                  <a:pt x="1118851" y="0"/>
                </a:lnTo>
                <a:lnTo>
                  <a:pt x="1118851" y="584542"/>
                </a:lnTo>
                <a:lnTo>
                  <a:pt x="0" y="584542"/>
                </a:lnTo>
                <a:lnTo>
                  <a:pt x="0" y="0"/>
                </a:lnTo>
                <a:close/>
              </a:path>
            </a:pathLst>
          </a:custGeom>
          <a:blipFill>
            <a:blip r:embed="rId2"/>
            <a:stretch>
              <a:fillRect l="0" t="0" r="0" b="0"/>
            </a:stretch>
          </a:blipFill>
        </p:spPr>
      </p:sp>
      <p:sp>
        <p:nvSpPr>
          <p:cNvPr name="TextBox 3" id="3"/>
          <p:cNvSpPr txBox="true"/>
          <p:nvPr/>
        </p:nvSpPr>
        <p:spPr>
          <a:xfrm rot="0">
            <a:off x="1420402" y="4444918"/>
            <a:ext cx="11994729" cy="2555240"/>
          </a:xfrm>
          <a:prstGeom prst="rect">
            <a:avLst/>
          </a:prstGeom>
        </p:spPr>
        <p:txBody>
          <a:bodyPr anchor="t" rtlCol="false" tIns="0" lIns="0" bIns="0" rIns="0">
            <a:spAutoFit/>
          </a:bodyPr>
          <a:lstStyle/>
          <a:p>
            <a:pPr algn="l">
              <a:lnSpc>
                <a:spcPts val="4060"/>
              </a:lnSpc>
            </a:pPr>
            <a:r>
              <a:rPr lang="en-US" sz="2900">
                <a:solidFill>
                  <a:srgbClr val="FFFFFF"/>
                </a:solidFill>
                <a:latin typeface="Glacial Indifference"/>
                <a:ea typeface="Glacial Indifference"/>
                <a:cs typeface="Glacial Indifference"/>
                <a:sym typeface="Glacial Indifference"/>
              </a:rPr>
              <a:t>Address - 503-A/B, 5th Floor Princess Business Sky Park</a:t>
            </a:r>
          </a:p>
          <a:p>
            <a:pPr algn="l">
              <a:lnSpc>
                <a:spcPts val="4060"/>
              </a:lnSpc>
            </a:pPr>
            <a:r>
              <a:rPr lang="en-US" sz="2900">
                <a:solidFill>
                  <a:srgbClr val="FFFFFF"/>
                </a:solidFill>
                <a:latin typeface="Glacial Indifference"/>
                <a:ea typeface="Glacial Indifference"/>
                <a:cs typeface="Glacial Indifference"/>
                <a:sym typeface="Glacial Indifference"/>
              </a:rPr>
              <a:t>Block no. 23,24 SCH No.54, PU-3 Commercial,</a:t>
            </a:r>
          </a:p>
          <a:p>
            <a:pPr algn="l">
              <a:lnSpc>
                <a:spcPts val="4060"/>
              </a:lnSpc>
            </a:pPr>
            <a:r>
              <a:rPr lang="en-US" sz="2900">
                <a:solidFill>
                  <a:srgbClr val="FFFFFF"/>
                </a:solidFill>
                <a:latin typeface="Glacial Indifference"/>
                <a:ea typeface="Glacial Indifference"/>
                <a:cs typeface="Glacial Indifference"/>
                <a:sym typeface="Glacial Indifference"/>
              </a:rPr>
              <a:t>Opp C21, AB Rd, Indore, Madhya Pradesh 452001</a:t>
            </a:r>
          </a:p>
          <a:p>
            <a:pPr algn="l">
              <a:lnSpc>
                <a:spcPts val="4060"/>
              </a:lnSpc>
            </a:pPr>
            <a:r>
              <a:rPr lang="en-US" sz="2900">
                <a:solidFill>
                  <a:srgbClr val="FFFFFF"/>
                </a:solidFill>
                <a:latin typeface="Glacial Indifference"/>
                <a:ea typeface="Glacial Indifference"/>
                <a:cs typeface="Glacial Indifference"/>
                <a:sym typeface="Glacial Indifference"/>
              </a:rPr>
              <a:t>Phone: +91-6269112500/ +91-6269120500</a:t>
            </a:r>
          </a:p>
          <a:p>
            <a:pPr algn="l">
              <a:lnSpc>
                <a:spcPts val="4060"/>
              </a:lnSpc>
            </a:pPr>
            <a:r>
              <a:rPr lang="en-US" sz="2900">
                <a:solidFill>
                  <a:srgbClr val="FFFFFF"/>
                </a:solidFill>
                <a:latin typeface="Glacial Indifference"/>
                <a:ea typeface="Glacial Indifference"/>
                <a:cs typeface="Glacial Indifference"/>
                <a:sym typeface="Glacial Indifference"/>
              </a:rPr>
              <a:t>Email: business@tealogy.in / Visit - </a:t>
            </a:r>
            <a:r>
              <a:rPr lang="en-US" sz="2900" u="sng">
                <a:solidFill>
                  <a:srgbClr val="FFFFFF"/>
                </a:solidFill>
                <a:latin typeface="Glacial Indifference"/>
                <a:ea typeface="Glacial Indifference"/>
                <a:cs typeface="Glacial Indifference"/>
                <a:sym typeface="Glacial Indifference"/>
                <a:hlinkClick r:id="rId3" tooltip="https://tealogy.in/teacafe-franchise"/>
              </a:rPr>
              <a:t>https://tealogy.in/teacafe-franchise</a:t>
            </a:r>
          </a:p>
        </p:txBody>
      </p:sp>
      <p:grpSp>
        <p:nvGrpSpPr>
          <p:cNvPr name="Group 4" id="4"/>
          <p:cNvGrpSpPr/>
          <p:nvPr/>
        </p:nvGrpSpPr>
        <p:grpSpPr>
          <a:xfrm rot="0">
            <a:off x="12083654" y="3191299"/>
            <a:ext cx="3163531" cy="3208084"/>
            <a:chOff x="0" y="0"/>
            <a:chExt cx="992583" cy="1006562"/>
          </a:xfrm>
        </p:grpSpPr>
        <p:sp>
          <p:nvSpPr>
            <p:cNvPr name="Freeform 5" id="5"/>
            <p:cNvSpPr/>
            <p:nvPr/>
          </p:nvSpPr>
          <p:spPr>
            <a:xfrm flipH="false" flipV="false" rot="0">
              <a:off x="0" y="0"/>
              <a:ext cx="992583" cy="1006562"/>
            </a:xfrm>
            <a:custGeom>
              <a:avLst/>
              <a:gdLst/>
              <a:ahLst/>
              <a:cxnLst/>
              <a:rect r="r" b="b" t="t" l="l"/>
              <a:pathLst>
                <a:path h="1006562" w="992583">
                  <a:moveTo>
                    <a:pt x="244724" y="0"/>
                  </a:moveTo>
                  <a:lnTo>
                    <a:pt x="747859" y="0"/>
                  </a:lnTo>
                  <a:cubicBezTo>
                    <a:pt x="812764" y="0"/>
                    <a:pt x="875011" y="25783"/>
                    <a:pt x="920905" y="71678"/>
                  </a:cubicBezTo>
                  <a:cubicBezTo>
                    <a:pt x="966800" y="117573"/>
                    <a:pt x="992583" y="179819"/>
                    <a:pt x="992583" y="244724"/>
                  </a:cubicBezTo>
                  <a:lnTo>
                    <a:pt x="992583" y="761838"/>
                  </a:lnTo>
                  <a:cubicBezTo>
                    <a:pt x="992583" y="826743"/>
                    <a:pt x="966800" y="888990"/>
                    <a:pt x="920905" y="934884"/>
                  </a:cubicBezTo>
                  <a:cubicBezTo>
                    <a:pt x="875011" y="980779"/>
                    <a:pt x="812764" y="1006562"/>
                    <a:pt x="747859" y="1006562"/>
                  </a:cubicBezTo>
                  <a:lnTo>
                    <a:pt x="244724" y="1006562"/>
                  </a:lnTo>
                  <a:cubicBezTo>
                    <a:pt x="179819" y="1006562"/>
                    <a:pt x="117573" y="980779"/>
                    <a:pt x="71678" y="934884"/>
                  </a:cubicBezTo>
                  <a:cubicBezTo>
                    <a:pt x="25783" y="888990"/>
                    <a:pt x="0" y="826743"/>
                    <a:pt x="0" y="761838"/>
                  </a:cubicBezTo>
                  <a:lnTo>
                    <a:pt x="0" y="244724"/>
                  </a:lnTo>
                  <a:cubicBezTo>
                    <a:pt x="0" y="179819"/>
                    <a:pt x="25783" y="117573"/>
                    <a:pt x="71678" y="71678"/>
                  </a:cubicBezTo>
                  <a:cubicBezTo>
                    <a:pt x="117573" y="25783"/>
                    <a:pt x="179819" y="0"/>
                    <a:pt x="244724" y="0"/>
                  </a:cubicBezTo>
                  <a:close/>
                </a:path>
              </a:pathLst>
            </a:custGeom>
            <a:blipFill>
              <a:blip r:embed="rId4"/>
              <a:stretch>
                <a:fillRect l="-704" t="0" r="-704" b="0"/>
              </a:stretch>
            </a:blipFill>
          </p:spPr>
        </p:sp>
      </p:grpSp>
      <p:grpSp>
        <p:nvGrpSpPr>
          <p:cNvPr name="Group 6" id="6"/>
          <p:cNvGrpSpPr/>
          <p:nvPr/>
        </p:nvGrpSpPr>
        <p:grpSpPr>
          <a:xfrm rot="0">
            <a:off x="14095769" y="5395649"/>
            <a:ext cx="3163531" cy="3208084"/>
            <a:chOff x="0" y="0"/>
            <a:chExt cx="992583" cy="1006562"/>
          </a:xfrm>
        </p:grpSpPr>
        <p:sp>
          <p:nvSpPr>
            <p:cNvPr name="Freeform 7" id="7"/>
            <p:cNvSpPr/>
            <p:nvPr/>
          </p:nvSpPr>
          <p:spPr>
            <a:xfrm flipH="false" flipV="false" rot="0">
              <a:off x="0" y="0"/>
              <a:ext cx="992583" cy="1006562"/>
            </a:xfrm>
            <a:custGeom>
              <a:avLst/>
              <a:gdLst/>
              <a:ahLst/>
              <a:cxnLst/>
              <a:rect r="r" b="b" t="t" l="l"/>
              <a:pathLst>
                <a:path h="1006562" w="992583">
                  <a:moveTo>
                    <a:pt x="244724" y="0"/>
                  </a:moveTo>
                  <a:lnTo>
                    <a:pt x="747859" y="0"/>
                  </a:lnTo>
                  <a:cubicBezTo>
                    <a:pt x="812764" y="0"/>
                    <a:pt x="875011" y="25783"/>
                    <a:pt x="920905" y="71678"/>
                  </a:cubicBezTo>
                  <a:cubicBezTo>
                    <a:pt x="966800" y="117573"/>
                    <a:pt x="992583" y="179819"/>
                    <a:pt x="992583" y="244724"/>
                  </a:cubicBezTo>
                  <a:lnTo>
                    <a:pt x="992583" y="761838"/>
                  </a:lnTo>
                  <a:cubicBezTo>
                    <a:pt x="992583" y="826743"/>
                    <a:pt x="966800" y="888990"/>
                    <a:pt x="920905" y="934884"/>
                  </a:cubicBezTo>
                  <a:cubicBezTo>
                    <a:pt x="875011" y="980779"/>
                    <a:pt x="812764" y="1006562"/>
                    <a:pt x="747859" y="1006562"/>
                  </a:cubicBezTo>
                  <a:lnTo>
                    <a:pt x="244724" y="1006562"/>
                  </a:lnTo>
                  <a:cubicBezTo>
                    <a:pt x="179819" y="1006562"/>
                    <a:pt x="117573" y="980779"/>
                    <a:pt x="71678" y="934884"/>
                  </a:cubicBezTo>
                  <a:cubicBezTo>
                    <a:pt x="25783" y="888990"/>
                    <a:pt x="0" y="826743"/>
                    <a:pt x="0" y="761838"/>
                  </a:cubicBezTo>
                  <a:lnTo>
                    <a:pt x="0" y="244724"/>
                  </a:lnTo>
                  <a:cubicBezTo>
                    <a:pt x="0" y="179819"/>
                    <a:pt x="25783" y="117573"/>
                    <a:pt x="71678" y="71678"/>
                  </a:cubicBezTo>
                  <a:cubicBezTo>
                    <a:pt x="117573" y="25783"/>
                    <a:pt x="179819" y="0"/>
                    <a:pt x="244724" y="0"/>
                  </a:cubicBezTo>
                  <a:close/>
                </a:path>
              </a:pathLst>
            </a:custGeom>
            <a:blipFill>
              <a:blip r:embed="rId5"/>
              <a:stretch>
                <a:fillRect l="-9923" t="0" r="-9923" b="0"/>
              </a:stretch>
            </a:blipFill>
          </p:spPr>
        </p:sp>
      </p:grpSp>
      <p:sp>
        <p:nvSpPr>
          <p:cNvPr name="TextBox 8" id="8"/>
          <p:cNvSpPr txBox="true"/>
          <p:nvPr/>
        </p:nvSpPr>
        <p:spPr>
          <a:xfrm rot="0">
            <a:off x="5883992" y="790575"/>
            <a:ext cx="7291481" cy="2073885"/>
          </a:xfrm>
          <a:prstGeom prst="rect">
            <a:avLst/>
          </a:prstGeom>
        </p:spPr>
        <p:txBody>
          <a:bodyPr anchor="t" rtlCol="false" tIns="0" lIns="0" bIns="0" rIns="0">
            <a:spAutoFit/>
          </a:bodyPr>
          <a:lstStyle/>
          <a:p>
            <a:pPr algn="l">
              <a:lnSpc>
                <a:spcPts val="16892"/>
              </a:lnSpc>
            </a:pPr>
            <a:r>
              <a:rPr lang="en-US" sz="12066">
                <a:solidFill>
                  <a:srgbClr val="FCFCFD"/>
                </a:solidFill>
                <a:latin typeface="Alice Bold"/>
                <a:ea typeface="Alice Bold"/>
                <a:cs typeface="Alice Bold"/>
                <a:sym typeface="Alice Bold"/>
              </a:rPr>
              <a:t>Thank You</a:t>
            </a:r>
          </a:p>
        </p:txBody>
      </p:sp>
      <p:sp>
        <p:nvSpPr>
          <p:cNvPr name="TextBox 9" id="9"/>
          <p:cNvSpPr txBox="true"/>
          <p:nvPr/>
        </p:nvSpPr>
        <p:spPr>
          <a:xfrm rot="0">
            <a:off x="1420402" y="3633031"/>
            <a:ext cx="6181995" cy="577217"/>
          </a:xfrm>
          <a:prstGeom prst="rect">
            <a:avLst/>
          </a:prstGeom>
        </p:spPr>
        <p:txBody>
          <a:bodyPr anchor="t" rtlCol="false" tIns="0" lIns="0" bIns="0" rIns="0">
            <a:spAutoFit/>
          </a:bodyPr>
          <a:lstStyle/>
          <a:p>
            <a:pPr algn="l">
              <a:lnSpc>
                <a:spcPts val="3960"/>
              </a:lnSpc>
            </a:pPr>
            <a:r>
              <a:rPr lang="en-US" b="true" sz="4400">
                <a:solidFill>
                  <a:srgbClr val="FCFCFD"/>
                </a:solidFill>
                <a:latin typeface="Poppins Bold"/>
                <a:ea typeface="Poppins Bold"/>
                <a:cs typeface="Poppins Bold"/>
                <a:sym typeface="Poppins Bold"/>
              </a:rPr>
              <a:t>CONTACT DETAILS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DAGp9eevRjw</dc:identifier>
  <dcterms:modified xsi:type="dcterms:W3CDTF">2011-08-01T06:04:30Z</dcterms:modified>
  <cp:revision>1</cp:revision>
  <dc:title>Affordable Cafe Franchise</dc:title>
</cp:coreProperties>
</file>