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</p:sldIdLst>
  <p:sldSz cx="18288000" cy="10287000"/>
  <p:notesSz cx="6858000" cy="9144000"/>
  <p:embeddedFontLst>
    <p:embeddedFont>
      <p:font typeface="Heading Now 71-78" charset="1" panose="00000000000000000000"/>
      <p:regular r:id="rId11"/>
    </p:embeddedFont>
    <p:embeddedFont>
      <p:font typeface="TT Firs Neue Bold" charset="1" panose="02000803030000020004"/>
      <p:regular r:id="rId12"/>
    </p:embeddedFont>
    <p:embeddedFont>
      <p:font typeface="TT Firs Neue" charset="1" panose="02000503030000020004"/>
      <p:regular r:id="rId13"/>
    </p:embeddedFont>
    <p:embeddedFont>
      <p:font typeface="Arimo" charset="1" panose="020B0604020202020204"/>
      <p:regular r:id="rId14"/>
    </p:embeddedFont>
    <p:embeddedFont>
      <p:font typeface="Poppins Medium" charset="1" panose="00000600000000000000"/>
      <p:regular r:id="rId1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14" Target="fonts/font14.fntdata" Type="http://schemas.openxmlformats.org/officeDocument/2006/relationships/font"/><Relationship Id="rId15" Target="fonts/font15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svg" Type="http://schemas.openxmlformats.org/officeDocument/2006/relationships/image"/><Relationship Id="rId11" Target="https://www.pojfurniture.com/our-showrooms/patna-city" TargetMode="External" Type="http://schemas.openxmlformats.org/officeDocument/2006/relationships/hyperlink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jpeg" Type="http://schemas.openxmlformats.org/officeDocument/2006/relationships/image"/><Relationship Id="rId5" Target="../media/image4.png" Type="http://schemas.openxmlformats.org/officeDocument/2006/relationships/image"/><Relationship Id="rId6" Target="../media/image5.svg" Type="http://schemas.openxmlformats.org/officeDocument/2006/relationships/image"/><Relationship Id="rId7" Target="../media/image6.png" Type="http://schemas.openxmlformats.org/officeDocument/2006/relationships/image"/><Relationship Id="rId8" Target="../media/image7.svg" Type="http://schemas.openxmlformats.org/officeDocument/2006/relationships/image"/><Relationship Id="rId9" Target="../media/image8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8.png" Type="http://schemas.openxmlformats.org/officeDocument/2006/relationships/image"/><Relationship Id="rId11" Target="../media/image9.svg" Type="http://schemas.openxmlformats.org/officeDocument/2006/relationships/image"/><Relationship Id="rId12" Target="https://www.pojfurniture.com/our-showrooms/patna-city" TargetMode="External" Type="http://schemas.openxmlformats.org/officeDocument/2006/relationships/hyperlink"/><Relationship Id="rId2" Target="../media/image10.jpeg" Type="http://schemas.openxmlformats.org/officeDocument/2006/relationships/image"/><Relationship Id="rId3" Target="../media/image6.png" Type="http://schemas.openxmlformats.org/officeDocument/2006/relationships/image"/><Relationship Id="rId4" Target="../media/image7.svg" Type="http://schemas.openxmlformats.org/officeDocument/2006/relationships/image"/><Relationship Id="rId5" Target="../media/image11.jpeg" Type="http://schemas.openxmlformats.org/officeDocument/2006/relationships/image"/><Relationship Id="rId6" Target="../media/image1.png" Type="http://schemas.openxmlformats.org/officeDocument/2006/relationships/image"/><Relationship Id="rId7" Target="../media/image2.svg" Type="http://schemas.openxmlformats.org/officeDocument/2006/relationships/image"/><Relationship Id="rId8" Target="../media/image4.png" Type="http://schemas.openxmlformats.org/officeDocument/2006/relationships/image"/><Relationship Id="rId9" Target="../media/image5.sv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jpeg" Type="http://schemas.openxmlformats.org/officeDocument/2006/relationships/image"/><Relationship Id="rId3" Target="../media/image13.jpeg" Type="http://schemas.openxmlformats.org/officeDocument/2006/relationships/image"/><Relationship Id="rId4" Target="../media/image4.png" Type="http://schemas.openxmlformats.org/officeDocument/2006/relationships/image"/><Relationship Id="rId5" Target="../media/image5.svg" Type="http://schemas.openxmlformats.org/officeDocument/2006/relationships/image"/><Relationship Id="rId6" Target="../media/image6.png" Type="http://schemas.openxmlformats.org/officeDocument/2006/relationships/image"/><Relationship Id="rId7" Target="../media/image7.svg" Type="http://schemas.openxmlformats.org/officeDocument/2006/relationships/image"/><Relationship Id="rId8" Target="../media/image8.png" Type="http://schemas.openxmlformats.org/officeDocument/2006/relationships/image"/><Relationship Id="rId9" Target="../media/image9.sv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4.jpeg" Type="http://schemas.openxmlformats.org/officeDocument/2006/relationships/image"/><Relationship Id="rId3" Target="https://www.pojfurniture.com/our-showrooms/patna-city" TargetMode="External" Type="http://schemas.openxmlformats.org/officeDocument/2006/relationships/hyperlink"/><Relationship Id="rId4" Target="../media/image1.png" Type="http://schemas.openxmlformats.org/officeDocument/2006/relationships/image"/><Relationship Id="rId5" Target="../media/image2.svg" Type="http://schemas.openxmlformats.org/officeDocument/2006/relationships/image"/><Relationship Id="rId6" Target="../media/image4.png" Type="http://schemas.openxmlformats.org/officeDocument/2006/relationships/image"/><Relationship Id="rId7" Target="../media/image5.svg" Type="http://schemas.openxmlformats.org/officeDocument/2006/relationships/image"/><Relationship Id="rId8" Target="../media/image6.png" Type="http://schemas.openxmlformats.org/officeDocument/2006/relationships/image"/><Relationship Id="rId9" Target="../media/image7.sv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.svg" Type="http://schemas.openxmlformats.org/officeDocument/2006/relationships/image"/><Relationship Id="rId11" Target="../media/image4.png" Type="http://schemas.openxmlformats.org/officeDocument/2006/relationships/image"/><Relationship Id="rId12" Target="../media/image5.svg" Type="http://schemas.openxmlformats.org/officeDocument/2006/relationships/image"/><Relationship Id="rId13" Target="../media/image6.png" Type="http://schemas.openxmlformats.org/officeDocument/2006/relationships/image"/><Relationship Id="rId14" Target="../media/image7.svg" Type="http://schemas.openxmlformats.org/officeDocument/2006/relationships/image"/><Relationship Id="rId15" Target="https://www.pojfurniture.com/our-showrooms/patna-city" TargetMode="External" Type="http://schemas.openxmlformats.org/officeDocument/2006/relationships/hyperlink"/><Relationship Id="rId2" Target="../media/image15.jpeg" Type="http://schemas.openxmlformats.org/officeDocument/2006/relationships/image"/><Relationship Id="rId3" Target="../media/image16.png" Type="http://schemas.openxmlformats.org/officeDocument/2006/relationships/image"/><Relationship Id="rId4" Target="../media/image17.svg" Type="http://schemas.openxmlformats.org/officeDocument/2006/relationships/image"/><Relationship Id="rId5" Target="../media/image18.png" Type="http://schemas.openxmlformats.org/officeDocument/2006/relationships/image"/><Relationship Id="rId6" Target="../media/image19.svg" Type="http://schemas.openxmlformats.org/officeDocument/2006/relationships/image"/><Relationship Id="rId7" Target="../media/image20.png" Type="http://schemas.openxmlformats.org/officeDocument/2006/relationships/image"/><Relationship Id="rId8" Target="../media/image21.svg" Type="http://schemas.openxmlformats.org/officeDocument/2006/relationships/image"/><Relationship Id="rId9" Target="../media/image1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true" flipV="false" rot="0">
            <a:off x="5547967" y="7690069"/>
            <a:ext cx="3037741" cy="3111281"/>
          </a:xfrm>
          <a:custGeom>
            <a:avLst/>
            <a:gdLst/>
            <a:ahLst/>
            <a:cxnLst/>
            <a:rect r="r" b="b" t="t" l="l"/>
            <a:pathLst>
              <a:path h="3111281" w="3037741">
                <a:moveTo>
                  <a:pt x="3037741" y="0"/>
                </a:moveTo>
                <a:lnTo>
                  <a:pt x="0" y="0"/>
                </a:lnTo>
                <a:lnTo>
                  <a:pt x="0" y="3111281"/>
                </a:lnTo>
                <a:lnTo>
                  <a:pt x="3037741" y="3111281"/>
                </a:lnTo>
                <a:lnTo>
                  <a:pt x="3037741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-379146" y="208966"/>
            <a:ext cx="8585708" cy="10287000"/>
            <a:chOff x="0" y="0"/>
            <a:chExt cx="8585708" cy="102870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8585708" cy="10287000"/>
            </a:xfrm>
            <a:custGeom>
              <a:avLst/>
              <a:gdLst/>
              <a:ahLst/>
              <a:cxnLst/>
              <a:rect r="r" b="b" t="t" l="l"/>
              <a:pathLst>
                <a:path h="10287000" w="8585708">
                  <a:moveTo>
                    <a:pt x="8585708" y="762"/>
                  </a:moveTo>
                  <a:cubicBezTo>
                    <a:pt x="8581644" y="20447"/>
                    <a:pt x="8577961" y="40132"/>
                    <a:pt x="8573515" y="59690"/>
                  </a:cubicBezTo>
                  <a:cubicBezTo>
                    <a:pt x="8478139" y="485521"/>
                    <a:pt x="8382635" y="911225"/>
                    <a:pt x="8287258" y="1337056"/>
                  </a:cubicBezTo>
                  <a:cubicBezTo>
                    <a:pt x="8146288" y="1966722"/>
                    <a:pt x="8005699" y="2596388"/>
                    <a:pt x="7864601" y="3225927"/>
                  </a:cubicBezTo>
                  <a:cubicBezTo>
                    <a:pt x="7691247" y="3999103"/>
                    <a:pt x="7517384" y="4772152"/>
                    <a:pt x="7344028" y="5545328"/>
                  </a:cubicBezTo>
                  <a:cubicBezTo>
                    <a:pt x="7194676" y="6211443"/>
                    <a:pt x="7045578" y="6877558"/>
                    <a:pt x="6896353" y="7543800"/>
                  </a:cubicBezTo>
                  <a:cubicBezTo>
                    <a:pt x="6765289" y="8129016"/>
                    <a:pt x="6634480" y="8714105"/>
                    <a:pt x="6503162" y="9299194"/>
                  </a:cubicBezTo>
                  <a:cubicBezTo>
                    <a:pt x="6429375" y="9628251"/>
                    <a:pt x="6354953" y="9957181"/>
                    <a:pt x="6280785" y="10286238"/>
                  </a:cubicBezTo>
                  <a:cubicBezTo>
                    <a:pt x="4199382" y="10286238"/>
                    <a:pt x="2118106" y="10286111"/>
                    <a:pt x="36830" y="10287000"/>
                  </a:cubicBezTo>
                  <a:cubicBezTo>
                    <a:pt x="6731" y="10287000"/>
                    <a:pt x="0" y="10280269"/>
                    <a:pt x="0" y="10250043"/>
                  </a:cubicBezTo>
                  <a:cubicBezTo>
                    <a:pt x="762" y="6845681"/>
                    <a:pt x="762" y="3441319"/>
                    <a:pt x="0" y="36957"/>
                  </a:cubicBezTo>
                  <a:cubicBezTo>
                    <a:pt x="0" y="6731"/>
                    <a:pt x="6731" y="0"/>
                    <a:pt x="36830" y="0"/>
                  </a:cubicBezTo>
                  <a:cubicBezTo>
                    <a:pt x="2886456" y="762"/>
                    <a:pt x="5736082" y="762"/>
                    <a:pt x="8585708" y="762"/>
                  </a:cubicBezTo>
                  <a:close/>
                </a:path>
              </a:pathLst>
            </a:custGeom>
            <a:blipFill>
              <a:blip r:embed="rId4"/>
              <a:stretch>
                <a:fillRect l="-48190" t="0" r="-48190" b="0"/>
              </a:stretch>
            </a:blipFill>
          </p:spPr>
        </p:sp>
      </p:grpSp>
      <p:sp>
        <p:nvSpPr>
          <p:cNvPr name="Freeform 5" id="5"/>
          <p:cNvSpPr/>
          <p:nvPr/>
        </p:nvSpPr>
        <p:spPr>
          <a:xfrm flipH="false" flipV="false" rot="0">
            <a:off x="8585708" y="683102"/>
            <a:ext cx="2236219" cy="691195"/>
          </a:xfrm>
          <a:custGeom>
            <a:avLst/>
            <a:gdLst/>
            <a:ahLst/>
            <a:cxnLst/>
            <a:rect r="r" b="b" t="t" l="l"/>
            <a:pathLst>
              <a:path h="691195" w="2236219">
                <a:moveTo>
                  <a:pt x="0" y="0"/>
                </a:moveTo>
                <a:lnTo>
                  <a:pt x="2236219" y="0"/>
                </a:lnTo>
                <a:lnTo>
                  <a:pt x="2236219" y="691196"/>
                </a:lnTo>
                <a:lnTo>
                  <a:pt x="0" y="691196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5855938" y="-27988"/>
            <a:ext cx="2432062" cy="2405531"/>
          </a:xfrm>
          <a:custGeom>
            <a:avLst/>
            <a:gdLst/>
            <a:ahLst/>
            <a:cxnLst/>
            <a:rect r="r" b="b" t="t" l="l"/>
            <a:pathLst>
              <a:path h="2405531" w="2432062">
                <a:moveTo>
                  <a:pt x="0" y="0"/>
                </a:moveTo>
                <a:lnTo>
                  <a:pt x="2432062" y="0"/>
                </a:lnTo>
                <a:lnTo>
                  <a:pt x="2432062" y="2405530"/>
                </a:lnTo>
                <a:lnTo>
                  <a:pt x="0" y="2405530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5097645" y="2377542"/>
            <a:ext cx="758292" cy="758292"/>
          </a:xfrm>
          <a:custGeom>
            <a:avLst/>
            <a:gdLst/>
            <a:ahLst/>
            <a:cxnLst/>
            <a:rect r="r" b="b" t="t" l="l"/>
            <a:pathLst>
              <a:path h="758292" w="758292">
                <a:moveTo>
                  <a:pt x="0" y="0"/>
                </a:moveTo>
                <a:lnTo>
                  <a:pt x="758293" y="0"/>
                </a:lnTo>
                <a:lnTo>
                  <a:pt x="758293" y="758293"/>
                </a:lnTo>
                <a:lnTo>
                  <a:pt x="0" y="758293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8206562" y="4973320"/>
            <a:ext cx="758292" cy="758292"/>
          </a:xfrm>
          <a:custGeom>
            <a:avLst/>
            <a:gdLst/>
            <a:ahLst/>
            <a:cxnLst/>
            <a:rect r="r" b="b" t="t" l="l"/>
            <a:pathLst>
              <a:path h="758292" w="758292">
                <a:moveTo>
                  <a:pt x="0" y="0"/>
                </a:moveTo>
                <a:lnTo>
                  <a:pt x="758292" y="0"/>
                </a:lnTo>
                <a:lnTo>
                  <a:pt x="758292" y="758293"/>
                </a:lnTo>
                <a:lnTo>
                  <a:pt x="0" y="758293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3826882" y="7200900"/>
            <a:ext cx="758292" cy="758292"/>
          </a:xfrm>
          <a:custGeom>
            <a:avLst/>
            <a:gdLst/>
            <a:ahLst/>
            <a:cxnLst/>
            <a:rect r="r" b="b" t="t" l="l"/>
            <a:pathLst>
              <a:path h="758292" w="758292">
                <a:moveTo>
                  <a:pt x="0" y="0"/>
                </a:moveTo>
                <a:lnTo>
                  <a:pt x="758292" y="0"/>
                </a:lnTo>
                <a:lnTo>
                  <a:pt x="758292" y="758292"/>
                </a:lnTo>
                <a:lnTo>
                  <a:pt x="0" y="758292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10049769" y="3806292"/>
            <a:ext cx="6764504" cy="27825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800"/>
              </a:lnSpc>
            </a:pPr>
            <a:r>
              <a:rPr lang="en-US" sz="6800" spc="-374">
                <a:solidFill>
                  <a:srgbClr val="545454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Be</a:t>
            </a:r>
            <a:r>
              <a:rPr lang="en-US" sz="6800" spc="-374">
                <a:solidFill>
                  <a:srgbClr val="545454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st Wooden Furniture Shop Patna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0118675" y="6541238"/>
            <a:ext cx="7681728" cy="4057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359"/>
              </a:lnSpc>
            </a:pPr>
            <a:r>
              <a:rPr lang="en-US" sz="2400" b="true">
                <a:solidFill>
                  <a:srgbClr val="545454"/>
                </a:solidFill>
                <a:latin typeface="TT Firs Neue Bold"/>
                <a:ea typeface="TT Firs Neue Bold"/>
                <a:cs typeface="TT Firs Neue Bold"/>
                <a:sym typeface="TT Firs Neue Bold"/>
              </a:rPr>
              <a:t>P</a:t>
            </a:r>
            <a:r>
              <a:rPr lang="en-US" sz="2400" b="true">
                <a:solidFill>
                  <a:srgbClr val="545454"/>
                </a:solidFill>
                <a:latin typeface="TT Firs Neue Bold"/>
                <a:ea typeface="TT Firs Neue Bold"/>
                <a:cs typeface="TT Firs Neue Bold"/>
                <a:sym typeface="TT Firs Neue Bold"/>
              </a:rPr>
              <a:t>remium Wooden Furniture for Home &amp; Office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0049769" y="3193596"/>
            <a:ext cx="4361213" cy="4057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359"/>
              </a:lnSpc>
            </a:pPr>
            <a:r>
              <a:rPr lang="en-US" sz="2400">
                <a:solidFill>
                  <a:srgbClr val="545454"/>
                </a:solidFill>
                <a:latin typeface="TT Firs Neue"/>
                <a:ea typeface="TT Firs Neue"/>
                <a:cs typeface="TT Firs Neue"/>
                <a:sym typeface="TT Firs Neue"/>
              </a:rPr>
              <a:t>POJ</a:t>
            </a:r>
            <a:r>
              <a:rPr lang="en-US" sz="2400">
                <a:solidFill>
                  <a:srgbClr val="545454"/>
                </a:solidFill>
                <a:latin typeface="TT Firs Neue"/>
                <a:ea typeface="TT Firs Neue"/>
                <a:cs typeface="TT Firs Neue"/>
                <a:sym typeface="TT Firs Neue"/>
              </a:rPr>
              <a:t> Furniture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0049769" y="8087359"/>
            <a:ext cx="2195335" cy="3493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00"/>
              </a:lnSpc>
            </a:pPr>
            <a:r>
              <a:rPr lang="en-US" sz="2000">
                <a:solidFill>
                  <a:srgbClr val="545454"/>
                </a:solidFill>
                <a:latin typeface="TT Firs Neue"/>
                <a:ea typeface="TT Firs Neue"/>
                <a:cs typeface="TT Firs Neue"/>
                <a:sym typeface="TT Firs Neue"/>
              </a:rPr>
              <a:t>P</a:t>
            </a:r>
            <a:r>
              <a:rPr lang="en-US" sz="2000">
                <a:solidFill>
                  <a:srgbClr val="545454"/>
                </a:solidFill>
                <a:latin typeface="TT Firs Neue"/>
                <a:ea typeface="TT Firs Neue"/>
                <a:cs typeface="TT Firs Neue"/>
                <a:sym typeface="TT Firs Neue"/>
              </a:rPr>
              <a:t>resented By: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11956931" y="8087359"/>
            <a:ext cx="2195335" cy="3492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00"/>
              </a:lnSpc>
            </a:pPr>
            <a:r>
              <a:rPr lang="en-US" sz="2000" b="true">
                <a:solidFill>
                  <a:srgbClr val="545454"/>
                </a:solidFill>
                <a:latin typeface="TT Firs Neue Bold"/>
                <a:ea typeface="TT Firs Neue Bold"/>
                <a:cs typeface="TT Firs Neue Bold"/>
                <a:sym typeface="TT Firs Neue Bold"/>
              </a:rPr>
              <a:t>POJ Fur</a:t>
            </a:r>
            <a:r>
              <a:rPr lang="en-US" sz="2000" b="true">
                <a:solidFill>
                  <a:srgbClr val="545454"/>
                </a:solidFill>
                <a:latin typeface="TT Firs Neue Bold"/>
                <a:ea typeface="TT Firs Neue Bold"/>
                <a:cs typeface="TT Firs Neue Bold"/>
                <a:sym typeface="TT Firs Neue Bold"/>
              </a:rPr>
              <a:t>ni</a:t>
            </a:r>
            <a:r>
              <a:rPr lang="en-US" sz="2000" b="true">
                <a:solidFill>
                  <a:srgbClr val="545454"/>
                </a:solidFill>
                <a:latin typeface="TT Firs Neue Bold"/>
                <a:ea typeface="TT Firs Neue Bold"/>
                <a:cs typeface="TT Firs Neue Bold"/>
                <a:sym typeface="TT Firs Neue Bold"/>
              </a:rPr>
              <a:t>ture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0690214" y="9370108"/>
            <a:ext cx="7110189" cy="41306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219"/>
              </a:lnSpc>
            </a:pPr>
            <a:r>
              <a:rPr lang="en-US" sz="2299" u="sng">
                <a:solidFill>
                  <a:srgbClr val="545454"/>
                </a:solidFill>
                <a:latin typeface="Arimo"/>
                <a:ea typeface="Arimo"/>
                <a:cs typeface="Arimo"/>
                <a:sym typeface="Arimo"/>
                <a:hlinkClick r:id="rId11" tooltip="https://www.pojfurniture.com/our-showrooms/patna-city"/>
              </a:rPr>
              <a:t>https://www.pojfurniture.com/our-showrooms/patna-city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-5400000">
            <a:off x="15188634" y="0"/>
            <a:ext cx="3086100" cy="3086100"/>
            <a:chOff x="0" y="0"/>
            <a:chExt cx="558800" cy="5588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558800" cy="558800"/>
            </a:xfrm>
            <a:custGeom>
              <a:avLst/>
              <a:gdLst/>
              <a:ahLst/>
              <a:cxnLst/>
              <a:rect r="r" b="b" t="t" l="l"/>
              <a:pathLst>
                <a:path h="558800" w="558800">
                  <a:moveTo>
                    <a:pt x="0" y="558800"/>
                  </a:moveTo>
                  <a:cubicBezTo>
                    <a:pt x="0" y="411634"/>
                    <a:pt x="59606" y="267731"/>
                    <a:pt x="163669" y="163669"/>
                  </a:cubicBezTo>
                  <a:cubicBezTo>
                    <a:pt x="267731" y="59606"/>
                    <a:pt x="411634" y="0"/>
                    <a:pt x="558800" y="0"/>
                  </a:cubicBezTo>
                  <a:lnTo>
                    <a:pt x="558800" y="285081"/>
                  </a:lnTo>
                  <a:cubicBezTo>
                    <a:pt x="486712" y="285081"/>
                    <a:pt x="416225" y="314278"/>
                    <a:pt x="365251" y="365251"/>
                  </a:cubicBezTo>
                  <a:cubicBezTo>
                    <a:pt x="314278" y="416225"/>
                    <a:pt x="285081" y="486712"/>
                    <a:pt x="285081" y="558800"/>
                  </a:cubicBezTo>
                  <a:lnTo>
                    <a:pt x="0" y="558800"/>
                  </a:lnTo>
                  <a:close/>
                </a:path>
              </a:pathLst>
            </a:custGeom>
            <a:solidFill>
              <a:srgbClr val="545454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127000" y="79375"/>
              <a:ext cx="304800" cy="3524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359"/>
                </a:lnSpc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7768258" y="1400333"/>
            <a:ext cx="8580225" cy="3533613"/>
            <a:chOff x="0" y="0"/>
            <a:chExt cx="1329301" cy="547449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329301" cy="547449"/>
            </a:xfrm>
            <a:custGeom>
              <a:avLst/>
              <a:gdLst/>
              <a:ahLst/>
              <a:cxnLst/>
              <a:rect r="r" b="b" t="t" l="l"/>
              <a:pathLst>
                <a:path h="547449" w="1329301">
                  <a:moveTo>
                    <a:pt x="31580" y="0"/>
                  </a:moveTo>
                  <a:lnTo>
                    <a:pt x="1297721" y="0"/>
                  </a:lnTo>
                  <a:cubicBezTo>
                    <a:pt x="1306097" y="0"/>
                    <a:pt x="1314129" y="3327"/>
                    <a:pt x="1320052" y="9250"/>
                  </a:cubicBezTo>
                  <a:cubicBezTo>
                    <a:pt x="1325974" y="15172"/>
                    <a:pt x="1329301" y="23205"/>
                    <a:pt x="1329301" y="31580"/>
                  </a:cubicBezTo>
                  <a:lnTo>
                    <a:pt x="1329301" y="515869"/>
                  </a:lnTo>
                  <a:cubicBezTo>
                    <a:pt x="1329301" y="533310"/>
                    <a:pt x="1315162" y="547449"/>
                    <a:pt x="1297721" y="547449"/>
                  </a:cubicBezTo>
                  <a:lnTo>
                    <a:pt x="31580" y="547449"/>
                  </a:lnTo>
                  <a:cubicBezTo>
                    <a:pt x="14139" y="547449"/>
                    <a:pt x="0" y="533310"/>
                    <a:pt x="0" y="515869"/>
                  </a:cubicBezTo>
                  <a:lnTo>
                    <a:pt x="0" y="31580"/>
                  </a:lnTo>
                  <a:cubicBezTo>
                    <a:pt x="0" y="14139"/>
                    <a:pt x="14139" y="0"/>
                    <a:pt x="31580" y="0"/>
                  </a:cubicBezTo>
                  <a:close/>
                </a:path>
              </a:pathLst>
            </a:custGeom>
            <a:blipFill>
              <a:blip r:embed="rId2"/>
              <a:stretch>
                <a:fillRect l="0" t="-24073" r="0" b="-24073"/>
              </a:stretch>
            </a:blipFill>
          </p:spPr>
        </p:sp>
      </p:grpSp>
      <p:sp>
        <p:nvSpPr>
          <p:cNvPr name="Freeform 7" id="7"/>
          <p:cNvSpPr/>
          <p:nvPr/>
        </p:nvSpPr>
        <p:spPr>
          <a:xfrm flipH="false" flipV="false" rot="5400000">
            <a:off x="14580012" y="6779609"/>
            <a:ext cx="3714986" cy="3674459"/>
          </a:xfrm>
          <a:custGeom>
            <a:avLst/>
            <a:gdLst/>
            <a:ahLst/>
            <a:cxnLst/>
            <a:rect r="r" b="b" t="t" l="l"/>
            <a:pathLst>
              <a:path h="3674459" w="3714986">
                <a:moveTo>
                  <a:pt x="0" y="0"/>
                </a:moveTo>
                <a:lnTo>
                  <a:pt x="3714986" y="0"/>
                </a:lnTo>
                <a:lnTo>
                  <a:pt x="3714986" y="3674459"/>
                </a:lnTo>
                <a:lnTo>
                  <a:pt x="0" y="367445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8" id="8"/>
          <p:cNvGrpSpPr/>
          <p:nvPr/>
        </p:nvGrpSpPr>
        <p:grpSpPr>
          <a:xfrm rot="0">
            <a:off x="7768258" y="5353054"/>
            <a:ext cx="8580225" cy="3533613"/>
            <a:chOff x="0" y="0"/>
            <a:chExt cx="1329301" cy="547449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1329301" cy="547449"/>
            </a:xfrm>
            <a:custGeom>
              <a:avLst/>
              <a:gdLst/>
              <a:ahLst/>
              <a:cxnLst/>
              <a:rect r="r" b="b" t="t" l="l"/>
              <a:pathLst>
                <a:path h="547449" w="1329301">
                  <a:moveTo>
                    <a:pt x="31580" y="0"/>
                  </a:moveTo>
                  <a:lnTo>
                    <a:pt x="1297721" y="0"/>
                  </a:lnTo>
                  <a:cubicBezTo>
                    <a:pt x="1306097" y="0"/>
                    <a:pt x="1314129" y="3327"/>
                    <a:pt x="1320052" y="9250"/>
                  </a:cubicBezTo>
                  <a:cubicBezTo>
                    <a:pt x="1325974" y="15172"/>
                    <a:pt x="1329301" y="23205"/>
                    <a:pt x="1329301" y="31580"/>
                  </a:cubicBezTo>
                  <a:lnTo>
                    <a:pt x="1329301" y="515869"/>
                  </a:lnTo>
                  <a:cubicBezTo>
                    <a:pt x="1329301" y="533310"/>
                    <a:pt x="1315162" y="547449"/>
                    <a:pt x="1297721" y="547449"/>
                  </a:cubicBezTo>
                  <a:lnTo>
                    <a:pt x="31580" y="547449"/>
                  </a:lnTo>
                  <a:cubicBezTo>
                    <a:pt x="14139" y="547449"/>
                    <a:pt x="0" y="533310"/>
                    <a:pt x="0" y="515869"/>
                  </a:cubicBezTo>
                  <a:lnTo>
                    <a:pt x="0" y="31580"/>
                  </a:lnTo>
                  <a:cubicBezTo>
                    <a:pt x="0" y="14139"/>
                    <a:pt x="14139" y="0"/>
                    <a:pt x="31580" y="0"/>
                  </a:cubicBezTo>
                  <a:close/>
                </a:path>
              </a:pathLst>
            </a:custGeom>
            <a:blipFill>
              <a:blip r:embed="rId5"/>
              <a:stretch>
                <a:fillRect l="0" t="-24073" r="0" b="-24073"/>
              </a:stretch>
            </a:blipFill>
          </p:spPr>
        </p:sp>
      </p:grpSp>
      <p:sp>
        <p:nvSpPr>
          <p:cNvPr name="Freeform 10" id="10"/>
          <p:cNvSpPr/>
          <p:nvPr/>
        </p:nvSpPr>
        <p:spPr>
          <a:xfrm flipH="true" flipV="false" rot="0">
            <a:off x="-490171" y="-526940"/>
            <a:ext cx="3037741" cy="3111281"/>
          </a:xfrm>
          <a:custGeom>
            <a:avLst/>
            <a:gdLst/>
            <a:ahLst/>
            <a:cxnLst/>
            <a:rect r="r" b="b" t="t" l="l"/>
            <a:pathLst>
              <a:path h="3111281" w="3037741">
                <a:moveTo>
                  <a:pt x="3037742" y="0"/>
                </a:moveTo>
                <a:lnTo>
                  <a:pt x="0" y="0"/>
                </a:lnTo>
                <a:lnTo>
                  <a:pt x="0" y="3111280"/>
                </a:lnTo>
                <a:lnTo>
                  <a:pt x="3037742" y="3111280"/>
                </a:lnTo>
                <a:lnTo>
                  <a:pt x="3037742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3162433" y="8912702"/>
            <a:ext cx="2236219" cy="691195"/>
          </a:xfrm>
          <a:custGeom>
            <a:avLst/>
            <a:gdLst/>
            <a:ahLst/>
            <a:cxnLst/>
            <a:rect r="r" b="b" t="t" l="l"/>
            <a:pathLst>
              <a:path h="691195" w="2236219">
                <a:moveTo>
                  <a:pt x="0" y="0"/>
                </a:moveTo>
                <a:lnTo>
                  <a:pt x="2236219" y="0"/>
                </a:lnTo>
                <a:lnTo>
                  <a:pt x="2236219" y="691196"/>
                </a:lnTo>
                <a:lnTo>
                  <a:pt x="0" y="69119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6573222" y="4175654"/>
            <a:ext cx="758292" cy="758292"/>
          </a:xfrm>
          <a:custGeom>
            <a:avLst/>
            <a:gdLst/>
            <a:ahLst/>
            <a:cxnLst/>
            <a:rect r="r" b="b" t="t" l="l"/>
            <a:pathLst>
              <a:path h="758292" w="758292">
                <a:moveTo>
                  <a:pt x="0" y="0"/>
                </a:moveTo>
                <a:lnTo>
                  <a:pt x="758292" y="0"/>
                </a:lnTo>
                <a:lnTo>
                  <a:pt x="758292" y="758292"/>
                </a:lnTo>
                <a:lnTo>
                  <a:pt x="0" y="758292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649554" y="7513846"/>
            <a:ext cx="758292" cy="758292"/>
          </a:xfrm>
          <a:custGeom>
            <a:avLst/>
            <a:gdLst/>
            <a:ahLst/>
            <a:cxnLst/>
            <a:rect r="r" b="b" t="t" l="l"/>
            <a:pathLst>
              <a:path h="758292" w="758292">
                <a:moveTo>
                  <a:pt x="0" y="0"/>
                </a:moveTo>
                <a:lnTo>
                  <a:pt x="758292" y="0"/>
                </a:lnTo>
                <a:lnTo>
                  <a:pt x="758292" y="758293"/>
                </a:lnTo>
                <a:lnTo>
                  <a:pt x="0" y="758293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4" id="14"/>
          <p:cNvSpPr txBox="true"/>
          <p:nvPr/>
        </p:nvSpPr>
        <p:spPr>
          <a:xfrm rot="0">
            <a:off x="1028700" y="2546240"/>
            <a:ext cx="5107778" cy="19253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800"/>
              </a:lnSpc>
            </a:pPr>
            <a:r>
              <a:rPr lang="en-US" sz="6800" spc="-374">
                <a:solidFill>
                  <a:srgbClr val="545454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Abo</a:t>
            </a:r>
            <a:r>
              <a:rPr lang="en-US" sz="6800" spc="-374">
                <a:solidFill>
                  <a:srgbClr val="545454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ut POJ Furniture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028700" y="4697621"/>
            <a:ext cx="5805732" cy="21113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00"/>
              </a:lnSpc>
            </a:pPr>
            <a:r>
              <a:rPr lang="en-US" sz="2000">
                <a:solidFill>
                  <a:srgbClr val="545454"/>
                </a:solidFill>
                <a:latin typeface="TT Firs Neue"/>
                <a:ea typeface="TT Firs Neue"/>
                <a:cs typeface="TT Firs Neue"/>
                <a:sym typeface="TT Firs Neue"/>
              </a:rPr>
              <a:t>Look</a:t>
            </a:r>
            <a:r>
              <a:rPr lang="en-US" sz="2000">
                <a:solidFill>
                  <a:srgbClr val="545454"/>
                </a:solidFill>
                <a:latin typeface="TT Firs Neue"/>
                <a:ea typeface="TT Firs Neue"/>
                <a:cs typeface="TT Firs Neue"/>
                <a:sym typeface="TT Firs Neue"/>
              </a:rPr>
              <a:t>ing for the</a:t>
            </a:r>
            <a:r>
              <a:rPr lang="en-US" sz="2000" b="true">
                <a:solidFill>
                  <a:srgbClr val="545454"/>
                </a:solidFill>
                <a:latin typeface="TT Firs Neue Bold"/>
                <a:ea typeface="TT Firs Neue Bold"/>
                <a:cs typeface="TT Firs Neue Bold"/>
                <a:sym typeface="TT Firs Neue Bold"/>
              </a:rPr>
              <a:t> </a:t>
            </a:r>
            <a:r>
              <a:rPr lang="en-US" b="true" sz="2000" u="sng">
                <a:solidFill>
                  <a:srgbClr val="545454"/>
                </a:solidFill>
                <a:latin typeface="TT Firs Neue Bold"/>
                <a:ea typeface="TT Firs Neue Bold"/>
                <a:cs typeface="TT Firs Neue Bold"/>
                <a:sym typeface="TT Firs Neue Bold"/>
                <a:hlinkClick r:id="rId12" tooltip="https://www.pojfurniture.com/our-showrooms/patna-city"/>
              </a:rPr>
              <a:t>Best Wooden Furniture Shop Patna</a:t>
            </a:r>
            <a:r>
              <a:rPr lang="en-US" sz="2000">
                <a:solidFill>
                  <a:srgbClr val="545454"/>
                </a:solidFill>
                <a:latin typeface="TT Firs Neue"/>
                <a:ea typeface="TT Firs Neue"/>
                <a:cs typeface="TT Firs Neue"/>
                <a:sym typeface="TT Firs Neue"/>
              </a:rPr>
              <a:t>? POJ Furniture offers high-quality, handcrafted wooden furniture designed for style and durability. We provide modern and traditional designs that suit every home and office space with comfort and elegance.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7768258" y="1400333"/>
            <a:ext cx="4076057" cy="7486334"/>
            <a:chOff x="0" y="0"/>
            <a:chExt cx="631488" cy="115982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631488" cy="1159829"/>
            </a:xfrm>
            <a:custGeom>
              <a:avLst/>
              <a:gdLst/>
              <a:ahLst/>
              <a:cxnLst/>
              <a:rect r="r" b="b" t="t" l="l"/>
              <a:pathLst>
                <a:path h="1159829" w="631488">
                  <a:moveTo>
                    <a:pt x="66478" y="0"/>
                  </a:moveTo>
                  <a:lnTo>
                    <a:pt x="565010" y="0"/>
                  </a:lnTo>
                  <a:cubicBezTo>
                    <a:pt x="601725" y="0"/>
                    <a:pt x="631488" y="29763"/>
                    <a:pt x="631488" y="66478"/>
                  </a:cubicBezTo>
                  <a:lnTo>
                    <a:pt x="631488" y="1093351"/>
                  </a:lnTo>
                  <a:cubicBezTo>
                    <a:pt x="631488" y="1130066"/>
                    <a:pt x="601725" y="1159829"/>
                    <a:pt x="565010" y="1159829"/>
                  </a:cubicBezTo>
                  <a:lnTo>
                    <a:pt x="66478" y="1159829"/>
                  </a:lnTo>
                  <a:cubicBezTo>
                    <a:pt x="29763" y="1159829"/>
                    <a:pt x="0" y="1130066"/>
                    <a:pt x="0" y="1093351"/>
                  </a:cubicBezTo>
                  <a:lnTo>
                    <a:pt x="0" y="66478"/>
                  </a:lnTo>
                  <a:cubicBezTo>
                    <a:pt x="0" y="29763"/>
                    <a:pt x="29763" y="0"/>
                    <a:pt x="66478" y="0"/>
                  </a:cubicBezTo>
                  <a:close/>
                </a:path>
              </a:pathLst>
            </a:custGeom>
            <a:blipFill>
              <a:blip r:embed="rId2"/>
              <a:stretch>
                <a:fillRect l="-100516" t="0" r="-100516" b="0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15201900" y="7200900"/>
            <a:ext cx="3086100" cy="3086100"/>
            <a:chOff x="0" y="0"/>
            <a:chExt cx="558800" cy="5588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558800" cy="558800"/>
            </a:xfrm>
            <a:custGeom>
              <a:avLst/>
              <a:gdLst/>
              <a:ahLst/>
              <a:cxnLst/>
              <a:rect r="r" b="b" t="t" l="l"/>
              <a:pathLst>
                <a:path h="558800" w="558800">
                  <a:moveTo>
                    <a:pt x="0" y="558800"/>
                  </a:moveTo>
                  <a:cubicBezTo>
                    <a:pt x="0" y="411634"/>
                    <a:pt x="59606" y="267731"/>
                    <a:pt x="163669" y="163669"/>
                  </a:cubicBezTo>
                  <a:cubicBezTo>
                    <a:pt x="267731" y="59606"/>
                    <a:pt x="411634" y="0"/>
                    <a:pt x="558800" y="0"/>
                  </a:cubicBezTo>
                  <a:lnTo>
                    <a:pt x="558800" y="285081"/>
                  </a:lnTo>
                  <a:cubicBezTo>
                    <a:pt x="486712" y="285081"/>
                    <a:pt x="416225" y="314278"/>
                    <a:pt x="365251" y="365251"/>
                  </a:cubicBezTo>
                  <a:cubicBezTo>
                    <a:pt x="314278" y="416225"/>
                    <a:pt x="285081" y="486712"/>
                    <a:pt x="285081" y="558800"/>
                  </a:cubicBezTo>
                  <a:lnTo>
                    <a:pt x="0" y="558800"/>
                  </a:lnTo>
                  <a:close/>
                </a:path>
              </a:pathLst>
            </a:custGeom>
            <a:solidFill>
              <a:srgbClr val="545454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127000" y="79375"/>
              <a:ext cx="304800" cy="3524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359"/>
                </a:lnSpc>
              </a:pPr>
            </a:p>
          </p:txBody>
        </p:sp>
      </p:grpSp>
      <p:grpSp>
        <p:nvGrpSpPr>
          <p:cNvPr name="Group 7" id="7"/>
          <p:cNvGrpSpPr/>
          <p:nvPr/>
        </p:nvGrpSpPr>
        <p:grpSpPr>
          <a:xfrm rot="0">
            <a:off x="12272427" y="1400333"/>
            <a:ext cx="4076057" cy="7486334"/>
            <a:chOff x="0" y="0"/>
            <a:chExt cx="631488" cy="1159829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631488" cy="1159829"/>
            </a:xfrm>
            <a:custGeom>
              <a:avLst/>
              <a:gdLst/>
              <a:ahLst/>
              <a:cxnLst/>
              <a:rect r="r" b="b" t="t" l="l"/>
              <a:pathLst>
                <a:path h="1159829" w="631488">
                  <a:moveTo>
                    <a:pt x="66478" y="0"/>
                  </a:moveTo>
                  <a:lnTo>
                    <a:pt x="565010" y="0"/>
                  </a:lnTo>
                  <a:cubicBezTo>
                    <a:pt x="601725" y="0"/>
                    <a:pt x="631488" y="29763"/>
                    <a:pt x="631488" y="66478"/>
                  </a:cubicBezTo>
                  <a:lnTo>
                    <a:pt x="631488" y="1093351"/>
                  </a:lnTo>
                  <a:cubicBezTo>
                    <a:pt x="631488" y="1130066"/>
                    <a:pt x="601725" y="1159829"/>
                    <a:pt x="565010" y="1159829"/>
                  </a:cubicBezTo>
                  <a:lnTo>
                    <a:pt x="66478" y="1159829"/>
                  </a:lnTo>
                  <a:cubicBezTo>
                    <a:pt x="29763" y="1159829"/>
                    <a:pt x="0" y="1130066"/>
                    <a:pt x="0" y="1093351"/>
                  </a:cubicBezTo>
                  <a:lnTo>
                    <a:pt x="0" y="66478"/>
                  </a:lnTo>
                  <a:cubicBezTo>
                    <a:pt x="0" y="29763"/>
                    <a:pt x="29763" y="0"/>
                    <a:pt x="66478" y="0"/>
                  </a:cubicBezTo>
                  <a:close/>
                </a:path>
              </a:pathLst>
            </a:custGeom>
            <a:blipFill>
              <a:blip r:embed="rId3"/>
              <a:stretch>
                <a:fillRect l="-100606" t="0" r="-100606" b="0"/>
              </a:stretch>
            </a:blipFill>
          </p:spPr>
        </p:sp>
      </p:grpSp>
      <p:sp>
        <p:nvSpPr>
          <p:cNvPr name="TextBox 9" id="9"/>
          <p:cNvSpPr txBox="true"/>
          <p:nvPr/>
        </p:nvSpPr>
        <p:spPr>
          <a:xfrm rot="0">
            <a:off x="1510892" y="2360930"/>
            <a:ext cx="5828741" cy="27825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800"/>
              </a:lnSpc>
            </a:pPr>
            <a:r>
              <a:rPr lang="en-US" sz="6800" spc="-374">
                <a:solidFill>
                  <a:srgbClr val="545454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Why Cho</a:t>
            </a:r>
            <a:r>
              <a:rPr lang="en-US" sz="6800" spc="-374">
                <a:solidFill>
                  <a:srgbClr val="545454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ose POJ Furniture?</a:t>
            </a:r>
          </a:p>
        </p:txBody>
      </p:sp>
      <p:sp>
        <p:nvSpPr>
          <p:cNvPr name="Freeform 10" id="10"/>
          <p:cNvSpPr/>
          <p:nvPr/>
        </p:nvSpPr>
        <p:spPr>
          <a:xfrm flipH="false" flipV="false" rot="0">
            <a:off x="14508731" y="505070"/>
            <a:ext cx="2236219" cy="691195"/>
          </a:xfrm>
          <a:custGeom>
            <a:avLst/>
            <a:gdLst/>
            <a:ahLst/>
            <a:cxnLst/>
            <a:rect r="r" b="b" t="t" l="l"/>
            <a:pathLst>
              <a:path h="691195" w="2236219">
                <a:moveTo>
                  <a:pt x="0" y="0"/>
                </a:moveTo>
                <a:lnTo>
                  <a:pt x="2236219" y="0"/>
                </a:lnTo>
                <a:lnTo>
                  <a:pt x="2236219" y="691195"/>
                </a:lnTo>
                <a:lnTo>
                  <a:pt x="0" y="69119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-5400000">
            <a:off x="0" y="-6501"/>
            <a:ext cx="2432062" cy="2405531"/>
          </a:xfrm>
          <a:custGeom>
            <a:avLst/>
            <a:gdLst/>
            <a:ahLst/>
            <a:cxnLst/>
            <a:rect r="r" b="b" t="t" l="l"/>
            <a:pathLst>
              <a:path h="2405531" w="2432062">
                <a:moveTo>
                  <a:pt x="0" y="0"/>
                </a:moveTo>
                <a:lnTo>
                  <a:pt x="2432062" y="0"/>
                </a:lnTo>
                <a:lnTo>
                  <a:pt x="2432062" y="2405531"/>
                </a:lnTo>
                <a:lnTo>
                  <a:pt x="0" y="240553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6932435" y="9216061"/>
            <a:ext cx="758292" cy="758292"/>
          </a:xfrm>
          <a:custGeom>
            <a:avLst/>
            <a:gdLst/>
            <a:ahLst/>
            <a:cxnLst/>
            <a:rect r="r" b="b" t="t" l="l"/>
            <a:pathLst>
              <a:path h="758292" w="758292">
                <a:moveTo>
                  <a:pt x="0" y="0"/>
                </a:moveTo>
                <a:lnTo>
                  <a:pt x="758292" y="0"/>
                </a:lnTo>
                <a:lnTo>
                  <a:pt x="758292" y="758292"/>
                </a:lnTo>
                <a:lnTo>
                  <a:pt x="0" y="758292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5428471" y="817118"/>
            <a:ext cx="758292" cy="758292"/>
          </a:xfrm>
          <a:custGeom>
            <a:avLst/>
            <a:gdLst/>
            <a:ahLst/>
            <a:cxnLst/>
            <a:rect r="r" b="b" t="t" l="l"/>
            <a:pathLst>
              <a:path h="758292" w="758292">
                <a:moveTo>
                  <a:pt x="0" y="0"/>
                </a:moveTo>
                <a:lnTo>
                  <a:pt x="758292" y="0"/>
                </a:lnTo>
                <a:lnTo>
                  <a:pt x="758292" y="758293"/>
                </a:lnTo>
                <a:lnTo>
                  <a:pt x="0" y="758293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836885" y="5974330"/>
            <a:ext cx="758292" cy="758292"/>
          </a:xfrm>
          <a:custGeom>
            <a:avLst/>
            <a:gdLst/>
            <a:ahLst/>
            <a:cxnLst/>
            <a:rect r="r" b="b" t="t" l="l"/>
            <a:pathLst>
              <a:path h="758292" w="758292">
                <a:moveTo>
                  <a:pt x="0" y="0"/>
                </a:moveTo>
                <a:lnTo>
                  <a:pt x="758292" y="0"/>
                </a:lnTo>
                <a:lnTo>
                  <a:pt x="758292" y="758293"/>
                </a:lnTo>
                <a:lnTo>
                  <a:pt x="0" y="758293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5" id="15"/>
          <p:cNvSpPr txBox="true"/>
          <p:nvPr/>
        </p:nvSpPr>
        <p:spPr>
          <a:xfrm rot="0">
            <a:off x="1595177" y="5273977"/>
            <a:ext cx="5400116" cy="21113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431801" indent="-215900" lvl="1">
              <a:lnSpc>
                <a:spcPts val="2800"/>
              </a:lnSpc>
              <a:buFont typeface="Arial"/>
              <a:buChar char="•"/>
            </a:pPr>
            <a:r>
              <a:rPr lang="en-US" sz="2000">
                <a:solidFill>
                  <a:srgbClr val="545454"/>
                </a:solidFill>
                <a:latin typeface="TT Firs Neue"/>
                <a:ea typeface="TT Firs Neue"/>
                <a:cs typeface="TT Firs Neue"/>
                <a:sym typeface="TT Firs Neue"/>
              </a:rPr>
              <a:t>Premium solid wo</a:t>
            </a:r>
            <a:r>
              <a:rPr lang="en-US" sz="2000">
                <a:solidFill>
                  <a:srgbClr val="545454"/>
                </a:solidFill>
                <a:latin typeface="TT Firs Neue"/>
                <a:ea typeface="TT Firs Neue"/>
                <a:cs typeface="TT Firs Neue"/>
                <a:sym typeface="TT Firs Neue"/>
              </a:rPr>
              <a:t>od furniture</a:t>
            </a:r>
          </a:p>
          <a:p>
            <a:pPr algn="l" marL="431801" indent="-215900" lvl="1">
              <a:lnSpc>
                <a:spcPts val="2800"/>
              </a:lnSpc>
              <a:buFont typeface="Arial"/>
              <a:buChar char="•"/>
            </a:pPr>
            <a:r>
              <a:rPr lang="en-US" sz="2000">
                <a:solidFill>
                  <a:srgbClr val="545454"/>
                </a:solidFill>
                <a:latin typeface="TT Firs Neue"/>
                <a:ea typeface="TT Firs Neue"/>
                <a:cs typeface="TT Firs Neue"/>
                <a:sym typeface="TT Firs Neue"/>
              </a:rPr>
              <a:t>Wide range of stylish designs</a:t>
            </a:r>
          </a:p>
          <a:p>
            <a:pPr algn="l" marL="431801" indent="-215900" lvl="1">
              <a:lnSpc>
                <a:spcPts val="2800"/>
              </a:lnSpc>
              <a:buFont typeface="Arial"/>
              <a:buChar char="•"/>
            </a:pPr>
            <a:r>
              <a:rPr lang="en-US" sz="2000">
                <a:solidFill>
                  <a:srgbClr val="545454"/>
                </a:solidFill>
                <a:latin typeface="TT Firs Neue"/>
                <a:ea typeface="TT Firs Neue"/>
                <a:cs typeface="TT Firs Neue"/>
                <a:sym typeface="TT Firs Neue"/>
              </a:rPr>
              <a:t>Affordable pricing with great value</a:t>
            </a:r>
          </a:p>
          <a:p>
            <a:pPr algn="l" marL="431801" indent="-215900" lvl="1">
              <a:lnSpc>
                <a:spcPts val="2800"/>
              </a:lnSpc>
              <a:buFont typeface="Arial"/>
              <a:buChar char="•"/>
            </a:pPr>
            <a:r>
              <a:rPr lang="en-US" sz="2000">
                <a:solidFill>
                  <a:srgbClr val="545454"/>
                </a:solidFill>
                <a:latin typeface="TT Firs Neue"/>
                <a:ea typeface="TT Firs Neue"/>
                <a:cs typeface="TT Firs Neue"/>
                <a:sym typeface="TT Firs Neue"/>
              </a:rPr>
              <a:t>Furniture for home and office use</a:t>
            </a:r>
          </a:p>
          <a:p>
            <a:pPr algn="l" marL="431801" indent="-215900" lvl="1">
              <a:lnSpc>
                <a:spcPts val="2800"/>
              </a:lnSpc>
              <a:buFont typeface="Arial"/>
              <a:buChar char="•"/>
            </a:pPr>
            <a:r>
              <a:rPr lang="en-US" sz="2000">
                <a:solidFill>
                  <a:srgbClr val="545454"/>
                </a:solidFill>
                <a:latin typeface="TT Firs Neue"/>
                <a:ea typeface="TT Firs Neue"/>
                <a:cs typeface="TT Firs Neue"/>
                <a:sym typeface="TT Firs Neue"/>
              </a:rPr>
              <a:t>Trusted brand with quality assurance</a:t>
            </a:r>
          </a:p>
          <a:p>
            <a:pPr algn="l">
              <a:lnSpc>
                <a:spcPts val="2800"/>
              </a:lnSpc>
            </a:pP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2002292" y="1401604"/>
            <a:ext cx="6733392" cy="7483792"/>
            <a:chOff x="0" y="0"/>
            <a:chExt cx="2917656" cy="3242814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917656" cy="3242814"/>
            </a:xfrm>
            <a:custGeom>
              <a:avLst/>
              <a:gdLst/>
              <a:ahLst/>
              <a:cxnLst/>
              <a:rect r="r" b="b" t="t" l="l"/>
              <a:pathLst>
                <a:path h="3242814" w="2917656">
                  <a:moveTo>
                    <a:pt x="2503394" y="38122"/>
                  </a:moveTo>
                  <a:cubicBezTo>
                    <a:pt x="2481694" y="13865"/>
                    <a:pt x="2450689" y="0"/>
                    <a:pt x="2090453" y="0"/>
                  </a:cubicBezTo>
                  <a:lnTo>
                    <a:pt x="528968" y="0"/>
                  </a:lnTo>
                  <a:cubicBezTo>
                    <a:pt x="465795" y="0"/>
                    <a:pt x="414584" y="51211"/>
                    <a:pt x="414584" y="114384"/>
                  </a:cubicBezTo>
                  <a:lnTo>
                    <a:pt x="414584" y="386829"/>
                  </a:lnTo>
                  <a:cubicBezTo>
                    <a:pt x="414584" y="417166"/>
                    <a:pt x="402533" y="446260"/>
                    <a:pt x="381081" y="467712"/>
                  </a:cubicBezTo>
                  <a:cubicBezTo>
                    <a:pt x="359630" y="489163"/>
                    <a:pt x="330536" y="501214"/>
                    <a:pt x="300199" y="501214"/>
                  </a:cubicBezTo>
                  <a:lnTo>
                    <a:pt x="114384" y="501214"/>
                  </a:lnTo>
                  <a:cubicBezTo>
                    <a:pt x="84047" y="501214"/>
                    <a:pt x="54953" y="513266"/>
                    <a:pt x="33502" y="534717"/>
                  </a:cubicBezTo>
                  <a:cubicBezTo>
                    <a:pt x="12051" y="556168"/>
                    <a:pt x="0" y="585262"/>
                    <a:pt x="0" y="615598"/>
                  </a:cubicBezTo>
                  <a:lnTo>
                    <a:pt x="0" y="2632040"/>
                  </a:lnTo>
                  <a:cubicBezTo>
                    <a:pt x="0" y="2660179"/>
                    <a:pt x="10372" y="2687331"/>
                    <a:pt x="29133" y="2708303"/>
                  </a:cubicBezTo>
                  <a:lnTo>
                    <a:pt x="248999" y="2954086"/>
                  </a:lnTo>
                  <a:cubicBezTo>
                    <a:pt x="270698" y="2978343"/>
                    <a:pt x="301704" y="2992207"/>
                    <a:pt x="334250" y="2992207"/>
                  </a:cubicBezTo>
                  <a:lnTo>
                    <a:pt x="587615" y="2992207"/>
                  </a:lnTo>
                  <a:cubicBezTo>
                    <a:pt x="620162" y="2992207"/>
                    <a:pt x="651168" y="3006073"/>
                    <a:pt x="672868" y="3030330"/>
                  </a:cubicBezTo>
                  <a:lnTo>
                    <a:pt x="828844" y="3204692"/>
                  </a:lnTo>
                  <a:cubicBezTo>
                    <a:pt x="850543" y="3228949"/>
                    <a:pt x="881549" y="3242814"/>
                    <a:pt x="914095" y="3242814"/>
                  </a:cubicBezTo>
                  <a:lnTo>
                    <a:pt x="2803271" y="3242814"/>
                  </a:lnTo>
                  <a:cubicBezTo>
                    <a:pt x="2833608" y="3242814"/>
                    <a:pt x="2862702" y="3230763"/>
                    <a:pt x="2884154" y="3209312"/>
                  </a:cubicBezTo>
                  <a:cubicBezTo>
                    <a:pt x="2905605" y="3187861"/>
                    <a:pt x="2917656" y="3158767"/>
                    <a:pt x="2917656" y="3128430"/>
                  </a:cubicBezTo>
                  <a:lnTo>
                    <a:pt x="2917656" y="2992207"/>
                  </a:lnTo>
                  <a:lnTo>
                    <a:pt x="2917656" y="567445"/>
                  </a:lnTo>
                  <a:cubicBezTo>
                    <a:pt x="2917656" y="524794"/>
                    <a:pt x="2901935" y="483639"/>
                    <a:pt x="2873499" y="451851"/>
                  </a:cubicBezTo>
                  <a:close/>
                </a:path>
              </a:pathLst>
            </a:custGeom>
            <a:blipFill>
              <a:blip r:embed="rId2"/>
              <a:stretch>
                <a:fillRect l="-20822" t="0" r="-61454" b="0"/>
              </a:stretch>
            </a:blipFill>
          </p:spPr>
        </p:sp>
      </p:grpSp>
      <p:sp>
        <p:nvSpPr>
          <p:cNvPr name="TextBox 4" id="4"/>
          <p:cNvSpPr txBox="true"/>
          <p:nvPr/>
        </p:nvSpPr>
        <p:spPr>
          <a:xfrm rot="0">
            <a:off x="9890804" y="5441950"/>
            <a:ext cx="6799821" cy="17589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800"/>
              </a:lnSpc>
            </a:pPr>
            <a:r>
              <a:rPr lang="en-US" sz="2000">
                <a:solidFill>
                  <a:srgbClr val="545454"/>
                </a:solidFill>
                <a:latin typeface="TT Firs Neue"/>
                <a:ea typeface="TT Firs Neue"/>
                <a:cs typeface="TT Firs Neue"/>
                <a:sym typeface="TT Firs Neue"/>
              </a:rPr>
              <a:t>Expl</a:t>
            </a:r>
            <a:r>
              <a:rPr lang="en-US" sz="2000">
                <a:solidFill>
                  <a:srgbClr val="545454"/>
                </a:solidFill>
                <a:latin typeface="TT Firs Neue"/>
                <a:ea typeface="TT Firs Neue"/>
                <a:cs typeface="TT Firs Neue"/>
                <a:sym typeface="TT Firs Neue"/>
              </a:rPr>
              <a:t>ore sofas, beds, dining sets, wardrobes, and more at the </a:t>
            </a:r>
            <a:r>
              <a:rPr lang="en-US" b="true" sz="2000" u="sng">
                <a:solidFill>
                  <a:srgbClr val="545454"/>
                </a:solidFill>
                <a:latin typeface="TT Firs Neue Bold"/>
                <a:ea typeface="TT Firs Neue Bold"/>
                <a:cs typeface="TT Firs Neue Bold"/>
                <a:sym typeface="TT Firs Neue Bold"/>
                <a:hlinkClick r:id="rId3" tooltip="https://www.pojfurniture.com/our-showrooms/patna-city"/>
              </a:rPr>
              <a:t>Best Wooden Furniture Shop Patna</a:t>
            </a:r>
            <a:r>
              <a:rPr lang="en-US" sz="2000">
                <a:solidFill>
                  <a:srgbClr val="545454"/>
                </a:solidFill>
                <a:latin typeface="TT Firs Neue"/>
                <a:ea typeface="TT Firs Neue"/>
                <a:cs typeface="TT Firs Neue"/>
                <a:sym typeface="TT Firs Neue"/>
              </a:rPr>
              <a:t>. Enjoy easy shopping, fast delivery, and reliable customer support with POJ Furniture for a smooth and satisfying experience.</a:t>
            </a:r>
          </a:p>
        </p:txBody>
      </p:sp>
      <p:sp>
        <p:nvSpPr>
          <p:cNvPr name="Freeform 5" id="5"/>
          <p:cNvSpPr/>
          <p:nvPr/>
        </p:nvSpPr>
        <p:spPr>
          <a:xfrm flipH="false" flipV="false" rot="0">
            <a:off x="15322955" y="7142967"/>
            <a:ext cx="3498027" cy="3582709"/>
          </a:xfrm>
          <a:custGeom>
            <a:avLst/>
            <a:gdLst/>
            <a:ahLst/>
            <a:cxnLst/>
            <a:rect r="r" b="b" t="t" l="l"/>
            <a:pathLst>
              <a:path h="3582709" w="3498027">
                <a:moveTo>
                  <a:pt x="0" y="0"/>
                </a:moveTo>
                <a:lnTo>
                  <a:pt x="3498027" y="0"/>
                </a:lnTo>
                <a:lnTo>
                  <a:pt x="3498027" y="3582709"/>
                </a:lnTo>
                <a:lnTo>
                  <a:pt x="0" y="358270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5400000">
            <a:off x="0" y="7200900"/>
            <a:ext cx="3086100" cy="3086100"/>
            <a:chOff x="0" y="0"/>
            <a:chExt cx="558800" cy="5588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558800" cy="558800"/>
            </a:xfrm>
            <a:custGeom>
              <a:avLst/>
              <a:gdLst/>
              <a:ahLst/>
              <a:cxnLst/>
              <a:rect r="r" b="b" t="t" l="l"/>
              <a:pathLst>
                <a:path h="558800" w="558800">
                  <a:moveTo>
                    <a:pt x="0" y="558800"/>
                  </a:moveTo>
                  <a:cubicBezTo>
                    <a:pt x="0" y="411634"/>
                    <a:pt x="59606" y="267731"/>
                    <a:pt x="163669" y="163669"/>
                  </a:cubicBezTo>
                  <a:cubicBezTo>
                    <a:pt x="267731" y="59606"/>
                    <a:pt x="411634" y="0"/>
                    <a:pt x="558800" y="0"/>
                  </a:cubicBezTo>
                  <a:lnTo>
                    <a:pt x="558800" y="285081"/>
                  </a:lnTo>
                  <a:cubicBezTo>
                    <a:pt x="486712" y="285081"/>
                    <a:pt x="416225" y="314278"/>
                    <a:pt x="365251" y="365251"/>
                  </a:cubicBezTo>
                  <a:cubicBezTo>
                    <a:pt x="314278" y="416225"/>
                    <a:pt x="285081" y="486712"/>
                    <a:pt x="285081" y="558800"/>
                  </a:cubicBezTo>
                  <a:lnTo>
                    <a:pt x="0" y="558800"/>
                  </a:lnTo>
                  <a:close/>
                </a:path>
              </a:pathLst>
            </a:custGeom>
            <a:solidFill>
              <a:srgbClr val="545454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127000" y="79375"/>
              <a:ext cx="304800" cy="3524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359"/>
                </a:lnSpc>
              </a:pPr>
            </a:p>
          </p:txBody>
        </p:sp>
      </p:grpSp>
      <p:sp>
        <p:nvSpPr>
          <p:cNvPr name="Freeform 9" id="9"/>
          <p:cNvSpPr/>
          <p:nvPr/>
        </p:nvSpPr>
        <p:spPr>
          <a:xfrm flipH="false" flipV="false" rot="0">
            <a:off x="3086100" y="337505"/>
            <a:ext cx="2236219" cy="691195"/>
          </a:xfrm>
          <a:custGeom>
            <a:avLst/>
            <a:gdLst/>
            <a:ahLst/>
            <a:cxnLst/>
            <a:rect r="r" b="b" t="t" l="l"/>
            <a:pathLst>
              <a:path h="691195" w="2236219">
                <a:moveTo>
                  <a:pt x="0" y="0"/>
                </a:moveTo>
                <a:lnTo>
                  <a:pt x="2236219" y="0"/>
                </a:lnTo>
                <a:lnTo>
                  <a:pt x="2236219" y="691195"/>
                </a:lnTo>
                <a:lnTo>
                  <a:pt x="0" y="69119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5855938" y="-27988"/>
            <a:ext cx="2432062" cy="2405531"/>
          </a:xfrm>
          <a:custGeom>
            <a:avLst/>
            <a:gdLst/>
            <a:ahLst/>
            <a:cxnLst/>
            <a:rect r="r" b="b" t="t" l="l"/>
            <a:pathLst>
              <a:path h="2405531" w="2432062">
                <a:moveTo>
                  <a:pt x="0" y="0"/>
                </a:moveTo>
                <a:lnTo>
                  <a:pt x="2432062" y="0"/>
                </a:lnTo>
                <a:lnTo>
                  <a:pt x="2432062" y="2405530"/>
                </a:lnTo>
                <a:lnTo>
                  <a:pt x="0" y="240553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9890804" y="3218180"/>
            <a:ext cx="6799821" cy="19253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800"/>
              </a:lnSpc>
            </a:pPr>
            <a:r>
              <a:rPr lang="en-US" sz="6800" spc="-374">
                <a:solidFill>
                  <a:srgbClr val="545454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O</a:t>
            </a:r>
            <a:r>
              <a:rPr lang="en-US" sz="6800" spc="-374">
                <a:solidFill>
                  <a:srgbClr val="545454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ur Offerings &amp; Benefits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9928761" y="2471333"/>
            <a:ext cx="6668259" cy="5344334"/>
            <a:chOff x="0" y="0"/>
            <a:chExt cx="1756249" cy="1407561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756249" cy="1407561"/>
            </a:xfrm>
            <a:custGeom>
              <a:avLst/>
              <a:gdLst/>
              <a:ahLst/>
              <a:cxnLst/>
              <a:rect r="r" b="b" t="t" l="l"/>
              <a:pathLst>
                <a:path h="1407561" w="1756249">
                  <a:moveTo>
                    <a:pt x="59212" y="0"/>
                  </a:moveTo>
                  <a:lnTo>
                    <a:pt x="1697038" y="0"/>
                  </a:lnTo>
                  <a:cubicBezTo>
                    <a:pt x="1729739" y="0"/>
                    <a:pt x="1756249" y="26510"/>
                    <a:pt x="1756249" y="59212"/>
                  </a:cubicBezTo>
                  <a:lnTo>
                    <a:pt x="1756249" y="1348350"/>
                  </a:lnTo>
                  <a:cubicBezTo>
                    <a:pt x="1756249" y="1381051"/>
                    <a:pt x="1729739" y="1407561"/>
                    <a:pt x="1697038" y="1407561"/>
                  </a:cubicBezTo>
                  <a:lnTo>
                    <a:pt x="59212" y="1407561"/>
                  </a:lnTo>
                  <a:cubicBezTo>
                    <a:pt x="26510" y="1407561"/>
                    <a:pt x="0" y="1381051"/>
                    <a:pt x="0" y="1348350"/>
                  </a:cubicBezTo>
                  <a:lnTo>
                    <a:pt x="0" y="59212"/>
                  </a:lnTo>
                  <a:cubicBezTo>
                    <a:pt x="0" y="26510"/>
                    <a:pt x="26510" y="0"/>
                    <a:pt x="59212" y="0"/>
                  </a:cubicBezTo>
                  <a:close/>
                </a:path>
              </a:pathLst>
            </a:custGeom>
            <a:solidFill>
              <a:srgbClr val="F3F3F3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47625"/>
              <a:ext cx="1756249" cy="145518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360"/>
                </a:lnSpc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1690980" y="2471333"/>
            <a:ext cx="7799503" cy="5344334"/>
            <a:chOff x="0" y="0"/>
            <a:chExt cx="1321798" cy="905715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321798" cy="905715"/>
            </a:xfrm>
            <a:custGeom>
              <a:avLst/>
              <a:gdLst/>
              <a:ahLst/>
              <a:cxnLst/>
              <a:rect r="r" b="b" t="t" l="l"/>
              <a:pathLst>
                <a:path h="905715" w="1321798">
                  <a:moveTo>
                    <a:pt x="43675" y="0"/>
                  </a:moveTo>
                  <a:lnTo>
                    <a:pt x="1278123" y="0"/>
                  </a:lnTo>
                  <a:cubicBezTo>
                    <a:pt x="1302244" y="0"/>
                    <a:pt x="1321798" y="19554"/>
                    <a:pt x="1321798" y="43675"/>
                  </a:cubicBezTo>
                  <a:lnTo>
                    <a:pt x="1321798" y="862040"/>
                  </a:lnTo>
                  <a:cubicBezTo>
                    <a:pt x="1321798" y="886161"/>
                    <a:pt x="1302244" y="905715"/>
                    <a:pt x="1278123" y="905715"/>
                  </a:cubicBezTo>
                  <a:lnTo>
                    <a:pt x="43675" y="905715"/>
                  </a:lnTo>
                  <a:cubicBezTo>
                    <a:pt x="19554" y="905715"/>
                    <a:pt x="0" y="886161"/>
                    <a:pt x="0" y="862040"/>
                  </a:cubicBezTo>
                  <a:lnTo>
                    <a:pt x="0" y="43675"/>
                  </a:lnTo>
                  <a:cubicBezTo>
                    <a:pt x="0" y="19554"/>
                    <a:pt x="19554" y="0"/>
                    <a:pt x="43675" y="0"/>
                  </a:cubicBezTo>
                  <a:close/>
                </a:path>
              </a:pathLst>
            </a:custGeom>
            <a:blipFill>
              <a:blip r:embed="rId2"/>
              <a:stretch>
                <a:fillRect l="-6187" t="0" r="-6187" b="0"/>
              </a:stretch>
            </a:blipFill>
          </p:spPr>
        </p:sp>
      </p:grpSp>
      <p:sp>
        <p:nvSpPr>
          <p:cNvPr name="Freeform 7" id="7"/>
          <p:cNvSpPr/>
          <p:nvPr/>
        </p:nvSpPr>
        <p:spPr>
          <a:xfrm flipH="false" flipV="false" rot="0">
            <a:off x="10537601" y="6291983"/>
            <a:ext cx="351292" cy="341711"/>
          </a:xfrm>
          <a:custGeom>
            <a:avLst/>
            <a:gdLst/>
            <a:ahLst/>
            <a:cxnLst/>
            <a:rect r="r" b="b" t="t" l="l"/>
            <a:pathLst>
              <a:path h="341711" w="351292">
                <a:moveTo>
                  <a:pt x="0" y="0"/>
                </a:moveTo>
                <a:lnTo>
                  <a:pt x="351292" y="0"/>
                </a:lnTo>
                <a:lnTo>
                  <a:pt x="351292" y="341711"/>
                </a:lnTo>
                <a:lnTo>
                  <a:pt x="0" y="34171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0537601" y="5526210"/>
            <a:ext cx="351292" cy="351292"/>
          </a:xfrm>
          <a:custGeom>
            <a:avLst/>
            <a:gdLst/>
            <a:ahLst/>
            <a:cxnLst/>
            <a:rect r="r" b="b" t="t" l="l"/>
            <a:pathLst>
              <a:path h="351292" w="351292">
                <a:moveTo>
                  <a:pt x="0" y="0"/>
                </a:moveTo>
                <a:lnTo>
                  <a:pt x="351292" y="0"/>
                </a:lnTo>
                <a:lnTo>
                  <a:pt x="351292" y="351292"/>
                </a:lnTo>
                <a:lnTo>
                  <a:pt x="0" y="351292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0537601" y="8321421"/>
            <a:ext cx="351292" cy="339795"/>
          </a:xfrm>
          <a:custGeom>
            <a:avLst/>
            <a:gdLst/>
            <a:ahLst/>
            <a:cxnLst/>
            <a:rect r="r" b="b" t="t" l="l"/>
            <a:pathLst>
              <a:path h="339795" w="351292">
                <a:moveTo>
                  <a:pt x="0" y="0"/>
                </a:moveTo>
                <a:lnTo>
                  <a:pt x="351292" y="0"/>
                </a:lnTo>
                <a:lnTo>
                  <a:pt x="351292" y="339795"/>
                </a:lnTo>
                <a:lnTo>
                  <a:pt x="0" y="339795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true" flipV="false" rot="0">
            <a:off x="-490171" y="-639948"/>
            <a:ext cx="3037741" cy="3111281"/>
          </a:xfrm>
          <a:custGeom>
            <a:avLst/>
            <a:gdLst/>
            <a:ahLst/>
            <a:cxnLst/>
            <a:rect r="r" b="b" t="t" l="l"/>
            <a:pathLst>
              <a:path h="3111281" w="3037741">
                <a:moveTo>
                  <a:pt x="3037742" y="0"/>
                </a:moveTo>
                <a:lnTo>
                  <a:pt x="0" y="0"/>
                </a:lnTo>
                <a:lnTo>
                  <a:pt x="0" y="3111281"/>
                </a:lnTo>
                <a:lnTo>
                  <a:pt x="3037742" y="3111281"/>
                </a:lnTo>
                <a:lnTo>
                  <a:pt x="3037742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11" id="11"/>
          <p:cNvGrpSpPr/>
          <p:nvPr/>
        </p:nvGrpSpPr>
        <p:grpSpPr>
          <a:xfrm rot="-5400000">
            <a:off x="15201900" y="0"/>
            <a:ext cx="3086100" cy="3086100"/>
            <a:chOff x="0" y="0"/>
            <a:chExt cx="558800" cy="55880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558800" cy="558800"/>
            </a:xfrm>
            <a:custGeom>
              <a:avLst/>
              <a:gdLst/>
              <a:ahLst/>
              <a:cxnLst/>
              <a:rect r="r" b="b" t="t" l="l"/>
              <a:pathLst>
                <a:path h="558800" w="558800">
                  <a:moveTo>
                    <a:pt x="0" y="558800"/>
                  </a:moveTo>
                  <a:cubicBezTo>
                    <a:pt x="0" y="411634"/>
                    <a:pt x="59606" y="267731"/>
                    <a:pt x="163669" y="163669"/>
                  </a:cubicBezTo>
                  <a:cubicBezTo>
                    <a:pt x="267731" y="59606"/>
                    <a:pt x="411634" y="0"/>
                    <a:pt x="558800" y="0"/>
                  </a:cubicBezTo>
                  <a:lnTo>
                    <a:pt x="558800" y="285081"/>
                  </a:lnTo>
                  <a:cubicBezTo>
                    <a:pt x="486712" y="285081"/>
                    <a:pt x="416225" y="314278"/>
                    <a:pt x="365251" y="365251"/>
                  </a:cubicBezTo>
                  <a:cubicBezTo>
                    <a:pt x="314278" y="416225"/>
                    <a:pt x="285081" y="486712"/>
                    <a:pt x="285081" y="558800"/>
                  </a:cubicBezTo>
                  <a:lnTo>
                    <a:pt x="0" y="558800"/>
                  </a:lnTo>
                  <a:close/>
                </a:path>
              </a:pathLst>
            </a:custGeom>
            <a:solidFill>
              <a:srgbClr val="545454"/>
            </a:solidFill>
          </p:spPr>
        </p:sp>
        <p:sp>
          <p:nvSpPr>
            <p:cNvPr name="TextBox 13" id="13"/>
            <p:cNvSpPr txBox="true"/>
            <p:nvPr/>
          </p:nvSpPr>
          <p:spPr>
            <a:xfrm>
              <a:off x="127000" y="79375"/>
              <a:ext cx="304800" cy="3524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359"/>
                </a:lnSpc>
              </a:pPr>
            </a:p>
          </p:txBody>
        </p:sp>
      </p:grpSp>
      <p:sp>
        <p:nvSpPr>
          <p:cNvPr name="Freeform 14" id="14"/>
          <p:cNvSpPr/>
          <p:nvPr/>
        </p:nvSpPr>
        <p:spPr>
          <a:xfrm flipH="false" flipV="false" rot="0">
            <a:off x="1028700" y="8743950"/>
            <a:ext cx="3132658" cy="968276"/>
          </a:xfrm>
          <a:custGeom>
            <a:avLst/>
            <a:gdLst/>
            <a:ahLst/>
            <a:cxnLst/>
            <a:rect r="r" b="b" t="t" l="l"/>
            <a:pathLst>
              <a:path h="968276" w="3132658">
                <a:moveTo>
                  <a:pt x="0" y="0"/>
                </a:moveTo>
                <a:lnTo>
                  <a:pt x="3132658" y="0"/>
                </a:lnTo>
                <a:lnTo>
                  <a:pt x="3132658" y="968276"/>
                </a:lnTo>
                <a:lnTo>
                  <a:pt x="0" y="968276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true" rot="0">
            <a:off x="15855938" y="7890994"/>
            <a:ext cx="2432062" cy="2405531"/>
          </a:xfrm>
          <a:custGeom>
            <a:avLst/>
            <a:gdLst/>
            <a:ahLst/>
            <a:cxnLst/>
            <a:rect r="r" b="b" t="t" l="l"/>
            <a:pathLst>
              <a:path h="2405531" w="2432062">
                <a:moveTo>
                  <a:pt x="0" y="2405531"/>
                </a:moveTo>
                <a:lnTo>
                  <a:pt x="2432062" y="2405531"/>
                </a:lnTo>
                <a:lnTo>
                  <a:pt x="2432062" y="0"/>
                </a:lnTo>
                <a:lnTo>
                  <a:pt x="0" y="0"/>
                </a:lnTo>
                <a:lnTo>
                  <a:pt x="0" y="2405531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6" id="16"/>
          <p:cNvSpPr txBox="true"/>
          <p:nvPr/>
        </p:nvSpPr>
        <p:spPr>
          <a:xfrm rot="0">
            <a:off x="10713247" y="3089904"/>
            <a:ext cx="5265184" cy="19253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800"/>
              </a:lnSpc>
            </a:pPr>
            <a:r>
              <a:rPr lang="en-US" sz="6800" spc="-374">
                <a:solidFill>
                  <a:srgbClr val="0B0A0A"/>
                </a:solidFill>
                <a:latin typeface="Heading Now 71-78"/>
                <a:ea typeface="Heading Now 71-78"/>
                <a:cs typeface="Heading Now 71-78"/>
                <a:sym typeface="Heading Now 71-78"/>
              </a:rPr>
              <a:t>Thank you so much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11161527" y="8224369"/>
            <a:ext cx="6475353" cy="84400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1">
              <a:lnSpc>
                <a:spcPts val="3355"/>
              </a:lnSpc>
              <a:spcBef>
                <a:spcPct val="0"/>
              </a:spcBef>
            </a:pPr>
            <a:r>
              <a:rPr lang="en-US" b="true" sz="2396" u="sng">
                <a:solidFill>
                  <a:srgbClr val="0B0A0A"/>
                </a:solidFill>
                <a:latin typeface="Poppins Medium"/>
                <a:ea typeface="Poppins Medium"/>
                <a:cs typeface="Poppins Medium"/>
                <a:sym typeface="Poppins Medium"/>
                <a:hlinkClick r:id="rId15" tooltip="https://www.pojfurniture.com/our-showrooms/patna-city"/>
              </a:rPr>
              <a:t>https://www.pojfurniture.com/our-showrooms/patna-city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11161527" y="5452598"/>
            <a:ext cx="3673102" cy="42490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1">
              <a:lnSpc>
                <a:spcPts val="3355"/>
              </a:lnSpc>
              <a:spcBef>
                <a:spcPct val="0"/>
              </a:spcBef>
            </a:pPr>
            <a:r>
              <a:rPr lang="en-US" b="true" sz="2396" strike="noStrike" u="none">
                <a:solidFill>
                  <a:srgbClr val="0B0A0A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+91 993 905 5075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11189529" y="6208790"/>
            <a:ext cx="6841183" cy="168220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1">
              <a:lnSpc>
                <a:spcPts val="3355"/>
              </a:lnSpc>
              <a:spcBef>
                <a:spcPct val="0"/>
              </a:spcBef>
            </a:pPr>
            <a:r>
              <a:rPr lang="en-US" b="true" sz="2396">
                <a:solidFill>
                  <a:srgbClr val="0B0A0A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M/S</a:t>
            </a:r>
            <a:r>
              <a:rPr lang="en-US" b="true" sz="2396" strike="noStrike" u="none">
                <a:solidFill>
                  <a:srgbClr val="0B0A0A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 </a:t>
            </a:r>
            <a:r>
              <a:rPr lang="en-US" b="true" sz="2396" strike="noStrike" u="none">
                <a:solidFill>
                  <a:srgbClr val="0B0A0A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POJ FURNITURE BESIDE R</a:t>
            </a:r>
            <a:r>
              <a:rPr lang="en-US" b="true" sz="2396" strike="noStrike" u="none">
                <a:solidFill>
                  <a:srgbClr val="0B0A0A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A</a:t>
            </a:r>
            <a:r>
              <a:rPr lang="en-US" b="true" sz="2396" strike="noStrike" u="none">
                <a:solidFill>
                  <a:srgbClr val="0B0A0A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NI</a:t>
            </a:r>
            <a:r>
              <a:rPr lang="en-US" b="true" sz="2396" strike="noStrike" u="none">
                <a:solidFill>
                  <a:srgbClr val="0B0A0A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 S</a:t>
            </a:r>
            <a:r>
              <a:rPr lang="en-US" b="true" sz="2396" strike="noStrike" u="none">
                <a:solidFill>
                  <a:srgbClr val="0B0A0A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ATI MANDIR</a:t>
            </a:r>
            <a:r>
              <a:rPr lang="en-US" b="true" sz="2396" strike="noStrike" u="none">
                <a:solidFill>
                  <a:srgbClr val="0B0A0A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, </a:t>
            </a:r>
            <a:r>
              <a:rPr lang="en-US" b="true" sz="2396" strike="noStrike" u="none">
                <a:solidFill>
                  <a:srgbClr val="0B0A0A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OPP HP PETROLPUMP, GOBINDPUR ROAD, PO- K G ASHR</a:t>
            </a:r>
            <a:r>
              <a:rPr lang="en-US" b="true" sz="2396" strike="noStrike" u="none">
                <a:solidFill>
                  <a:srgbClr val="0B0A0A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A</a:t>
            </a:r>
            <a:r>
              <a:rPr lang="en-US" b="true" sz="2396" strike="noStrike" u="none">
                <a:solidFill>
                  <a:srgbClr val="0B0A0A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M, DHANBAD Jharkha</a:t>
            </a:r>
            <a:r>
              <a:rPr lang="en-US" b="true" sz="2396" strike="noStrike" u="none">
                <a:solidFill>
                  <a:srgbClr val="0B0A0A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n</a:t>
            </a:r>
            <a:r>
              <a:rPr lang="en-US" b="true" sz="2396" strike="noStrike" u="none">
                <a:solidFill>
                  <a:srgbClr val="0B0A0A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d</a:t>
            </a:r>
            <a:r>
              <a:rPr lang="en-US" b="true" sz="2396" strike="noStrike" u="none">
                <a:solidFill>
                  <a:srgbClr val="0B0A0A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 </a:t>
            </a:r>
            <a:r>
              <a:rPr lang="en-US" b="true" sz="2396" strike="noStrike" u="none">
                <a:solidFill>
                  <a:srgbClr val="0B0A0A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- 828109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DAHIHT-nn20</dc:identifier>
  <dcterms:modified xsi:type="dcterms:W3CDTF">2011-08-01T06:04:30Z</dcterms:modified>
  <cp:revision>1</cp:revision>
  <dc:title>Best Wooden Furniture Shop Patna</dc:title>
</cp:coreProperties>
</file>