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Canva Sans Bold" charset="1" panose="020B0803030501040103"/>
      <p:regular r:id="rId10"/>
    </p:embeddedFont>
    <p:embeddedFont>
      <p:font typeface="Canva Sans" charset="1" panose="020B0503030501040103"/>
      <p:regular r:id="rId11"/>
    </p:embeddedFont>
    <p:embeddedFont>
      <p:font typeface="Anton" charset="1" panose="00000500000000000000"/>
      <p:regular r:id="rId12"/>
    </p:embeddedFont>
    <p:embeddedFont>
      <p:font typeface="Aileron" charset="1" panose="00000500000000000000"/>
      <p:regular r:id="rId13"/>
    </p:embeddedFont>
    <p:embeddedFont>
      <p:font typeface="Aileron Bold" charset="1" panose="000008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7.png" Type="http://schemas.openxmlformats.org/officeDocument/2006/relationships/image"/><Relationship Id="rId5" Target="../media/image8.png" Type="http://schemas.openxmlformats.org/officeDocument/2006/relationships/image"/><Relationship Id="rId6" Target="https://sutocafe.com/franchise/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png" Type="http://schemas.openxmlformats.org/officeDocument/2006/relationships/image"/><Relationship Id="rId5" Target="mailto:franchise@sutocafe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36790" y="0"/>
            <a:ext cx="1351210" cy="10287000"/>
            <a:chOff x="0" y="0"/>
            <a:chExt cx="355874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5874" cy="2709333"/>
            </a:xfrm>
            <a:custGeom>
              <a:avLst/>
              <a:gdLst/>
              <a:ahLst/>
              <a:cxnLst/>
              <a:rect r="r" b="b" t="t" l="l"/>
              <a:pathLst>
                <a:path h="2709333" w="355874">
                  <a:moveTo>
                    <a:pt x="0" y="0"/>
                  </a:moveTo>
                  <a:lnTo>
                    <a:pt x="355874" y="0"/>
                  </a:lnTo>
                  <a:lnTo>
                    <a:pt x="35587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EFEFE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55874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00000">
            <a:off x="17475338" y="9383915"/>
            <a:ext cx="274114" cy="454961"/>
          </a:xfrm>
          <a:custGeom>
            <a:avLst/>
            <a:gdLst/>
            <a:ahLst/>
            <a:cxnLst/>
            <a:rect r="r" b="b" t="t" l="l"/>
            <a:pathLst>
              <a:path h="454961" w="274114">
                <a:moveTo>
                  <a:pt x="0" y="0"/>
                </a:moveTo>
                <a:lnTo>
                  <a:pt x="274114" y="0"/>
                </a:lnTo>
                <a:lnTo>
                  <a:pt x="274114" y="454961"/>
                </a:lnTo>
                <a:lnTo>
                  <a:pt x="0" y="4549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70096" y="243869"/>
            <a:ext cx="2632989" cy="1651740"/>
          </a:xfrm>
          <a:custGeom>
            <a:avLst/>
            <a:gdLst/>
            <a:ahLst/>
            <a:cxnLst/>
            <a:rect r="r" b="b" t="t" l="l"/>
            <a:pathLst>
              <a:path h="1651740" w="2632989">
                <a:moveTo>
                  <a:pt x="0" y="0"/>
                </a:moveTo>
                <a:lnTo>
                  <a:pt x="2632989" y="0"/>
                </a:lnTo>
                <a:lnTo>
                  <a:pt x="2632989" y="1651740"/>
                </a:lnTo>
                <a:lnTo>
                  <a:pt x="0" y="16517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9505" r="0" b="-29901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550031" y="243869"/>
            <a:ext cx="8737969" cy="9952956"/>
          </a:xfrm>
          <a:custGeom>
            <a:avLst/>
            <a:gdLst/>
            <a:ahLst/>
            <a:cxnLst/>
            <a:rect r="r" b="b" t="t" l="l"/>
            <a:pathLst>
              <a:path h="9952956" w="8737969">
                <a:moveTo>
                  <a:pt x="0" y="0"/>
                </a:moveTo>
                <a:lnTo>
                  <a:pt x="8737969" y="0"/>
                </a:lnTo>
                <a:lnTo>
                  <a:pt x="8737969" y="9952955"/>
                </a:lnTo>
                <a:lnTo>
                  <a:pt x="0" y="995295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4225" t="0" r="-36417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70096" y="2525275"/>
            <a:ext cx="8783255" cy="1723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37"/>
              </a:lnSpc>
            </a:pPr>
            <a:r>
              <a:rPr lang="en-US" b="true" sz="5312">
                <a:solidFill>
                  <a:srgbClr val="66141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</a:t>
            </a:r>
            <a:r>
              <a:rPr lang="en-US" b="true" sz="5312">
                <a:solidFill>
                  <a:srgbClr val="66141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Coffee </a:t>
            </a:r>
          </a:p>
          <a:p>
            <a:pPr algn="l">
              <a:lnSpc>
                <a:spcPts val="5472"/>
              </a:lnSpc>
            </a:pPr>
            <a:r>
              <a:rPr lang="en-US" b="true" sz="5312">
                <a:solidFill>
                  <a:srgbClr val="66141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Cafe Franchise | SutoCafe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-116180" y="5652951"/>
            <a:ext cx="9169531" cy="2320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73004" indent="-286502" lvl="1">
              <a:lnSpc>
                <a:spcPts val="3715"/>
              </a:lnSpc>
              <a:buFont typeface="Arial"/>
              <a:buChar char="•"/>
            </a:pPr>
            <a:r>
              <a:rPr lang="en-US" sz="265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Start</a:t>
            </a:r>
            <a:r>
              <a:rPr lang="en-US" sz="265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Your Own Coffee Business with Low Investment</a:t>
            </a:r>
          </a:p>
          <a:p>
            <a:pPr algn="l" marL="573004" indent="-286502" lvl="1">
              <a:lnSpc>
                <a:spcPts val="3715"/>
              </a:lnSpc>
              <a:buFont typeface="Arial"/>
              <a:buChar char="•"/>
            </a:pPr>
            <a:r>
              <a:rPr lang="en-US" sz="265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High ROI Coffee Cafe Franchise Opportunity</a:t>
            </a:r>
          </a:p>
          <a:p>
            <a:pPr algn="l" marL="573004" indent="-286502" lvl="1">
              <a:lnSpc>
                <a:spcPts val="3715"/>
              </a:lnSpc>
              <a:buFont typeface="Arial"/>
              <a:buChar char="•"/>
            </a:pPr>
            <a:r>
              <a:rPr lang="en-US" sz="265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Trusted &amp; Fast-Growing Brand</a:t>
            </a:r>
          </a:p>
          <a:p>
            <a:pPr algn="l" marL="573004" indent="-286502" lvl="1">
              <a:lnSpc>
                <a:spcPts val="3715"/>
              </a:lnSpc>
              <a:buFont typeface="Arial"/>
              <a:buChar char="•"/>
            </a:pPr>
            <a:r>
              <a:rPr lang="en-US" b="true" sz="265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https://sutocafe.com/franchise/</a:t>
            </a:r>
          </a:p>
          <a:p>
            <a:pPr algn="l">
              <a:lnSpc>
                <a:spcPts val="3715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36790" y="0"/>
            <a:ext cx="1351210" cy="10287000"/>
            <a:chOff x="0" y="0"/>
            <a:chExt cx="355874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5874" cy="2709333"/>
            </a:xfrm>
            <a:custGeom>
              <a:avLst/>
              <a:gdLst/>
              <a:ahLst/>
              <a:cxnLst/>
              <a:rect r="r" b="b" t="t" l="l"/>
              <a:pathLst>
                <a:path h="2709333" w="355874">
                  <a:moveTo>
                    <a:pt x="0" y="0"/>
                  </a:moveTo>
                  <a:lnTo>
                    <a:pt x="355874" y="0"/>
                  </a:lnTo>
                  <a:lnTo>
                    <a:pt x="35587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EFEFE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55874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00000">
            <a:off x="17475338" y="9383915"/>
            <a:ext cx="274114" cy="454961"/>
          </a:xfrm>
          <a:custGeom>
            <a:avLst/>
            <a:gdLst/>
            <a:ahLst/>
            <a:cxnLst/>
            <a:rect r="r" b="b" t="t" l="l"/>
            <a:pathLst>
              <a:path h="454961" w="274114">
                <a:moveTo>
                  <a:pt x="0" y="0"/>
                </a:moveTo>
                <a:lnTo>
                  <a:pt x="274114" y="0"/>
                </a:lnTo>
                <a:lnTo>
                  <a:pt x="274114" y="454961"/>
                </a:lnTo>
                <a:lnTo>
                  <a:pt x="0" y="4549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6261470" y="1028700"/>
            <a:ext cx="6116911" cy="4543806"/>
            <a:chOff x="0" y="0"/>
            <a:chExt cx="1465495" cy="108861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465495" cy="1088610"/>
            </a:xfrm>
            <a:custGeom>
              <a:avLst/>
              <a:gdLst/>
              <a:ahLst/>
              <a:cxnLst/>
              <a:rect r="r" b="b" t="t" l="l"/>
              <a:pathLst>
                <a:path h="1088610" w="1465495">
                  <a:moveTo>
                    <a:pt x="0" y="0"/>
                  </a:moveTo>
                  <a:lnTo>
                    <a:pt x="1465495" y="0"/>
                  </a:lnTo>
                  <a:lnTo>
                    <a:pt x="1465495" y="1088610"/>
                  </a:lnTo>
                  <a:lnTo>
                    <a:pt x="0" y="1088610"/>
                  </a:lnTo>
                  <a:close/>
                </a:path>
              </a:pathLst>
            </a:custGeom>
            <a:blipFill>
              <a:blip r:embed="rId4"/>
              <a:stretch>
                <a:fillRect l="0" t="-482" r="0" b="-482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405385" y="505366"/>
            <a:ext cx="5680160" cy="5646081"/>
            <a:chOff x="0" y="0"/>
            <a:chExt cx="1095180" cy="108861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95180" cy="1088610"/>
            </a:xfrm>
            <a:custGeom>
              <a:avLst/>
              <a:gdLst/>
              <a:ahLst/>
              <a:cxnLst/>
              <a:rect r="r" b="b" t="t" l="l"/>
              <a:pathLst>
                <a:path h="1088610" w="1095180">
                  <a:moveTo>
                    <a:pt x="0" y="0"/>
                  </a:moveTo>
                  <a:lnTo>
                    <a:pt x="1095180" y="0"/>
                  </a:lnTo>
                  <a:lnTo>
                    <a:pt x="1095180" y="1088610"/>
                  </a:lnTo>
                  <a:lnTo>
                    <a:pt x="0" y="1088610"/>
                  </a:lnTo>
                  <a:close/>
                </a:path>
              </a:pathLst>
            </a:custGeom>
            <a:blipFill>
              <a:blip r:embed="rId5"/>
              <a:stretch>
                <a:fillRect l="-24596" t="0" r="-24596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2378381" y="9030127"/>
            <a:ext cx="1331328" cy="228173"/>
            <a:chOff x="0" y="0"/>
            <a:chExt cx="1775104" cy="304231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304231" cy="304231"/>
              <a:chOff x="0" y="0"/>
              <a:chExt cx="60095" cy="60095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60095" cy="60095"/>
              </a:xfrm>
              <a:custGeom>
                <a:avLst/>
                <a:gdLst/>
                <a:ahLst/>
                <a:cxnLst/>
                <a:rect r="r" b="b" t="t" l="l"/>
                <a:pathLst>
                  <a:path h="60095" w="60095">
                    <a:moveTo>
                      <a:pt x="0" y="0"/>
                    </a:moveTo>
                    <a:lnTo>
                      <a:pt x="60095" y="0"/>
                    </a:lnTo>
                    <a:lnTo>
                      <a:pt x="60095" y="60095"/>
                    </a:lnTo>
                    <a:lnTo>
                      <a:pt x="0" y="60095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47625"/>
                <a:ext cx="60095" cy="10772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359"/>
                  </a:lnSpc>
                </a:pPr>
              </a:p>
            </p:txBody>
          </p:sp>
        </p:grpSp>
        <p:grpSp>
          <p:nvGrpSpPr>
            <p:cNvPr name="Group 14" id="14"/>
            <p:cNvGrpSpPr/>
            <p:nvPr/>
          </p:nvGrpSpPr>
          <p:grpSpPr>
            <a:xfrm rot="0">
              <a:off x="735437" y="0"/>
              <a:ext cx="304231" cy="304231"/>
              <a:chOff x="0" y="0"/>
              <a:chExt cx="60095" cy="60095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60095" cy="60095"/>
              </a:xfrm>
              <a:custGeom>
                <a:avLst/>
                <a:gdLst/>
                <a:ahLst/>
                <a:cxnLst/>
                <a:rect r="r" b="b" t="t" l="l"/>
                <a:pathLst>
                  <a:path h="60095" w="60095">
                    <a:moveTo>
                      <a:pt x="0" y="0"/>
                    </a:moveTo>
                    <a:lnTo>
                      <a:pt x="60095" y="0"/>
                    </a:lnTo>
                    <a:lnTo>
                      <a:pt x="60095" y="60095"/>
                    </a:lnTo>
                    <a:lnTo>
                      <a:pt x="0" y="60095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47625"/>
                <a:ext cx="60095" cy="10772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359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1470873" y="0"/>
              <a:ext cx="304231" cy="304231"/>
              <a:chOff x="0" y="0"/>
              <a:chExt cx="60095" cy="60095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60095" cy="60095"/>
              </a:xfrm>
              <a:custGeom>
                <a:avLst/>
                <a:gdLst/>
                <a:ahLst/>
                <a:cxnLst/>
                <a:rect r="r" b="b" t="t" l="l"/>
                <a:pathLst>
                  <a:path h="60095" w="60095">
                    <a:moveTo>
                      <a:pt x="0" y="0"/>
                    </a:moveTo>
                    <a:lnTo>
                      <a:pt x="60095" y="0"/>
                    </a:lnTo>
                    <a:lnTo>
                      <a:pt x="60095" y="60095"/>
                    </a:lnTo>
                    <a:lnTo>
                      <a:pt x="0" y="60095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47625"/>
                <a:ext cx="60095" cy="10772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359"/>
                  </a:lnSpc>
                </a:pPr>
              </a:p>
            </p:txBody>
          </p:sp>
        </p:grpSp>
      </p:grpSp>
      <p:sp>
        <p:nvSpPr>
          <p:cNvPr name="TextBox 20" id="20"/>
          <p:cNvSpPr txBox="true"/>
          <p:nvPr/>
        </p:nvSpPr>
        <p:spPr>
          <a:xfrm rot="0">
            <a:off x="12624763" y="2886449"/>
            <a:ext cx="4065645" cy="9426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78"/>
              </a:lnSpc>
            </a:pPr>
            <a:r>
              <a:rPr lang="en-US" sz="6969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ABOUT US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05385" y="6366127"/>
            <a:ext cx="10719398" cy="39208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97286" indent="-298643" lvl="1">
              <a:lnSpc>
                <a:spcPts val="4481"/>
              </a:lnSpc>
              <a:buFont typeface="Arial"/>
              <a:buChar char="•"/>
            </a:pPr>
            <a:r>
              <a:rPr lang="en-US" sz="27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One of the best coffee cafe franchises in India</a:t>
            </a:r>
          </a:p>
          <a:p>
            <a:pPr algn="l" marL="597286" indent="-298643" lvl="1">
              <a:lnSpc>
                <a:spcPts val="4481"/>
              </a:lnSpc>
              <a:buFont typeface="Arial"/>
              <a:buChar char="•"/>
            </a:pPr>
            <a:r>
              <a:rPr lang="en-US" sz="27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Modern café concept with premium feel</a:t>
            </a:r>
          </a:p>
          <a:p>
            <a:pPr algn="l" marL="597286" indent="-298643" lvl="1">
              <a:lnSpc>
                <a:spcPts val="4481"/>
              </a:lnSpc>
              <a:buFont typeface="Arial"/>
              <a:buChar char="•"/>
            </a:pPr>
            <a:r>
              <a:rPr lang="en-US" sz="27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Wide menu: Coffee, shakes, snacks &amp; more</a:t>
            </a:r>
          </a:p>
          <a:p>
            <a:pPr algn="l" marL="597286" indent="-298643" lvl="1">
              <a:lnSpc>
                <a:spcPts val="4481"/>
              </a:lnSpc>
              <a:buFont typeface="Arial"/>
              <a:buChar char="•"/>
            </a:pPr>
            <a:r>
              <a:rPr lang="en-US" sz="27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Strong youth appeal &amp; growing demand</a:t>
            </a:r>
          </a:p>
          <a:p>
            <a:pPr algn="l" marL="597286" indent="-298643" lvl="1">
              <a:lnSpc>
                <a:spcPts val="4481"/>
              </a:lnSpc>
              <a:buFont typeface="Arial"/>
              <a:buChar char="•"/>
            </a:pPr>
            <a:r>
              <a:rPr lang="en-US" sz="27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Proven and scalable business model</a:t>
            </a:r>
          </a:p>
          <a:p>
            <a:pPr algn="l">
              <a:lnSpc>
                <a:spcPts val="4481"/>
              </a:lnSpc>
            </a:pPr>
            <a:r>
              <a:rPr lang="en-US" sz="276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 More:</a:t>
            </a:r>
            <a:r>
              <a:rPr lang="en-US" sz="276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766" b="true">
                <a:solidFill>
                  <a:srgbClr val="66141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https://sutocafe.com/franchise/</a:t>
            </a:r>
          </a:p>
          <a:p>
            <a:pPr algn="l">
              <a:lnSpc>
                <a:spcPts val="4481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36790" y="0"/>
            <a:ext cx="1351210" cy="10287000"/>
            <a:chOff x="0" y="0"/>
            <a:chExt cx="355874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5874" cy="2709333"/>
            </a:xfrm>
            <a:custGeom>
              <a:avLst/>
              <a:gdLst/>
              <a:ahLst/>
              <a:cxnLst/>
              <a:rect r="r" b="b" t="t" l="l"/>
              <a:pathLst>
                <a:path h="2709333" w="355874">
                  <a:moveTo>
                    <a:pt x="0" y="0"/>
                  </a:moveTo>
                  <a:lnTo>
                    <a:pt x="355874" y="0"/>
                  </a:lnTo>
                  <a:lnTo>
                    <a:pt x="35587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EFEFE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55874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5400000">
            <a:off x="17475338" y="9383915"/>
            <a:ext cx="274114" cy="454961"/>
          </a:xfrm>
          <a:custGeom>
            <a:avLst/>
            <a:gdLst/>
            <a:ahLst/>
            <a:cxnLst/>
            <a:rect r="r" b="b" t="t" l="l"/>
            <a:pathLst>
              <a:path h="454961" w="274114">
                <a:moveTo>
                  <a:pt x="0" y="0"/>
                </a:moveTo>
                <a:lnTo>
                  <a:pt x="274114" y="0"/>
                </a:lnTo>
                <a:lnTo>
                  <a:pt x="274114" y="454961"/>
                </a:lnTo>
                <a:lnTo>
                  <a:pt x="0" y="4549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8135729" y="286485"/>
            <a:ext cx="7719116" cy="4857015"/>
            <a:chOff x="0" y="0"/>
            <a:chExt cx="1195893" cy="75247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95893" cy="752479"/>
            </a:xfrm>
            <a:custGeom>
              <a:avLst/>
              <a:gdLst/>
              <a:ahLst/>
              <a:cxnLst/>
              <a:rect r="r" b="b" t="t" l="l"/>
              <a:pathLst>
                <a:path h="752479" w="1195893">
                  <a:moveTo>
                    <a:pt x="0" y="0"/>
                  </a:moveTo>
                  <a:lnTo>
                    <a:pt x="1195893" y="0"/>
                  </a:lnTo>
                  <a:lnTo>
                    <a:pt x="1195893" y="752479"/>
                  </a:lnTo>
                  <a:lnTo>
                    <a:pt x="0" y="752479"/>
                  </a:lnTo>
                  <a:close/>
                </a:path>
              </a:pathLst>
            </a:custGeom>
            <a:blipFill>
              <a:blip r:embed="rId4"/>
              <a:stretch>
                <a:fillRect l="0" t="-10816" r="0" b="-10816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0" y="1028700"/>
            <a:ext cx="7600228" cy="7026635"/>
            <a:chOff x="0" y="0"/>
            <a:chExt cx="1177474" cy="108861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77474" cy="1088610"/>
            </a:xfrm>
            <a:custGeom>
              <a:avLst/>
              <a:gdLst/>
              <a:ahLst/>
              <a:cxnLst/>
              <a:rect r="r" b="b" t="t" l="l"/>
              <a:pathLst>
                <a:path h="1088610" w="1177474">
                  <a:moveTo>
                    <a:pt x="0" y="0"/>
                  </a:moveTo>
                  <a:lnTo>
                    <a:pt x="1177474" y="0"/>
                  </a:lnTo>
                  <a:lnTo>
                    <a:pt x="1177474" y="1088610"/>
                  </a:lnTo>
                  <a:lnTo>
                    <a:pt x="0" y="1088610"/>
                  </a:lnTo>
                  <a:close/>
                </a:path>
              </a:pathLst>
            </a:custGeom>
            <a:blipFill>
              <a:blip r:embed="rId5"/>
              <a:stretch>
                <a:fillRect l="-10400" t="0" r="-1040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7600228" y="6324625"/>
            <a:ext cx="10781717" cy="3962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2609" indent="-301304" lvl="1">
              <a:lnSpc>
                <a:spcPts val="4549"/>
              </a:lnSpc>
              <a:buFont typeface="Arial"/>
              <a:buChar char="•"/>
            </a:pPr>
            <a:r>
              <a:rPr lang="en-US" sz="279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Ideal for entrepreneurs &amp; investors</a:t>
            </a:r>
          </a:p>
          <a:p>
            <a:pPr algn="l" marL="602609" indent="-301304" lvl="1">
              <a:lnSpc>
                <a:spcPts val="4549"/>
              </a:lnSpc>
              <a:buFont typeface="Arial"/>
              <a:buChar char="•"/>
            </a:pPr>
            <a:r>
              <a:rPr lang="en-US" sz="279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Perfect locations: malls, colleges, high streets</a:t>
            </a:r>
          </a:p>
          <a:p>
            <a:pPr algn="l" marL="602609" indent="-301304" lvl="1">
              <a:lnSpc>
                <a:spcPts val="4549"/>
              </a:lnSpc>
              <a:buFont typeface="Arial"/>
              <a:buChar char="•"/>
            </a:pPr>
            <a:r>
              <a:rPr lang="en-US" sz="279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Fast setup with ongoing support</a:t>
            </a:r>
          </a:p>
          <a:p>
            <a:pPr algn="l" marL="602609" indent="-301304" lvl="1">
              <a:lnSpc>
                <a:spcPts val="4549"/>
              </a:lnSpc>
              <a:buFont typeface="Arial"/>
              <a:buChar char="•"/>
            </a:pPr>
            <a:r>
              <a:rPr lang="en-US" sz="279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Growing coffee culture in India</a:t>
            </a:r>
          </a:p>
          <a:p>
            <a:pPr algn="l">
              <a:lnSpc>
                <a:spcPts val="4549"/>
              </a:lnSpc>
            </a:pPr>
            <a:r>
              <a:rPr lang="en-US" sz="279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 </a:t>
            </a:r>
            <a:r>
              <a:rPr lang="en-US" sz="2791" b="true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Get Started Today</a:t>
            </a:r>
          </a:p>
          <a:p>
            <a:pPr algn="l">
              <a:lnSpc>
                <a:spcPts val="4549"/>
              </a:lnSpc>
            </a:pPr>
            <a:r>
              <a:rPr lang="en-US" sz="2791" b="true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  </a:t>
            </a:r>
            <a:r>
              <a:rPr lang="en-US" sz="2791" b="true">
                <a:solidFill>
                  <a:srgbClr val="661414"/>
                </a:solidFill>
                <a:latin typeface="Aileron Bold"/>
                <a:ea typeface="Aileron Bold"/>
                <a:cs typeface="Aileron Bold"/>
                <a:sym typeface="Aileron Bold"/>
                <a:hlinkClick r:id="rId6" tooltip="https://sutocafe.com/franchise/"/>
              </a:rPr>
              <a:t>https://sutocafe.com/franchise</a:t>
            </a:r>
            <a:r>
              <a:rPr lang="en-US" sz="2791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/</a:t>
            </a:r>
          </a:p>
          <a:p>
            <a:pPr algn="l">
              <a:lnSpc>
                <a:spcPts val="4549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8472148" y="5255926"/>
            <a:ext cx="6345068" cy="652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81"/>
              </a:lnSpc>
            </a:pPr>
            <a:r>
              <a:rPr lang="en-US" sz="3844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</a:t>
            </a:r>
            <a:r>
              <a:rPr lang="en-US" b="true" sz="384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art Your Coffee Business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36790" y="0"/>
            <a:ext cx="1351210" cy="10287000"/>
            <a:chOff x="0" y="0"/>
            <a:chExt cx="355874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5874" cy="2709333"/>
            </a:xfrm>
            <a:custGeom>
              <a:avLst/>
              <a:gdLst/>
              <a:ahLst/>
              <a:cxnLst/>
              <a:rect r="r" b="b" t="t" l="l"/>
              <a:pathLst>
                <a:path h="2709333" w="355874">
                  <a:moveTo>
                    <a:pt x="0" y="0"/>
                  </a:moveTo>
                  <a:lnTo>
                    <a:pt x="355874" y="0"/>
                  </a:lnTo>
                  <a:lnTo>
                    <a:pt x="35587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EFEFE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55874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5400000">
            <a:off x="17475338" y="9383915"/>
            <a:ext cx="274114" cy="454961"/>
          </a:xfrm>
          <a:custGeom>
            <a:avLst/>
            <a:gdLst/>
            <a:ahLst/>
            <a:cxnLst/>
            <a:rect r="r" b="b" t="t" l="l"/>
            <a:pathLst>
              <a:path h="454961" w="274114">
                <a:moveTo>
                  <a:pt x="0" y="0"/>
                </a:moveTo>
                <a:lnTo>
                  <a:pt x="274114" y="0"/>
                </a:lnTo>
                <a:lnTo>
                  <a:pt x="274114" y="454961"/>
                </a:lnTo>
                <a:lnTo>
                  <a:pt x="0" y="4549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1271278" y="334645"/>
            <a:ext cx="7396330" cy="8218985"/>
            <a:chOff x="0" y="0"/>
            <a:chExt cx="1145885" cy="127333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45885" cy="1273336"/>
            </a:xfrm>
            <a:custGeom>
              <a:avLst/>
              <a:gdLst/>
              <a:ahLst/>
              <a:cxnLst/>
              <a:rect r="r" b="b" t="t" l="l"/>
              <a:pathLst>
                <a:path h="1273336" w="1145885">
                  <a:moveTo>
                    <a:pt x="0" y="0"/>
                  </a:moveTo>
                  <a:lnTo>
                    <a:pt x="1145885" y="0"/>
                  </a:lnTo>
                  <a:lnTo>
                    <a:pt x="1145885" y="1273336"/>
                  </a:lnTo>
                  <a:lnTo>
                    <a:pt x="0" y="1273336"/>
                  </a:lnTo>
                  <a:close/>
                </a:path>
              </a:pathLst>
            </a:custGeom>
            <a:blipFill>
              <a:blip r:embed="rId4"/>
              <a:stretch>
                <a:fillRect l="-78465" t="0" r="-78465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709048" y="1522660"/>
            <a:ext cx="8115300" cy="1405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712"/>
              </a:lnSpc>
            </a:pPr>
            <a:r>
              <a:rPr lang="en-US" sz="1040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CONTACT US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09048" y="4030353"/>
            <a:ext cx="3737998" cy="372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Email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08873" y="4945063"/>
            <a:ext cx="37379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  <a:hlinkClick r:id="rId5" tooltip="mailto:franchise@sutocafe.com"/>
              </a:rPr>
              <a:t>franchise@sutocafe.com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581777" y="4030353"/>
            <a:ext cx="3737998" cy="372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Phone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581777" y="4945063"/>
            <a:ext cx="37379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+91 7880128851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406002" y="6188437"/>
            <a:ext cx="3737998" cy="372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Address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766698" y="6722631"/>
            <a:ext cx="6504581" cy="1088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71"/>
              </a:lnSpc>
            </a:pPr>
            <a:r>
              <a:rPr lang="en-US" sz="1622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SutoCafe Global private limited Office No. 306,Satguru Parinay ,AB Road,Near Pakiza showroom Opposite C-21 Mall , Scheme 54 PU4 Indore, Madhya Pradesh 452011</a:t>
            </a:r>
          </a:p>
          <a:p>
            <a:pPr algn="l">
              <a:lnSpc>
                <a:spcPts val="1893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508873" y="6021115"/>
            <a:ext cx="3737998" cy="372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  <a:spcBef>
                <a:spcPct val="0"/>
              </a:spcBef>
            </a:pPr>
            <a:r>
              <a:rPr lang="en-US" b="true" sz="2200">
                <a:solidFill>
                  <a:srgbClr val="000000"/>
                </a:solidFill>
                <a:latin typeface="Aileron Bold"/>
                <a:ea typeface="Aileron Bold"/>
                <a:cs typeface="Aileron Bold"/>
                <a:sym typeface="Aileron Bold"/>
              </a:rPr>
              <a:t>Website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08873" y="6936785"/>
            <a:ext cx="373799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Aileron"/>
                <a:ea typeface="Aileron"/>
                <a:cs typeface="Aileron"/>
                <a:sym typeface="Aileron"/>
              </a:rPr>
              <a:t>https://sutocafe.com/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DAHFrdkd0oI</dc:identifier>
  <dcterms:modified xsi:type="dcterms:W3CDTF">2011-08-01T06:04:30Z</dcterms:modified>
  <cp:revision>1</cp:revision>
  <dc:title>Best Coffee Cafe Franchise</dc:title>
</cp:coreProperties>
</file>