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Canva Sans" charset="1" panose="020B0503030501040103"/>
      <p:regular r:id="rId10"/>
    </p:embeddedFont>
    <p:embeddedFont>
      <p:font typeface="Canva Sans Bold" charset="1" panose="020B0803030501040103"/>
      <p:regular r:id="rId11"/>
    </p:embeddedFont>
    <p:embeddedFont>
      <p:font typeface="Libre Baskerville Italics" charset="1" panose="02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sutocafe.com/franchise/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Relationship Id="rId5" Target="https://sutocafe.com" TargetMode="External" Type="http://schemas.openxmlformats.org/officeDocument/2006/relationships/hyperlink"/><Relationship Id="rId6" Target="mailto:franchise@sutocafe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2C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70096" y="243869"/>
            <a:ext cx="2632989" cy="1569662"/>
          </a:xfrm>
          <a:custGeom>
            <a:avLst/>
            <a:gdLst/>
            <a:ahLst/>
            <a:cxnLst/>
            <a:rect r="r" b="b" t="t" l="l"/>
            <a:pathLst>
              <a:path h="1569662" w="2632989">
                <a:moveTo>
                  <a:pt x="0" y="0"/>
                </a:moveTo>
                <a:lnTo>
                  <a:pt x="2632989" y="0"/>
                </a:lnTo>
                <a:lnTo>
                  <a:pt x="2632989" y="1569662"/>
                </a:lnTo>
                <a:lnTo>
                  <a:pt x="0" y="15696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1048" r="0" b="-3669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474031" y="-202830"/>
            <a:ext cx="9813969" cy="10489830"/>
          </a:xfrm>
          <a:custGeom>
            <a:avLst/>
            <a:gdLst/>
            <a:ahLst/>
            <a:cxnLst/>
            <a:rect r="r" b="b" t="t" l="l"/>
            <a:pathLst>
              <a:path h="10489830" w="9813969">
                <a:moveTo>
                  <a:pt x="0" y="0"/>
                </a:moveTo>
                <a:lnTo>
                  <a:pt x="9813969" y="0"/>
                </a:lnTo>
                <a:lnTo>
                  <a:pt x="9813969" y="10489830"/>
                </a:lnTo>
                <a:lnTo>
                  <a:pt x="0" y="104898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250" t="0" r="-28264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5637083"/>
            <a:ext cx="7846122" cy="3004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14253" indent="-307126" lvl="1">
              <a:lnSpc>
                <a:spcPts val="3983"/>
              </a:lnSpc>
              <a:buFont typeface="Arial"/>
              <a:buChar char="•"/>
            </a:pPr>
            <a:r>
              <a:rPr lang="en-US" sz="2845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Start Your Coffee</a:t>
            </a:r>
            <a:r>
              <a:rPr lang="en-US" sz="2845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 Shop Business with Low Investment</a:t>
            </a:r>
          </a:p>
          <a:p>
            <a:pPr algn="l" marL="614253" indent="-307126" lvl="1">
              <a:lnSpc>
                <a:spcPts val="3983"/>
              </a:lnSpc>
              <a:buFont typeface="Arial"/>
              <a:buChar char="•"/>
            </a:pPr>
            <a:r>
              <a:rPr lang="en-US" sz="2845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High ROI Cafe Franchise Opportunity</a:t>
            </a:r>
          </a:p>
          <a:p>
            <a:pPr algn="l" marL="614253" indent="-307126" lvl="1">
              <a:lnSpc>
                <a:spcPts val="3983"/>
              </a:lnSpc>
              <a:buFont typeface="Arial"/>
              <a:buChar char="•"/>
            </a:pPr>
            <a:r>
              <a:rPr lang="en-US" sz="2845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Trusted &amp; Growing Café Brand</a:t>
            </a:r>
          </a:p>
          <a:p>
            <a:pPr algn="l" marL="614253" indent="-307126" lvl="1">
              <a:lnSpc>
                <a:spcPts val="3983"/>
              </a:lnSpc>
              <a:buFont typeface="Arial"/>
              <a:buChar char="•"/>
            </a:pPr>
            <a:r>
              <a:rPr lang="en-US" sz="2845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Visit: </a:t>
            </a:r>
            <a:r>
              <a:rPr lang="en-US" b="true" sz="2845">
                <a:solidFill>
                  <a:srgbClr val="664B3B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sutocafe.com/franchise/"/>
              </a:rPr>
              <a:t>https://sutocafe.com/franchise/</a:t>
            </a:r>
          </a:p>
          <a:p>
            <a:pPr algn="l">
              <a:lnSpc>
                <a:spcPts val="398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-822115" y="2004254"/>
            <a:ext cx="9108354" cy="27194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39"/>
              </a:lnSpc>
            </a:pPr>
            <a:r>
              <a:rPr lang="en-US" sz="8949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</a:t>
            </a:r>
            <a:r>
              <a:rPr lang="en-US" b="true" sz="8949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Cafe </a:t>
            </a:r>
          </a:p>
          <a:p>
            <a:pPr algn="ctr">
              <a:lnSpc>
                <a:spcPts val="10739"/>
              </a:lnSpc>
            </a:pPr>
            <a:r>
              <a:rPr lang="en-US" b="true" sz="8949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Franchise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64B3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079302" y="2920383"/>
            <a:ext cx="9809263" cy="6907168"/>
            <a:chOff x="0" y="0"/>
            <a:chExt cx="2583509" cy="181917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583510" cy="1819172"/>
            </a:xfrm>
            <a:custGeom>
              <a:avLst/>
              <a:gdLst/>
              <a:ahLst/>
              <a:cxnLst/>
              <a:rect r="r" b="b" t="t" l="l"/>
              <a:pathLst>
                <a:path h="1819172" w="2583510">
                  <a:moveTo>
                    <a:pt x="22099" y="0"/>
                  </a:moveTo>
                  <a:lnTo>
                    <a:pt x="2561411" y="0"/>
                  </a:lnTo>
                  <a:cubicBezTo>
                    <a:pt x="2567272" y="0"/>
                    <a:pt x="2572893" y="2328"/>
                    <a:pt x="2577037" y="6473"/>
                  </a:cubicBezTo>
                  <a:cubicBezTo>
                    <a:pt x="2581181" y="10617"/>
                    <a:pt x="2583510" y="16238"/>
                    <a:pt x="2583510" y="22099"/>
                  </a:cubicBezTo>
                  <a:lnTo>
                    <a:pt x="2583510" y="1797073"/>
                  </a:lnTo>
                  <a:cubicBezTo>
                    <a:pt x="2583510" y="1802934"/>
                    <a:pt x="2581181" y="1808555"/>
                    <a:pt x="2577037" y="1812699"/>
                  </a:cubicBezTo>
                  <a:cubicBezTo>
                    <a:pt x="2572893" y="1816843"/>
                    <a:pt x="2567272" y="1819172"/>
                    <a:pt x="2561411" y="1819172"/>
                  </a:cubicBezTo>
                  <a:lnTo>
                    <a:pt x="22099" y="1819172"/>
                  </a:lnTo>
                  <a:cubicBezTo>
                    <a:pt x="16238" y="1819172"/>
                    <a:pt x="10617" y="1816843"/>
                    <a:pt x="6473" y="1812699"/>
                  </a:cubicBezTo>
                  <a:cubicBezTo>
                    <a:pt x="2328" y="1808555"/>
                    <a:pt x="0" y="1802934"/>
                    <a:pt x="0" y="1797073"/>
                  </a:cubicBezTo>
                  <a:lnTo>
                    <a:pt x="0" y="22099"/>
                  </a:lnTo>
                  <a:cubicBezTo>
                    <a:pt x="0" y="16238"/>
                    <a:pt x="2328" y="10617"/>
                    <a:pt x="6473" y="6473"/>
                  </a:cubicBezTo>
                  <a:cubicBezTo>
                    <a:pt x="10617" y="2328"/>
                    <a:pt x="16238" y="0"/>
                    <a:pt x="22099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583509" cy="18572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586189" y="462305"/>
            <a:ext cx="7812032" cy="2166441"/>
            <a:chOff x="0" y="0"/>
            <a:chExt cx="2057490" cy="57058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57490" cy="570585"/>
            </a:xfrm>
            <a:custGeom>
              <a:avLst/>
              <a:gdLst/>
              <a:ahLst/>
              <a:cxnLst/>
              <a:rect r="r" b="b" t="t" l="l"/>
              <a:pathLst>
                <a:path h="570585" w="2057490">
                  <a:moveTo>
                    <a:pt x="27749" y="0"/>
                  </a:moveTo>
                  <a:lnTo>
                    <a:pt x="2029741" y="0"/>
                  </a:lnTo>
                  <a:cubicBezTo>
                    <a:pt x="2037101" y="0"/>
                    <a:pt x="2044159" y="2924"/>
                    <a:pt x="2049363" y="8127"/>
                  </a:cubicBezTo>
                  <a:cubicBezTo>
                    <a:pt x="2054566" y="13331"/>
                    <a:pt x="2057490" y="20389"/>
                    <a:pt x="2057490" y="27749"/>
                  </a:cubicBezTo>
                  <a:lnTo>
                    <a:pt x="2057490" y="542836"/>
                  </a:lnTo>
                  <a:cubicBezTo>
                    <a:pt x="2057490" y="550196"/>
                    <a:pt x="2054566" y="557254"/>
                    <a:pt x="2049363" y="562458"/>
                  </a:cubicBezTo>
                  <a:cubicBezTo>
                    <a:pt x="2044159" y="567662"/>
                    <a:pt x="2037101" y="570585"/>
                    <a:pt x="2029741" y="570585"/>
                  </a:cubicBezTo>
                  <a:lnTo>
                    <a:pt x="27749" y="570585"/>
                  </a:lnTo>
                  <a:cubicBezTo>
                    <a:pt x="20389" y="570585"/>
                    <a:pt x="13331" y="567662"/>
                    <a:pt x="8127" y="562458"/>
                  </a:cubicBezTo>
                  <a:cubicBezTo>
                    <a:pt x="2924" y="557254"/>
                    <a:pt x="0" y="550196"/>
                    <a:pt x="0" y="542836"/>
                  </a:cubicBezTo>
                  <a:lnTo>
                    <a:pt x="0" y="27749"/>
                  </a:lnTo>
                  <a:cubicBezTo>
                    <a:pt x="0" y="20389"/>
                    <a:pt x="2924" y="13331"/>
                    <a:pt x="8127" y="8127"/>
                  </a:cubicBezTo>
                  <a:cubicBezTo>
                    <a:pt x="13331" y="2924"/>
                    <a:pt x="20389" y="0"/>
                    <a:pt x="27749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57490" cy="6086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0" y="1121581"/>
            <a:ext cx="7729074" cy="8705969"/>
          </a:xfrm>
          <a:custGeom>
            <a:avLst/>
            <a:gdLst/>
            <a:ahLst/>
            <a:cxnLst/>
            <a:rect r="r" b="b" t="t" l="l"/>
            <a:pathLst>
              <a:path h="8705969" w="7729074">
                <a:moveTo>
                  <a:pt x="0" y="0"/>
                </a:moveTo>
                <a:lnTo>
                  <a:pt x="7729074" y="0"/>
                </a:lnTo>
                <a:lnTo>
                  <a:pt x="7729074" y="8705969"/>
                </a:lnTo>
                <a:lnTo>
                  <a:pt x="0" y="87059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3588" t="0" r="-23588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586189" y="1066800"/>
            <a:ext cx="7812032" cy="98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54"/>
              </a:lnSpc>
            </a:pPr>
            <a:r>
              <a:rPr lang="en-US" sz="6743" i="true">
                <a:solidFill>
                  <a:srgbClr val="7A4528"/>
                </a:solidFill>
                <a:latin typeface="Libre Baskerville Italics"/>
                <a:ea typeface="Libre Baskerville Italics"/>
                <a:cs typeface="Libre Baskerville Italics"/>
                <a:sym typeface="Libre Baskerville Italics"/>
              </a:rPr>
              <a:t>Ab</a:t>
            </a:r>
            <a:r>
              <a:rPr lang="en-US" sz="6743" i="true">
                <a:solidFill>
                  <a:srgbClr val="7A4528"/>
                </a:solidFill>
                <a:latin typeface="Libre Baskerville Italics"/>
                <a:ea typeface="Libre Baskerville Italics"/>
                <a:cs typeface="Libre Baskerville Italics"/>
                <a:sym typeface="Libre Baskerville Italics"/>
              </a:rPr>
              <a:t>out SutoCafe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435094" y="3417626"/>
            <a:ext cx="9097679" cy="5549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55981" indent="-377990" lvl="1">
              <a:lnSpc>
                <a:spcPts val="4902"/>
              </a:lnSpc>
              <a:buFont typeface="Arial"/>
              <a:buChar char="•"/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Fast-growing café franchise brand</a:t>
            </a:r>
          </a:p>
          <a:p>
            <a:pPr algn="l" marL="755981" indent="-377990" lvl="1">
              <a:lnSpc>
                <a:spcPts val="4902"/>
              </a:lnSpc>
              <a:buFont typeface="Arial"/>
              <a:buChar char="•"/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Affordable café business model</a:t>
            </a:r>
          </a:p>
          <a:p>
            <a:pPr algn="l" marL="755981" indent="-377990" lvl="1">
              <a:lnSpc>
                <a:spcPts val="4902"/>
              </a:lnSpc>
              <a:buFont typeface="Arial"/>
              <a:buChar char="•"/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Wide menu: Coffee, beverages, snacks</a:t>
            </a:r>
          </a:p>
          <a:p>
            <a:pPr algn="l" marL="755981" indent="-377990" lvl="1">
              <a:lnSpc>
                <a:spcPts val="4902"/>
              </a:lnSpc>
              <a:buFont typeface="Arial"/>
              <a:buChar char="•"/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Youth-focused &amp; high footfall concept</a:t>
            </a:r>
          </a:p>
          <a:p>
            <a:pPr algn="l" marL="755981" indent="-377990" lvl="1">
              <a:lnSpc>
                <a:spcPts val="4902"/>
              </a:lnSpc>
              <a:buFont typeface="Arial"/>
              <a:buChar char="•"/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Strong brand presence in India</a:t>
            </a:r>
          </a:p>
          <a:p>
            <a:pPr algn="l">
              <a:lnSpc>
                <a:spcPts val="4902"/>
              </a:lnSpc>
            </a:pPr>
          </a:p>
          <a:p>
            <a:pPr algn="l">
              <a:lnSpc>
                <a:spcPts val="4902"/>
              </a:lnSpc>
            </a:pP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01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 More:</a:t>
            </a:r>
            <a:r>
              <a:rPr lang="en-US" sz="3501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01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https://sutocafe.com/franchise/</a:t>
            </a:r>
          </a:p>
          <a:p>
            <a:pPr algn="l">
              <a:lnSpc>
                <a:spcPts val="4902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2C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62596" y="2546637"/>
            <a:ext cx="8331902" cy="7204131"/>
            <a:chOff x="0" y="0"/>
            <a:chExt cx="2194410" cy="18973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94410" cy="1897384"/>
            </a:xfrm>
            <a:custGeom>
              <a:avLst/>
              <a:gdLst/>
              <a:ahLst/>
              <a:cxnLst/>
              <a:rect r="r" b="b" t="t" l="l"/>
              <a:pathLst>
                <a:path h="1897384" w="2194410">
                  <a:moveTo>
                    <a:pt x="26017" y="0"/>
                  </a:moveTo>
                  <a:lnTo>
                    <a:pt x="2168393" y="0"/>
                  </a:lnTo>
                  <a:cubicBezTo>
                    <a:pt x="2182762" y="0"/>
                    <a:pt x="2194410" y="11648"/>
                    <a:pt x="2194410" y="26017"/>
                  </a:cubicBezTo>
                  <a:lnTo>
                    <a:pt x="2194410" y="1871367"/>
                  </a:lnTo>
                  <a:cubicBezTo>
                    <a:pt x="2194410" y="1885736"/>
                    <a:pt x="2182762" y="1897384"/>
                    <a:pt x="2168393" y="1897384"/>
                  </a:cubicBezTo>
                  <a:lnTo>
                    <a:pt x="26017" y="1897384"/>
                  </a:lnTo>
                  <a:cubicBezTo>
                    <a:pt x="11648" y="1897384"/>
                    <a:pt x="0" y="1885736"/>
                    <a:pt x="0" y="1871367"/>
                  </a:cubicBezTo>
                  <a:lnTo>
                    <a:pt x="0" y="26017"/>
                  </a:lnTo>
                  <a:cubicBezTo>
                    <a:pt x="0" y="11648"/>
                    <a:pt x="11648" y="0"/>
                    <a:pt x="26017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194410" cy="19354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63548" y="359817"/>
            <a:ext cx="7812032" cy="1673973"/>
            <a:chOff x="0" y="0"/>
            <a:chExt cx="2057490" cy="44088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57490" cy="440882"/>
            </a:xfrm>
            <a:custGeom>
              <a:avLst/>
              <a:gdLst/>
              <a:ahLst/>
              <a:cxnLst/>
              <a:rect r="r" b="b" t="t" l="l"/>
              <a:pathLst>
                <a:path h="440882" w="2057490">
                  <a:moveTo>
                    <a:pt x="27749" y="0"/>
                  </a:moveTo>
                  <a:lnTo>
                    <a:pt x="2029741" y="0"/>
                  </a:lnTo>
                  <a:cubicBezTo>
                    <a:pt x="2037101" y="0"/>
                    <a:pt x="2044159" y="2924"/>
                    <a:pt x="2049363" y="8127"/>
                  </a:cubicBezTo>
                  <a:cubicBezTo>
                    <a:pt x="2054566" y="13331"/>
                    <a:pt x="2057490" y="20389"/>
                    <a:pt x="2057490" y="27749"/>
                  </a:cubicBezTo>
                  <a:lnTo>
                    <a:pt x="2057490" y="413133"/>
                  </a:lnTo>
                  <a:cubicBezTo>
                    <a:pt x="2057490" y="420492"/>
                    <a:pt x="2054566" y="427550"/>
                    <a:pt x="2049363" y="432754"/>
                  </a:cubicBezTo>
                  <a:cubicBezTo>
                    <a:pt x="2044159" y="437958"/>
                    <a:pt x="2037101" y="440882"/>
                    <a:pt x="2029741" y="440882"/>
                  </a:cubicBezTo>
                  <a:lnTo>
                    <a:pt x="27749" y="440882"/>
                  </a:lnTo>
                  <a:cubicBezTo>
                    <a:pt x="20389" y="440882"/>
                    <a:pt x="13331" y="437958"/>
                    <a:pt x="8127" y="432754"/>
                  </a:cubicBezTo>
                  <a:cubicBezTo>
                    <a:pt x="2924" y="427550"/>
                    <a:pt x="0" y="420492"/>
                    <a:pt x="0" y="413133"/>
                  </a:cubicBezTo>
                  <a:lnTo>
                    <a:pt x="0" y="27749"/>
                  </a:lnTo>
                  <a:cubicBezTo>
                    <a:pt x="0" y="20389"/>
                    <a:pt x="2924" y="13331"/>
                    <a:pt x="8127" y="8127"/>
                  </a:cubicBezTo>
                  <a:cubicBezTo>
                    <a:pt x="13331" y="2924"/>
                    <a:pt x="20389" y="0"/>
                    <a:pt x="27749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57490" cy="4789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8840732" y="0"/>
            <a:ext cx="9447268" cy="10287000"/>
          </a:xfrm>
          <a:custGeom>
            <a:avLst/>
            <a:gdLst/>
            <a:ahLst/>
            <a:cxnLst/>
            <a:rect r="r" b="b" t="t" l="l"/>
            <a:pathLst>
              <a:path h="10287000" w="9447268">
                <a:moveTo>
                  <a:pt x="0" y="0"/>
                </a:moveTo>
                <a:lnTo>
                  <a:pt x="9447268" y="0"/>
                </a:lnTo>
                <a:lnTo>
                  <a:pt x="944726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138" t="0" r="-21138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63548" y="388392"/>
            <a:ext cx="7812032" cy="166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4"/>
              </a:lnSpc>
            </a:pPr>
            <a:r>
              <a:rPr lang="en-US" sz="5699" i="true">
                <a:solidFill>
                  <a:srgbClr val="7A4528"/>
                </a:solidFill>
                <a:latin typeface="Libre Baskerville Italics"/>
                <a:ea typeface="Libre Baskerville Italics"/>
                <a:cs typeface="Libre Baskerville Italics"/>
                <a:sym typeface="Libre Baskerville Italics"/>
              </a:rPr>
              <a:t>Start</a:t>
            </a:r>
            <a:r>
              <a:rPr lang="en-US" sz="5699" i="true">
                <a:solidFill>
                  <a:srgbClr val="7A4528"/>
                </a:solidFill>
                <a:latin typeface="Libre Baskerville Italics"/>
                <a:ea typeface="Libre Baskerville Italics"/>
                <a:cs typeface="Libre Baskerville Italics"/>
                <a:sym typeface="Libre Baskerville Italics"/>
              </a:rPr>
              <a:t> Your Cafe Business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17336" y="2714244"/>
            <a:ext cx="7812032" cy="6544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734059" indent="-367030" lvl="1">
              <a:lnSpc>
                <a:spcPts val="5201"/>
              </a:lnSpc>
              <a:buFont typeface="Arial"/>
              <a:buChar char="•"/>
            </a:pPr>
            <a:r>
              <a:rPr lang="en-US" sz="3399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Perfect for entrepreneurs &amp; investors</a:t>
            </a:r>
          </a:p>
          <a:p>
            <a:pPr algn="just" marL="734059" indent="-367030" lvl="1">
              <a:lnSpc>
                <a:spcPts val="5201"/>
              </a:lnSpc>
              <a:buFont typeface="Arial"/>
              <a:buChar char="•"/>
            </a:pPr>
            <a:r>
              <a:rPr lang="en-US" sz="3399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Ideal locations: malls, colleges, high streets</a:t>
            </a:r>
          </a:p>
          <a:p>
            <a:pPr algn="just" marL="734059" indent="-367030" lvl="1">
              <a:lnSpc>
                <a:spcPts val="5201"/>
              </a:lnSpc>
              <a:buFont typeface="Arial"/>
              <a:buChar char="•"/>
            </a:pPr>
            <a:r>
              <a:rPr lang="en-US" sz="3399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Quick setup &amp; scalable model</a:t>
            </a:r>
          </a:p>
          <a:p>
            <a:pPr algn="just" marL="734059" indent="-367030" lvl="1">
              <a:lnSpc>
                <a:spcPts val="5201"/>
              </a:lnSpc>
              <a:buFont typeface="Arial"/>
              <a:buChar char="•"/>
            </a:pPr>
            <a:r>
              <a:rPr lang="en-US" sz="3399">
                <a:solidFill>
                  <a:srgbClr val="7A4528"/>
                </a:solidFill>
                <a:latin typeface="Canva Sans"/>
                <a:ea typeface="Canva Sans"/>
                <a:cs typeface="Canva Sans"/>
                <a:sym typeface="Canva Sans"/>
              </a:rPr>
              <a:t>Growing coffee demand in India</a:t>
            </a:r>
          </a:p>
          <a:p>
            <a:pPr algn="just">
              <a:lnSpc>
                <a:spcPts val="5201"/>
              </a:lnSpc>
            </a:pPr>
          </a:p>
          <a:p>
            <a:pPr algn="just">
              <a:lnSpc>
                <a:spcPts val="5201"/>
              </a:lnSpc>
            </a:pPr>
            <a:r>
              <a:rPr lang="en-US" sz="3399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3399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Started Today:</a:t>
            </a:r>
          </a:p>
          <a:p>
            <a:pPr algn="just">
              <a:lnSpc>
                <a:spcPts val="5201"/>
              </a:lnSpc>
            </a:pPr>
            <a:r>
              <a:rPr lang="en-US" sz="3399" b="true">
                <a:solidFill>
                  <a:srgbClr val="7A452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https://sutocafe.com/franchise/</a:t>
            </a:r>
          </a:p>
          <a:p>
            <a:pPr algn="just">
              <a:lnSpc>
                <a:spcPts val="5201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2C4B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774899" y="-202830"/>
            <a:ext cx="10692661" cy="10692661"/>
          </a:xfrm>
          <a:custGeom>
            <a:avLst/>
            <a:gdLst/>
            <a:ahLst/>
            <a:cxnLst/>
            <a:rect r="r" b="b" t="t" l="l"/>
            <a:pathLst>
              <a:path h="10692661" w="10692661">
                <a:moveTo>
                  <a:pt x="0" y="0"/>
                </a:moveTo>
                <a:lnTo>
                  <a:pt x="10692661" y="0"/>
                </a:lnTo>
                <a:lnTo>
                  <a:pt x="10692661" y="10692660"/>
                </a:lnTo>
                <a:lnTo>
                  <a:pt x="0" y="106926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374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952485" y="2128567"/>
            <a:ext cx="9154954" cy="7841076"/>
            <a:chOff x="0" y="0"/>
            <a:chExt cx="2411181" cy="206513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11182" cy="2065139"/>
            </a:xfrm>
            <a:custGeom>
              <a:avLst/>
              <a:gdLst/>
              <a:ahLst/>
              <a:cxnLst/>
              <a:rect r="r" b="b" t="t" l="l"/>
              <a:pathLst>
                <a:path h="2065139" w="2411182">
                  <a:moveTo>
                    <a:pt x="23678" y="0"/>
                  </a:moveTo>
                  <a:lnTo>
                    <a:pt x="2387503" y="0"/>
                  </a:lnTo>
                  <a:cubicBezTo>
                    <a:pt x="2393783" y="0"/>
                    <a:pt x="2399806" y="2495"/>
                    <a:pt x="2404246" y="6935"/>
                  </a:cubicBezTo>
                  <a:cubicBezTo>
                    <a:pt x="2408687" y="11376"/>
                    <a:pt x="2411182" y="17398"/>
                    <a:pt x="2411182" y="23678"/>
                  </a:cubicBezTo>
                  <a:lnTo>
                    <a:pt x="2411182" y="2041461"/>
                  </a:lnTo>
                  <a:cubicBezTo>
                    <a:pt x="2411182" y="2047741"/>
                    <a:pt x="2408687" y="2053764"/>
                    <a:pt x="2404246" y="2058204"/>
                  </a:cubicBezTo>
                  <a:cubicBezTo>
                    <a:pt x="2399806" y="2062645"/>
                    <a:pt x="2393783" y="2065139"/>
                    <a:pt x="2387503" y="2065139"/>
                  </a:cubicBezTo>
                  <a:lnTo>
                    <a:pt x="23678" y="2065139"/>
                  </a:lnTo>
                  <a:cubicBezTo>
                    <a:pt x="17398" y="2065139"/>
                    <a:pt x="11376" y="2062645"/>
                    <a:pt x="6935" y="2058204"/>
                  </a:cubicBezTo>
                  <a:cubicBezTo>
                    <a:pt x="2495" y="2053764"/>
                    <a:pt x="0" y="2047741"/>
                    <a:pt x="0" y="2041461"/>
                  </a:cubicBezTo>
                  <a:lnTo>
                    <a:pt x="0" y="23678"/>
                  </a:lnTo>
                  <a:cubicBezTo>
                    <a:pt x="0" y="17398"/>
                    <a:pt x="2495" y="11376"/>
                    <a:pt x="6935" y="6935"/>
                  </a:cubicBezTo>
                  <a:cubicBezTo>
                    <a:pt x="11376" y="2495"/>
                    <a:pt x="17398" y="0"/>
                    <a:pt x="23678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2411181" cy="21032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447268" y="207920"/>
            <a:ext cx="7812032" cy="1740090"/>
            <a:chOff x="0" y="0"/>
            <a:chExt cx="2057490" cy="45829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57490" cy="458295"/>
            </a:xfrm>
            <a:custGeom>
              <a:avLst/>
              <a:gdLst/>
              <a:ahLst/>
              <a:cxnLst/>
              <a:rect r="r" b="b" t="t" l="l"/>
              <a:pathLst>
                <a:path h="458295" w="2057490">
                  <a:moveTo>
                    <a:pt x="27749" y="0"/>
                  </a:moveTo>
                  <a:lnTo>
                    <a:pt x="2029741" y="0"/>
                  </a:lnTo>
                  <a:cubicBezTo>
                    <a:pt x="2037101" y="0"/>
                    <a:pt x="2044159" y="2924"/>
                    <a:pt x="2049363" y="8127"/>
                  </a:cubicBezTo>
                  <a:cubicBezTo>
                    <a:pt x="2054566" y="13331"/>
                    <a:pt x="2057490" y="20389"/>
                    <a:pt x="2057490" y="27749"/>
                  </a:cubicBezTo>
                  <a:lnTo>
                    <a:pt x="2057490" y="430547"/>
                  </a:lnTo>
                  <a:cubicBezTo>
                    <a:pt x="2057490" y="437906"/>
                    <a:pt x="2054566" y="444964"/>
                    <a:pt x="2049363" y="450168"/>
                  </a:cubicBezTo>
                  <a:cubicBezTo>
                    <a:pt x="2044159" y="455372"/>
                    <a:pt x="2037101" y="458295"/>
                    <a:pt x="2029741" y="458295"/>
                  </a:cubicBezTo>
                  <a:lnTo>
                    <a:pt x="27749" y="458295"/>
                  </a:lnTo>
                  <a:cubicBezTo>
                    <a:pt x="20389" y="458295"/>
                    <a:pt x="13331" y="455372"/>
                    <a:pt x="8127" y="450168"/>
                  </a:cubicBezTo>
                  <a:cubicBezTo>
                    <a:pt x="2924" y="444964"/>
                    <a:pt x="0" y="437906"/>
                    <a:pt x="0" y="430547"/>
                  </a:cubicBezTo>
                  <a:lnTo>
                    <a:pt x="0" y="27749"/>
                  </a:lnTo>
                  <a:cubicBezTo>
                    <a:pt x="0" y="20389"/>
                    <a:pt x="2924" y="13331"/>
                    <a:pt x="8127" y="8127"/>
                  </a:cubicBezTo>
                  <a:cubicBezTo>
                    <a:pt x="13331" y="2924"/>
                    <a:pt x="20389" y="0"/>
                    <a:pt x="27749" y="0"/>
                  </a:cubicBezTo>
                  <a:close/>
                </a:path>
              </a:pathLst>
            </a:custGeom>
            <a:solidFill>
              <a:srgbClr val="FDEDE4"/>
            </a:solidFill>
            <a:ln w="19050" cap="rnd">
              <a:solidFill>
                <a:srgbClr val="7A4528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057490" cy="4963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0" y="0"/>
            <a:ext cx="8714010" cy="10489830"/>
          </a:xfrm>
          <a:custGeom>
            <a:avLst/>
            <a:gdLst/>
            <a:ahLst/>
            <a:cxnLst/>
            <a:rect r="r" b="b" t="t" l="l"/>
            <a:pathLst>
              <a:path h="10489830" w="8714010">
                <a:moveTo>
                  <a:pt x="0" y="0"/>
                </a:moveTo>
                <a:lnTo>
                  <a:pt x="8714010" y="0"/>
                </a:lnTo>
                <a:lnTo>
                  <a:pt x="8714010" y="10489830"/>
                </a:lnTo>
                <a:lnTo>
                  <a:pt x="0" y="104898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4405" t="0" r="-22883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492757" y="335267"/>
            <a:ext cx="5256944" cy="1342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29"/>
              </a:lnSpc>
            </a:pPr>
            <a:r>
              <a:rPr lang="en-US" sz="7878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109596" y="2764777"/>
            <a:ext cx="8840732" cy="41712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6"/>
              </a:lnSpc>
            </a:pPr>
            <a:r>
              <a:rPr lang="en-US" b="true" sz="266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SutoCafe Global private limited Office No. 306,Satguru Parinay ,AB Road,Near Pakiza showroom Opposite C-21 Mall , Scheme 54 PU4 Indore, Madhya Pradesh 452011</a:t>
            </a:r>
          </a:p>
          <a:p>
            <a:pPr algn="ctr">
              <a:lnSpc>
                <a:spcPts val="4176"/>
              </a:lnSpc>
            </a:pPr>
            <a:r>
              <a:rPr lang="en-US" b="true" sz="266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sutocafe.com"/>
              </a:rPr>
              <a:t>https://sutocafe.com/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176"/>
              </a:lnSpc>
            </a:pPr>
            <a:r>
              <a:rPr lang="en-US" b="true" sz="266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mailto:franchise@sutocafe.com"/>
              </a:rPr>
              <a:t>franchise@sutocafe.com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ctr">
              <a:lnSpc>
                <a:spcPts val="4176"/>
              </a:lnSpc>
            </a:pPr>
            <a:r>
              <a:rPr lang="en-US" b="true" sz="266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  <a:r>
              <a:rPr lang="en-US" sz="26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+91 7880128851</a:t>
            </a:r>
          </a:p>
          <a:p>
            <a:pPr algn="ctr">
              <a:lnSpc>
                <a:spcPts val="4176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DAHFrQekSfQ</dc:identifier>
  <dcterms:modified xsi:type="dcterms:W3CDTF">2011-08-01T06:04:30Z</dcterms:modified>
  <cp:revision>1</cp:revision>
  <dc:title>Best Cafe Franchise</dc:title>
</cp:coreProperties>
</file>