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5240000" cy="8470900"/>
  <p:notesSz cx="6858000" cy="9144000"/>
  <p:embeddedFontLst>
    <p:embeddedFont>
      <p:font typeface="TT Norms Bold" charset="1" panose="02000803030000020004"/>
      <p:regular r:id="rId10"/>
    </p:embeddedFont>
    <p:embeddedFont>
      <p:font typeface="Anton" charset="1" panose="00000500000000000000"/>
      <p:regular r:id="rId11"/>
    </p:embeddedFont>
    <p:embeddedFont>
      <p:font typeface="TT Norms" charset="1" panose="020005030300000200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https://tealogy.in/teacafe-franchise" TargetMode="External" Type="http://schemas.openxmlformats.org/officeDocument/2006/relationships/hyperlink"/><Relationship Id="rId7" Target="https://tealogy.in/teacafe-franchis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Relationship Id="rId4" Target="https://tealogy.in/teacafe-franchise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jpeg" Type="http://schemas.openxmlformats.org/officeDocument/2006/relationships/image"/><Relationship Id="rId2" Target="../media/image3.png" Type="http://schemas.openxmlformats.org/officeDocument/2006/relationships/image"/><Relationship Id="rId3" Target="../media/image4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3.jpeg" Type="http://schemas.openxmlformats.org/officeDocument/2006/relationships/image"/><Relationship Id="rId4" Target="../media/image14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5240000" cy="8477250"/>
          </a:xfrm>
          <a:custGeom>
            <a:avLst/>
            <a:gdLst/>
            <a:ahLst/>
            <a:cxnLst/>
            <a:rect r="r" b="b" t="t" l="l"/>
            <a:pathLst>
              <a:path h="8477250" w="15240000">
                <a:moveTo>
                  <a:pt x="0" y="0"/>
                </a:moveTo>
                <a:lnTo>
                  <a:pt x="15240000" y="0"/>
                </a:lnTo>
                <a:lnTo>
                  <a:pt x="15240000" y="8477250"/>
                </a:lnTo>
                <a:lnTo>
                  <a:pt x="0" y="8477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95" r="0" b="-49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148358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4870712" cy="28327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847725" y="345478"/>
            <a:ext cx="2036356" cy="678785"/>
          </a:xfrm>
          <a:custGeom>
            <a:avLst/>
            <a:gdLst/>
            <a:ahLst/>
            <a:cxnLst/>
            <a:rect r="r" b="b" t="t" l="l"/>
            <a:pathLst>
              <a:path h="678785" w="2036356">
                <a:moveTo>
                  <a:pt x="0" y="0"/>
                </a:moveTo>
                <a:lnTo>
                  <a:pt x="2036356" y="0"/>
                </a:lnTo>
                <a:lnTo>
                  <a:pt x="2036356" y="678785"/>
                </a:lnTo>
                <a:lnTo>
                  <a:pt x="0" y="67878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6049775" y="6963299"/>
            <a:ext cx="3140450" cy="387281"/>
            <a:chOff x="0" y="0"/>
            <a:chExt cx="4187266" cy="516375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16375" cy="516375"/>
            </a:xfrm>
            <a:custGeom>
              <a:avLst/>
              <a:gdLst/>
              <a:ahLst/>
              <a:cxnLst/>
              <a:rect r="r" b="b" t="t" l="l"/>
              <a:pathLst>
                <a:path h="516375" w="516375">
                  <a:moveTo>
                    <a:pt x="0" y="0"/>
                  </a:moveTo>
                  <a:lnTo>
                    <a:pt x="516375" y="0"/>
                  </a:lnTo>
                  <a:lnTo>
                    <a:pt x="516375" y="516375"/>
                  </a:lnTo>
                  <a:lnTo>
                    <a:pt x="0" y="5163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9" id="9"/>
            <p:cNvSpPr txBox="true"/>
            <p:nvPr/>
          </p:nvSpPr>
          <p:spPr>
            <a:xfrm rot="0">
              <a:off x="795372" y="-47625"/>
              <a:ext cx="3391894" cy="503131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20"/>
                </a:lnSpc>
              </a:pPr>
              <a:r>
                <a:rPr lang="en-US" sz="2300" b="true">
                  <a:solidFill>
                    <a:srgbClr val="FFFFFF"/>
                  </a:solidFill>
                  <a:latin typeface="TT Norms Bold"/>
                  <a:ea typeface="TT Norms Bold"/>
                  <a:cs typeface="TT Norms Bold"/>
                  <a:sym typeface="TT Norms Bold"/>
                </a:rPr>
                <a:t>https://tealogy.in/</a:t>
              </a: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1423024" y="1467997"/>
            <a:ext cx="12393953" cy="11692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9580"/>
              </a:lnSpc>
            </a:pP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Benefits Of Owning A C</a:t>
            </a: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a</a:t>
            </a: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fe</a:t>
            </a:r>
            <a:r>
              <a:rPr lang="en-US" sz="6842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 Franchise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3337" y="2822076"/>
            <a:ext cx="13374054" cy="39897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The café industry is growing rapidly around the world. People love spending time in cafés while enjoying coffee, tea, and snacks. Because of this growing demand, many entrepreneurs are c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h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oos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in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g to 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i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nv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e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st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in a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café business. One of the best ways to start this journey is by owning a café franchise. The </a:t>
            </a:r>
            <a:r>
              <a:rPr lang="en-US" b="true" sz="2300" u="sng">
                <a:solidFill>
                  <a:srgbClr val="FFCC00"/>
                </a:solidFill>
                <a:latin typeface="TT Norms Bold"/>
                <a:ea typeface="TT Norms Bold"/>
                <a:cs typeface="TT Norms Bold"/>
                <a:sym typeface="TT Norms Bold"/>
                <a:hlinkClick r:id="rId6" tooltip="https://tealogy.in/teacafe-franchise"/>
              </a:rPr>
              <a:t>Benefits Of Owning A Cafe Franchise</a:t>
            </a:r>
            <a:r>
              <a:rPr lang="en-US" sz="2300" u="sng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  <a:hlinkClick r:id="rId7" tooltip="https://tealogy.in/teacafe-franchise"/>
              </a:rPr>
              <a:t> 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make it an attractive option for both new and experienced business owners.</a:t>
            </a:r>
          </a:p>
          <a:p>
            <a:pPr algn="ctr">
              <a:lnSpc>
                <a:spcPts val="3220"/>
              </a:lnSpc>
            </a:pPr>
          </a:p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Starting a café from scratch can be challenging. It requires planning, branding, marketing, and operational experience. However, a franchise business provides a ready system that helps entrepreneurs start their business more easily. With the support of an established brand, the chances of success become much higher.</a:t>
            </a:r>
          </a:p>
          <a:p>
            <a:pPr algn="ctr">
              <a:lnSpc>
                <a:spcPts val="322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5240000" cy="8477250"/>
          </a:xfrm>
          <a:custGeom>
            <a:avLst/>
            <a:gdLst/>
            <a:ahLst/>
            <a:cxnLst/>
            <a:rect r="r" b="b" t="t" l="l"/>
            <a:pathLst>
              <a:path h="8477250" w="15240000">
                <a:moveTo>
                  <a:pt x="0" y="0"/>
                </a:moveTo>
                <a:lnTo>
                  <a:pt x="15240000" y="0"/>
                </a:lnTo>
                <a:lnTo>
                  <a:pt x="15240000" y="8477250"/>
                </a:lnTo>
                <a:lnTo>
                  <a:pt x="0" y="84772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6929" t="0" r="-2692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-148358"/>
            <a:ext cx="15240000" cy="8773965"/>
            <a:chOff x="0" y="0"/>
            <a:chExt cx="4870712" cy="280416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5" id="5"/>
            <p:cNvSpPr txBox="true"/>
            <p:nvPr/>
          </p:nvSpPr>
          <p:spPr>
            <a:xfrm>
              <a:off x="0" y="-28575"/>
              <a:ext cx="4870712" cy="28327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23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282323" y="354013"/>
            <a:ext cx="2527031" cy="842344"/>
          </a:xfrm>
          <a:custGeom>
            <a:avLst/>
            <a:gdLst/>
            <a:ahLst/>
            <a:cxnLst/>
            <a:rect r="r" b="b" t="t" l="l"/>
            <a:pathLst>
              <a:path h="842344" w="2527031">
                <a:moveTo>
                  <a:pt x="0" y="0"/>
                </a:moveTo>
                <a:lnTo>
                  <a:pt x="2527030" y="0"/>
                </a:lnTo>
                <a:lnTo>
                  <a:pt x="2527030" y="842343"/>
                </a:lnTo>
                <a:lnTo>
                  <a:pt x="0" y="8423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7" id="7"/>
          <p:cNvSpPr txBox="true"/>
          <p:nvPr/>
        </p:nvSpPr>
        <p:spPr>
          <a:xfrm rot="0">
            <a:off x="847725" y="3407481"/>
            <a:ext cx="13074955" cy="27895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One of the biggest </a:t>
            </a:r>
            <a:r>
              <a:rPr lang="en-US" b="true" sz="2300" u="sng">
                <a:solidFill>
                  <a:srgbClr val="FFCC00"/>
                </a:solidFill>
                <a:latin typeface="TT Norms Bold"/>
                <a:ea typeface="TT Norms Bold"/>
                <a:cs typeface="TT Norms Bold"/>
                <a:sym typeface="TT Norms Bold"/>
                <a:hlinkClick r:id="rId4" tooltip="https://tealogy.in/teacafe-franchise"/>
              </a:rPr>
              <a:t>Benefits Of Owning A Cafe Franchise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is brand recognition. When you start a franchise, you are using a brand that people alre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a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dy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k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n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ow</a:t>
            </a:r>
            <a:r>
              <a:rPr lang="en-US" sz="2300" u="none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 a</a:t>
            </a: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nd trust. Customers feel comfortable visiting a café that already has a good reputation.</a:t>
            </a:r>
          </a:p>
          <a:p>
            <a:pPr algn="ctr">
              <a:lnSpc>
                <a:spcPts val="3220"/>
              </a:lnSpc>
            </a:pPr>
          </a:p>
          <a:p>
            <a:pPr algn="ctr">
              <a:lnSpc>
                <a:spcPts val="3220"/>
              </a:lnSpc>
            </a:pPr>
            <a:r>
              <a:rPr lang="en-US" sz="2300">
                <a:solidFill>
                  <a:srgbClr val="FFFFFF"/>
                </a:solidFill>
                <a:latin typeface="TT Norms"/>
                <a:ea typeface="TT Norms"/>
                <a:cs typeface="TT Norms"/>
                <a:sym typeface="TT Norms"/>
              </a:rPr>
              <a:t>Because of this trust, franchise cafés can attract customers faster compared to new independent cafés. This helps the business grow quickly and build a loyal customer base.</a:t>
            </a:r>
          </a:p>
          <a:p>
            <a:pPr algn="ctr">
              <a:lnSpc>
                <a:spcPts val="3220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2747489" y="1768473"/>
            <a:ext cx="9275426" cy="1009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395"/>
              </a:lnSpc>
            </a:pP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Establ</a:t>
            </a: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ish</a:t>
            </a: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ed Br</a:t>
            </a: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an</a:t>
            </a: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d Recognit</a:t>
            </a:r>
            <a:r>
              <a:rPr lang="en-US" sz="5996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ion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48358"/>
            <a:ext cx="15240000" cy="8773965"/>
            <a:chOff x="0" y="0"/>
            <a:chExt cx="4870712" cy="280416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70712" cy="2804164"/>
            </a:xfrm>
            <a:custGeom>
              <a:avLst/>
              <a:gdLst/>
              <a:ahLst/>
              <a:cxnLst/>
              <a:rect r="r" b="b" t="t" l="l"/>
              <a:pathLst>
                <a:path h="2804164" w="4870712">
                  <a:moveTo>
                    <a:pt x="0" y="0"/>
                  </a:moveTo>
                  <a:lnTo>
                    <a:pt x="4870712" y="0"/>
                  </a:lnTo>
                  <a:lnTo>
                    <a:pt x="4870712" y="2804164"/>
                  </a:lnTo>
                  <a:lnTo>
                    <a:pt x="0" y="2804164"/>
                  </a:lnTo>
                  <a:close/>
                </a:path>
              </a:pathLst>
            </a:custGeom>
            <a:gradFill rotWithShape="true">
              <a:gsLst>
                <a:gs pos="0">
                  <a:srgbClr val="000000">
                    <a:alpha val="37500"/>
                  </a:srgbClr>
                </a:gs>
                <a:gs pos="100000">
                  <a:srgbClr val="000000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4870712" cy="285178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499"/>
                </a:lnSpc>
                <a:spcBef>
                  <a:spcPct val="0"/>
                </a:spcBef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4171254" y="5562026"/>
            <a:ext cx="650189" cy="650189"/>
          </a:xfrm>
          <a:custGeom>
            <a:avLst/>
            <a:gdLst/>
            <a:ahLst/>
            <a:cxnLst/>
            <a:rect r="r" b="b" t="t" l="l"/>
            <a:pathLst>
              <a:path h="650189" w="650189">
                <a:moveTo>
                  <a:pt x="0" y="0"/>
                </a:moveTo>
                <a:lnTo>
                  <a:pt x="650189" y="0"/>
                </a:lnTo>
                <a:lnTo>
                  <a:pt x="650189" y="650189"/>
                </a:lnTo>
                <a:lnTo>
                  <a:pt x="0" y="65018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3928785" y="2272488"/>
            <a:ext cx="746978" cy="746978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4108200" y="2447942"/>
            <a:ext cx="388149" cy="396071"/>
          </a:xfrm>
          <a:custGeom>
            <a:avLst/>
            <a:gdLst/>
            <a:ahLst/>
            <a:cxnLst/>
            <a:rect r="r" b="b" t="t" l="l"/>
            <a:pathLst>
              <a:path h="396071" w="388149">
                <a:moveTo>
                  <a:pt x="0" y="0"/>
                </a:moveTo>
                <a:lnTo>
                  <a:pt x="388149" y="0"/>
                </a:lnTo>
                <a:lnTo>
                  <a:pt x="388149" y="396070"/>
                </a:lnTo>
                <a:lnTo>
                  <a:pt x="0" y="3960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13924667" y="3474179"/>
            <a:ext cx="746978" cy="746978"/>
            <a:chOff x="0" y="0"/>
            <a:chExt cx="6350000" cy="63500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14092134" y="3700620"/>
            <a:ext cx="412044" cy="294096"/>
          </a:xfrm>
          <a:custGeom>
            <a:avLst/>
            <a:gdLst/>
            <a:ahLst/>
            <a:cxnLst/>
            <a:rect r="r" b="b" t="t" l="l"/>
            <a:pathLst>
              <a:path h="294096" w="412044">
                <a:moveTo>
                  <a:pt x="0" y="0"/>
                </a:moveTo>
                <a:lnTo>
                  <a:pt x="412044" y="0"/>
                </a:lnTo>
                <a:lnTo>
                  <a:pt x="412044" y="294097"/>
                </a:lnTo>
                <a:lnTo>
                  <a:pt x="0" y="29409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14021457" y="4620039"/>
            <a:ext cx="741637" cy="741637"/>
            <a:chOff x="0" y="0"/>
            <a:chExt cx="6350000" cy="635000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3175000" y="0"/>
                  </a:moveTo>
                  <a:cubicBezTo>
                    <a:pt x="1421496" y="0"/>
                    <a:pt x="0" y="1421496"/>
                    <a:pt x="0" y="3175000"/>
                  </a:cubicBezTo>
                  <a:cubicBezTo>
                    <a:pt x="0" y="4928504"/>
                    <a:pt x="1421496" y="6350000"/>
                    <a:pt x="3175000" y="6350000"/>
                  </a:cubicBezTo>
                  <a:cubicBezTo>
                    <a:pt x="4928504" y="6350000"/>
                    <a:pt x="6350000" y="4928504"/>
                    <a:pt x="6350000" y="3175000"/>
                  </a:cubicBezTo>
                  <a:cubicBezTo>
                    <a:pt x="6350000" y="1421496"/>
                    <a:pt x="4928504" y="0"/>
                    <a:pt x="3175000" y="0"/>
                  </a:cubicBezTo>
                  <a:close/>
                </a:path>
              </a:pathLst>
            </a:custGeom>
            <a:solidFill>
              <a:srgbClr val="FFCC00"/>
            </a:solidFill>
          </p:spPr>
        </p:sp>
      </p:grpSp>
      <p:sp>
        <p:nvSpPr>
          <p:cNvPr name="Freeform 14" id="14"/>
          <p:cNvSpPr/>
          <p:nvPr/>
        </p:nvSpPr>
        <p:spPr>
          <a:xfrm flipH="false" flipV="false" rot="0">
            <a:off x="14224856" y="4763498"/>
            <a:ext cx="334838" cy="454719"/>
          </a:xfrm>
          <a:custGeom>
            <a:avLst/>
            <a:gdLst/>
            <a:ahLst/>
            <a:cxnLst/>
            <a:rect r="r" b="b" t="t" l="l"/>
            <a:pathLst>
              <a:path h="454719" w="334838">
                <a:moveTo>
                  <a:pt x="0" y="0"/>
                </a:moveTo>
                <a:lnTo>
                  <a:pt x="334838" y="0"/>
                </a:lnTo>
                <a:lnTo>
                  <a:pt x="334838" y="454719"/>
                </a:lnTo>
                <a:lnTo>
                  <a:pt x="0" y="45471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true" flipV="false" rot="0">
            <a:off x="-531931" y="0"/>
            <a:ext cx="6846930" cy="8625608"/>
          </a:xfrm>
          <a:custGeom>
            <a:avLst/>
            <a:gdLst/>
            <a:ahLst/>
            <a:cxnLst/>
            <a:rect r="r" b="b" t="t" l="l"/>
            <a:pathLst>
              <a:path h="8625608" w="6846930">
                <a:moveTo>
                  <a:pt x="6846930" y="0"/>
                </a:moveTo>
                <a:lnTo>
                  <a:pt x="0" y="0"/>
                </a:lnTo>
                <a:lnTo>
                  <a:pt x="0" y="8625608"/>
                </a:lnTo>
                <a:lnTo>
                  <a:pt x="6846930" y="8625608"/>
                </a:lnTo>
                <a:lnTo>
                  <a:pt x="6846930" y="0"/>
                </a:lnTo>
                <a:close/>
              </a:path>
            </a:pathLst>
          </a:custGeom>
          <a:blipFill>
            <a:blip r:embed="rId10"/>
            <a:stretch>
              <a:fillRect l="-174895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617969" y="7360285"/>
            <a:ext cx="12403488" cy="481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920"/>
              </a:lnSpc>
            </a:pPr>
            <a:r>
              <a:rPr lang="en-US" b="true" sz="2800">
                <a:solidFill>
                  <a:srgbClr val="FFCC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286941" y="958849"/>
            <a:ext cx="9566377" cy="979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7980"/>
              </a:lnSpc>
            </a:pPr>
            <a:r>
              <a:rPr lang="en-US" sz="5700" spc="245">
                <a:solidFill>
                  <a:srgbClr val="FFCC00"/>
                </a:solidFill>
                <a:latin typeface="Anton"/>
                <a:ea typeface="Anton"/>
                <a:cs typeface="Anton"/>
                <a:sym typeface="Anton"/>
              </a:rPr>
              <a:t>Contact</a:t>
            </a:r>
            <a:r>
              <a:rPr lang="en-US" sz="5700" spc="245">
                <a:solidFill>
                  <a:srgbClr val="FFFFFF"/>
                </a:solidFill>
                <a:latin typeface="Anton"/>
                <a:ea typeface="Anton"/>
                <a:cs typeface="Anton"/>
                <a:sym typeface="Anton"/>
              </a:rPr>
              <a:t> us 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9767218" y="2494763"/>
            <a:ext cx="3891707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+91 6269116000 / 6269120500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157037" y="3652995"/>
            <a:ext cx="5524726" cy="349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business@tealogy.in / franchise@tealogy.in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6314999" y="4572061"/>
            <a:ext cx="7366764" cy="9899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503-A/B, 5th Floor Princess Business Sky Park, Block no. 23,24</a:t>
            </a:r>
          </a:p>
          <a:p>
            <a:pPr algn="r">
              <a:lnSpc>
                <a:spcPts val="2659"/>
              </a:lnSpc>
            </a:pPr>
            <a:r>
              <a:rPr lang="en-US" sz="18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AB Rd, Indore, Madhya Pradesh 452001</a:t>
            </a:r>
          </a:p>
          <a:p>
            <a:pPr algn="r">
              <a:lnSpc>
                <a:spcPts val="2659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11448597" y="5680428"/>
            <a:ext cx="223316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1B1815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34945" y="1062417"/>
            <a:ext cx="1783506" cy="594502"/>
          </a:xfrm>
          <a:custGeom>
            <a:avLst/>
            <a:gdLst/>
            <a:ahLst/>
            <a:cxnLst/>
            <a:rect r="r" b="b" t="t" l="l"/>
            <a:pathLst>
              <a:path h="594502" w="1783506">
                <a:moveTo>
                  <a:pt x="0" y="0"/>
                </a:moveTo>
                <a:lnTo>
                  <a:pt x="1783506" y="0"/>
                </a:lnTo>
                <a:lnTo>
                  <a:pt x="1783506" y="594502"/>
                </a:lnTo>
                <a:lnTo>
                  <a:pt x="0" y="59450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50181" y="2133169"/>
            <a:ext cx="5649019" cy="2736584"/>
          </a:xfrm>
          <a:custGeom>
            <a:avLst/>
            <a:gdLst/>
            <a:ahLst/>
            <a:cxnLst/>
            <a:rect r="r" b="b" t="t" l="l"/>
            <a:pathLst>
              <a:path h="2736584" w="5649019">
                <a:moveTo>
                  <a:pt x="0" y="0"/>
                </a:moveTo>
                <a:lnTo>
                  <a:pt x="5649019" y="0"/>
                </a:lnTo>
                <a:lnTo>
                  <a:pt x="5649019" y="2736584"/>
                </a:lnTo>
                <a:lnTo>
                  <a:pt x="0" y="27365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287" t="0" r="-3287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807021" y="5222178"/>
            <a:ext cx="4135338" cy="10947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834945" y="6745543"/>
            <a:ext cx="2233166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2800"/>
              </a:lnSpc>
            </a:pPr>
            <a:r>
              <a:rPr lang="en-US" sz="2000" b="true">
                <a:solidFill>
                  <a:srgbClr val="FFFFF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https://tealogy.in/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0" y="0"/>
            <a:ext cx="8610472" cy="8588525"/>
          </a:xfrm>
          <a:custGeom>
            <a:avLst/>
            <a:gdLst/>
            <a:ahLst/>
            <a:cxnLst/>
            <a:rect r="r" b="b" t="t" l="l"/>
            <a:pathLst>
              <a:path h="8588525" w="8610472">
                <a:moveTo>
                  <a:pt x="0" y="0"/>
                </a:moveTo>
                <a:lnTo>
                  <a:pt x="8610472" y="0"/>
                </a:lnTo>
                <a:lnTo>
                  <a:pt x="8610472" y="8588525"/>
                </a:lnTo>
                <a:lnTo>
                  <a:pt x="0" y="858852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76440" t="0" r="-5431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DAGmv2Hwrzg</dc:identifier>
  <dcterms:modified xsi:type="dcterms:W3CDTF">2011-08-01T06:04:30Z</dcterms:modified>
  <cp:revision>1</cp:revision>
  <dc:title>Benefits Of Owning A Cafe Franchise</dc:title>
</cp:coreProperties>
</file>