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Canva Sans" charset="1" panose="020B0503030501040103"/>
      <p:regular r:id="rId11"/>
    </p:embeddedFont>
    <p:embeddedFont>
      <p:font typeface="Higuen Elegant Serif" charset="1" panose="00000000000000000000"/>
      <p:regular r:id="rId12"/>
    </p:embeddedFont>
    <p:embeddedFont>
      <p:font typeface="Lora" charset="1" panose="00000500000000000000"/>
      <p:regular r:id="rId13"/>
    </p:embeddedFont>
    <p:embeddedFont>
      <p:font typeface="Lora Bold" charset="1" panose="00000800000000000000"/>
      <p:regular r:id="rId14"/>
    </p:embeddedFont>
    <p:embeddedFont>
      <p:font typeface="Canva Sans Bold" charset="1" panose="020B0803030501040103"/>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5.png" Type="http://schemas.openxmlformats.org/officeDocument/2006/relationships/image"/><Relationship Id="rId4" Target="../media/image3.png" Type="http://schemas.openxmlformats.org/officeDocument/2006/relationships/image"/><Relationship Id="rId5" Target="https://alokaresortmanali.com" TargetMode="External" Type="http://schemas.openxmlformats.org/officeDocument/2006/relationships/hyperlink"/><Relationship Id="rId6" Target="https://alokaresortmanali.com"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7.png" Type="http://schemas.openxmlformats.org/officeDocument/2006/relationships/image"/><Relationship Id="rId4" Target="../media/image3.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8.png" Type="http://schemas.openxmlformats.org/officeDocument/2006/relationships/image"/><Relationship Id="rId4" Target="../media/image3.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ailto:alokaresortmanali@gmail.com" TargetMode="External" Type="http://schemas.openxmlformats.org/officeDocument/2006/relationships/hyperlink"/><Relationship Id="rId3" Target="https://alokaresortmanali.com" TargetMode="External" Type="http://schemas.openxmlformats.org/officeDocument/2006/relationships/hyperlink"/><Relationship Id="rId4" Target="../media/image3.png" Type="http://schemas.openxmlformats.org/officeDocument/2006/relationships/image"/><Relationship Id="rId5" Target="https://alokaresortmanali.com"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FFCF8"/>
        </a:solidFill>
      </p:bgPr>
    </p:bg>
    <p:spTree>
      <p:nvGrpSpPr>
        <p:cNvPr id="1" name=""/>
        <p:cNvGrpSpPr/>
        <p:nvPr/>
      </p:nvGrpSpPr>
      <p:grpSpPr>
        <a:xfrm>
          <a:off x="0" y="0"/>
          <a:ext cx="0" cy="0"/>
          <a:chOff x="0" y="0"/>
          <a:chExt cx="0" cy="0"/>
        </a:xfrm>
      </p:grpSpPr>
      <p:grpSp>
        <p:nvGrpSpPr>
          <p:cNvPr name="Group 2" id="2"/>
          <p:cNvGrpSpPr/>
          <p:nvPr/>
        </p:nvGrpSpPr>
        <p:grpSpPr>
          <a:xfrm rot="642760">
            <a:off x="9537286" y="5203317"/>
            <a:ext cx="4669309" cy="4669309"/>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2"/>
              <a:stretch>
                <a:fillRect l="0" t="0" r="0" b="0"/>
              </a:stretch>
            </a:blipFill>
          </p:spPr>
        </p:sp>
      </p:grpSp>
      <p:grpSp>
        <p:nvGrpSpPr>
          <p:cNvPr name="Group 4" id="4"/>
          <p:cNvGrpSpPr/>
          <p:nvPr/>
        </p:nvGrpSpPr>
        <p:grpSpPr>
          <a:xfrm rot="-709417">
            <a:off x="4618446" y="5200641"/>
            <a:ext cx="4920593" cy="4920593"/>
            <a:chOff x="0" y="0"/>
            <a:chExt cx="812800" cy="812800"/>
          </a:xfrm>
        </p:grpSpPr>
        <p:sp>
          <p:nvSpPr>
            <p:cNvPr name="Freeform 5" id="5"/>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3"/>
              <a:stretch>
                <a:fillRect l="-38888" t="0" r="-38888" b="0"/>
              </a:stretch>
            </a:blipFill>
          </p:spPr>
        </p:sp>
      </p:grpSp>
      <p:sp>
        <p:nvSpPr>
          <p:cNvPr name="AutoShape 6" id="6"/>
          <p:cNvSpPr/>
          <p:nvPr/>
        </p:nvSpPr>
        <p:spPr>
          <a:xfrm flipV="true">
            <a:off x="1449706" y="1897380"/>
            <a:ext cx="0" cy="6492240"/>
          </a:xfrm>
          <a:prstGeom prst="line">
            <a:avLst/>
          </a:prstGeom>
          <a:ln cap="flat" w="19050">
            <a:solidFill>
              <a:srgbClr val="CFAF83"/>
            </a:solidFill>
            <a:prstDash val="solid"/>
            <a:headEnd type="none" len="sm" w="sm"/>
            <a:tailEnd type="none" len="sm" w="sm"/>
          </a:ln>
        </p:spPr>
      </p:sp>
      <p:sp>
        <p:nvSpPr>
          <p:cNvPr name="AutoShape 7" id="7"/>
          <p:cNvSpPr/>
          <p:nvPr/>
        </p:nvSpPr>
        <p:spPr>
          <a:xfrm flipV="true">
            <a:off x="16995838" y="1897380"/>
            <a:ext cx="0" cy="6492240"/>
          </a:xfrm>
          <a:prstGeom prst="line">
            <a:avLst/>
          </a:prstGeom>
          <a:ln cap="flat" w="19050">
            <a:solidFill>
              <a:srgbClr val="CFAF83"/>
            </a:solidFill>
            <a:prstDash val="solid"/>
            <a:headEnd type="none" len="sm" w="sm"/>
            <a:tailEnd type="none" len="sm" w="sm"/>
          </a:ln>
        </p:spPr>
      </p:sp>
      <p:sp>
        <p:nvSpPr>
          <p:cNvPr name="Freeform 8" id="8"/>
          <p:cNvSpPr/>
          <p:nvPr/>
        </p:nvSpPr>
        <p:spPr>
          <a:xfrm flipH="false" flipV="false" rot="0">
            <a:off x="334891" y="153551"/>
            <a:ext cx="4354473" cy="1017858"/>
          </a:xfrm>
          <a:custGeom>
            <a:avLst/>
            <a:gdLst/>
            <a:ahLst/>
            <a:cxnLst/>
            <a:rect r="r" b="b" t="t" l="l"/>
            <a:pathLst>
              <a:path h="1017858" w="4354473">
                <a:moveTo>
                  <a:pt x="0" y="0"/>
                </a:moveTo>
                <a:lnTo>
                  <a:pt x="4354474" y="0"/>
                </a:lnTo>
                <a:lnTo>
                  <a:pt x="4354474" y="1017858"/>
                </a:lnTo>
                <a:lnTo>
                  <a:pt x="0" y="1017858"/>
                </a:lnTo>
                <a:lnTo>
                  <a:pt x="0" y="0"/>
                </a:lnTo>
                <a:close/>
              </a:path>
            </a:pathLst>
          </a:custGeom>
          <a:blipFill>
            <a:blip r:embed="rId4"/>
            <a:stretch>
              <a:fillRect l="0" t="0" r="0" b="0"/>
            </a:stretch>
          </a:blipFill>
        </p:spPr>
      </p:sp>
      <p:sp>
        <p:nvSpPr>
          <p:cNvPr name="TextBox 9" id="9"/>
          <p:cNvSpPr txBox="true"/>
          <p:nvPr/>
        </p:nvSpPr>
        <p:spPr>
          <a:xfrm rot="0">
            <a:off x="2764297" y="937916"/>
            <a:ext cx="12759406" cy="1890354"/>
          </a:xfrm>
          <a:prstGeom prst="rect">
            <a:avLst/>
          </a:prstGeom>
        </p:spPr>
        <p:txBody>
          <a:bodyPr anchor="t" rtlCol="false" tIns="0" lIns="0" bIns="0" rIns="0">
            <a:spAutoFit/>
          </a:bodyPr>
          <a:lstStyle/>
          <a:p>
            <a:pPr algn="ctr">
              <a:lnSpc>
                <a:spcPts val="7537"/>
              </a:lnSpc>
            </a:pPr>
            <a:r>
              <a:rPr lang="en-US" sz="6029">
                <a:solidFill>
                  <a:srgbClr val="000000"/>
                </a:solidFill>
                <a:latin typeface="Canva Sans"/>
                <a:ea typeface="Canva Sans"/>
                <a:cs typeface="Canva Sans"/>
                <a:sym typeface="Canva Sans"/>
              </a:rPr>
              <a:t>BEST RESORTS IN</a:t>
            </a:r>
          </a:p>
          <a:p>
            <a:pPr algn="ctr">
              <a:lnSpc>
                <a:spcPts val="7537"/>
              </a:lnSpc>
            </a:pPr>
            <a:r>
              <a:rPr lang="en-US" sz="6029">
                <a:solidFill>
                  <a:srgbClr val="000000"/>
                </a:solidFill>
                <a:latin typeface="Canva Sans"/>
                <a:ea typeface="Canva Sans"/>
                <a:cs typeface="Canva Sans"/>
                <a:sym typeface="Canva Sans"/>
              </a:rPr>
              <a:t> MANALI</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FFCF8"/>
        </a:solidFill>
      </p:bgPr>
    </p:bg>
    <p:spTree>
      <p:nvGrpSpPr>
        <p:cNvPr id="1" name=""/>
        <p:cNvGrpSpPr/>
        <p:nvPr/>
      </p:nvGrpSpPr>
      <p:grpSpPr>
        <a:xfrm>
          <a:off x="0" y="0"/>
          <a:ext cx="0" cy="0"/>
          <a:chOff x="0" y="0"/>
          <a:chExt cx="0" cy="0"/>
        </a:xfrm>
      </p:grpSpPr>
      <p:grpSp>
        <p:nvGrpSpPr>
          <p:cNvPr name="Group 2" id="2"/>
          <p:cNvGrpSpPr/>
          <p:nvPr/>
        </p:nvGrpSpPr>
        <p:grpSpPr>
          <a:xfrm rot="0">
            <a:off x="12929760" y="1353778"/>
            <a:ext cx="4329540" cy="4676775"/>
            <a:chOff x="0" y="0"/>
            <a:chExt cx="549219" cy="593267"/>
          </a:xfrm>
        </p:grpSpPr>
        <p:sp>
          <p:nvSpPr>
            <p:cNvPr name="Freeform 3" id="3"/>
            <p:cNvSpPr/>
            <p:nvPr/>
          </p:nvSpPr>
          <p:spPr>
            <a:xfrm flipH="false" flipV="false" rot="0">
              <a:off x="0" y="0"/>
              <a:ext cx="549219" cy="593267"/>
            </a:xfrm>
            <a:custGeom>
              <a:avLst/>
              <a:gdLst/>
              <a:ahLst/>
              <a:cxnLst/>
              <a:rect r="r" b="b" t="t" l="l"/>
              <a:pathLst>
                <a:path h="593267" w="549219">
                  <a:moveTo>
                    <a:pt x="0" y="0"/>
                  </a:moveTo>
                  <a:lnTo>
                    <a:pt x="549219" y="0"/>
                  </a:lnTo>
                  <a:lnTo>
                    <a:pt x="549219" y="593267"/>
                  </a:lnTo>
                  <a:lnTo>
                    <a:pt x="0" y="593267"/>
                  </a:lnTo>
                  <a:close/>
                </a:path>
              </a:pathLst>
            </a:custGeom>
            <a:blipFill>
              <a:blip r:embed="rId2"/>
              <a:stretch>
                <a:fillRect l="-46017" t="0" r="-46017" b="0"/>
              </a:stretch>
            </a:blipFill>
          </p:spPr>
        </p:sp>
      </p:grpSp>
      <p:grpSp>
        <p:nvGrpSpPr>
          <p:cNvPr name="Group 4" id="4"/>
          <p:cNvGrpSpPr/>
          <p:nvPr/>
        </p:nvGrpSpPr>
        <p:grpSpPr>
          <a:xfrm rot="0">
            <a:off x="12087347" y="6297436"/>
            <a:ext cx="5171953" cy="2734563"/>
            <a:chOff x="0" y="0"/>
            <a:chExt cx="996505" cy="526881"/>
          </a:xfrm>
        </p:grpSpPr>
        <p:sp>
          <p:nvSpPr>
            <p:cNvPr name="Freeform 5" id="5"/>
            <p:cNvSpPr/>
            <p:nvPr/>
          </p:nvSpPr>
          <p:spPr>
            <a:xfrm flipH="false" flipV="false" rot="0">
              <a:off x="0" y="0"/>
              <a:ext cx="996505" cy="526881"/>
            </a:xfrm>
            <a:custGeom>
              <a:avLst/>
              <a:gdLst/>
              <a:ahLst/>
              <a:cxnLst/>
              <a:rect r="r" b="b" t="t" l="l"/>
              <a:pathLst>
                <a:path h="526881" w="996505">
                  <a:moveTo>
                    <a:pt x="0" y="0"/>
                  </a:moveTo>
                  <a:lnTo>
                    <a:pt x="996505" y="0"/>
                  </a:lnTo>
                  <a:lnTo>
                    <a:pt x="996505" y="526881"/>
                  </a:lnTo>
                  <a:lnTo>
                    <a:pt x="0" y="526881"/>
                  </a:lnTo>
                  <a:close/>
                </a:path>
              </a:pathLst>
            </a:custGeom>
            <a:blipFill>
              <a:blip r:embed="rId3"/>
              <a:stretch>
                <a:fillRect l="0" t="-63409" r="0" b="-63409"/>
              </a:stretch>
            </a:blipFill>
          </p:spPr>
        </p:sp>
      </p:grpSp>
      <p:sp>
        <p:nvSpPr>
          <p:cNvPr name="Freeform 6" id="6"/>
          <p:cNvSpPr/>
          <p:nvPr/>
        </p:nvSpPr>
        <p:spPr>
          <a:xfrm flipH="false" flipV="false" rot="0">
            <a:off x="0" y="95590"/>
            <a:ext cx="3991913" cy="933110"/>
          </a:xfrm>
          <a:custGeom>
            <a:avLst/>
            <a:gdLst/>
            <a:ahLst/>
            <a:cxnLst/>
            <a:rect r="r" b="b" t="t" l="l"/>
            <a:pathLst>
              <a:path h="933110" w="3991913">
                <a:moveTo>
                  <a:pt x="0" y="0"/>
                </a:moveTo>
                <a:lnTo>
                  <a:pt x="3991913" y="0"/>
                </a:lnTo>
                <a:lnTo>
                  <a:pt x="3991913" y="933110"/>
                </a:lnTo>
                <a:lnTo>
                  <a:pt x="0" y="933110"/>
                </a:lnTo>
                <a:lnTo>
                  <a:pt x="0" y="0"/>
                </a:lnTo>
                <a:close/>
              </a:path>
            </a:pathLst>
          </a:custGeom>
          <a:blipFill>
            <a:blip r:embed="rId4"/>
            <a:stretch>
              <a:fillRect l="0" t="0" r="0" b="0"/>
            </a:stretch>
          </a:blipFill>
        </p:spPr>
      </p:sp>
      <p:sp>
        <p:nvSpPr>
          <p:cNvPr name="TextBox 7" id="7"/>
          <p:cNvSpPr txBox="true"/>
          <p:nvPr/>
        </p:nvSpPr>
        <p:spPr>
          <a:xfrm rot="0">
            <a:off x="5327839" y="303382"/>
            <a:ext cx="5103594" cy="650876"/>
          </a:xfrm>
          <a:prstGeom prst="rect">
            <a:avLst/>
          </a:prstGeom>
        </p:spPr>
        <p:txBody>
          <a:bodyPr anchor="t" rtlCol="false" tIns="0" lIns="0" bIns="0" rIns="0">
            <a:spAutoFit/>
          </a:bodyPr>
          <a:lstStyle/>
          <a:p>
            <a:pPr algn="l">
              <a:lnSpc>
                <a:spcPts val="4631"/>
              </a:lnSpc>
            </a:pPr>
            <a:r>
              <a:rPr lang="en-US" sz="5145">
                <a:solidFill>
                  <a:srgbClr val="343F5B"/>
                </a:solidFill>
                <a:latin typeface="Higuen Elegant Serif"/>
                <a:ea typeface="Higuen Elegant Serif"/>
                <a:cs typeface="Higuen Elegant Serif"/>
                <a:sym typeface="Higuen Elegant Serif"/>
              </a:rPr>
              <a:t>INTRODUCTION</a:t>
            </a:r>
          </a:p>
        </p:txBody>
      </p:sp>
      <p:sp>
        <p:nvSpPr>
          <p:cNvPr name="TextBox 8" id="8"/>
          <p:cNvSpPr txBox="true"/>
          <p:nvPr/>
        </p:nvSpPr>
        <p:spPr>
          <a:xfrm rot="0">
            <a:off x="583396" y="3213585"/>
            <a:ext cx="10924423" cy="4422672"/>
          </a:xfrm>
          <a:prstGeom prst="rect">
            <a:avLst/>
          </a:prstGeom>
        </p:spPr>
        <p:txBody>
          <a:bodyPr anchor="t" rtlCol="false" tIns="0" lIns="0" bIns="0" rIns="0">
            <a:spAutoFit/>
          </a:bodyPr>
          <a:lstStyle/>
          <a:p>
            <a:pPr algn="l">
              <a:lnSpc>
                <a:spcPts val="5099"/>
              </a:lnSpc>
            </a:pPr>
            <a:r>
              <a:rPr lang="en-US" sz="3207">
                <a:solidFill>
                  <a:srgbClr val="000000"/>
                </a:solidFill>
                <a:latin typeface="Lora"/>
                <a:ea typeface="Lora"/>
                <a:cs typeface="Lora"/>
                <a:sym typeface="Lora"/>
              </a:rPr>
              <a:t>Discover comfort, luxury, and breathtaking Himalayan beauty at Aloka Resort Manali. Recognized among the </a:t>
            </a:r>
            <a:r>
              <a:rPr lang="en-US" sz="3207" b="true">
                <a:solidFill>
                  <a:srgbClr val="6A2D0E"/>
                </a:solidFill>
                <a:latin typeface="Lora Bold"/>
                <a:ea typeface="Lora Bold"/>
                <a:cs typeface="Lora Bold"/>
                <a:sym typeface="Lora Bold"/>
                <a:hlinkClick r:id="rId5" tooltip="https://alokaresortmanali.com"/>
              </a:rPr>
              <a:t>Best Resorts in Manali,</a:t>
            </a:r>
            <a:r>
              <a:rPr lang="en-US" sz="3207">
                <a:solidFill>
                  <a:srgbClr val="000000"/>
                </a:solidFill>
                <a:latin typeface="Lora"/>
                <a:ea typeface="Lora"/>
                <a:cs typeface="Lora"/>
                <a:sym typeface="Lora"/>
              </a:rPr>
              <a:t> it offers a peaceful mountain retreat with elegant rooms, modern amenities, and warm hospitality for travelers seeking a memorable stay.</a:t>
            </a:r>
          </a:p>
          <a:p>
            <a:pPr algn="l">
              <a:lnSpc>
                <a:spcPts val="5099"/>
              </a:lnSpc>
            </a:pPr>
            <a:r>
              <a:rPr lang="en-US" sz="3207">
                <a:solidFill>
                  <a:srgbClr val="000000"/>
                </a:solidFill>
                <a:latin typeface="Lora"/>
                <a:ea typeface="Lora"/>
                <a:cs typeface="Lora"/>
                <a:sym typeface="Lora"/>
              </a:rPr>
              <a:t> </a:t>
            </a:r>
            <a:r>
              <a:rPr lang="en-US" sz="3207" b="true">
                <a:solidFill>
                  <a:srgbClr val="6A2D0E"/>
                </a:solidFill>
                <a:latin typeface="Lora Bold"/>
                <a:ea typeface="Lora Bold"/>
                <a:cs typeface="Lora Bold"/>
                <a:sym typeface="Lora Bold"/>
              </a:rPr>
              <a:t> </a:t>
            </a:r>
            <a:r>
              <a:rPr lang="en-US" sz="3207" b="true">
                <a:solidFill>
                  <a:srgbClr val="6A2D0E"/>
                </a:solidFill>
                <a:latin typeface="Lora Bold"/>
                <a:ea typeface="Lora Bold"/>
                <a:cs typeface="Lora Bold"/>
                <a:sym typeface="Lora Bold"/>
                <a:hlinkClick r:id="rId6" tooltip="https://alokaresortmanali.com"/>
              </a:rPr>
              <a:t>https://alokaresortmanali.com/</a:t>
            </a:r>
          </a:p>
          <a:p>
            <a:pPr algn="l">
              <a:lnSpc>
                <a:spcPts val="5099"/>
              </a:lnSpc>
            </a:pPr>
          </a:p>
        </p:txBody>
      </p:sp>
      <p:sp>
        <p:nvSpPr>
          <p:cNvPr name="TextBox 9" id="9"/>
          <p:cNvSpPr txBox="true"/>
          <p:nvPr/>
        </p:nvSpPr>
        <p:spPr>
          <a:xfrm rot="0">
            <a:off x="836127" y="2041860"/>
            <a:ext cx="9822042" cy="615386"/>
          </a:xfrm>
          <a:prstGeom prst="rect">
            <a:avLst/>
          </a:prstGeom>
        </p:spPr>
        <p:txBody>
          <a:bodyPr anchor="t" rtlCol="false" tIns="0" lIns="0" bIns="0" rIns="0">
            <a:spAutoFit/>
          </a:bodyPr>
          <a:lstStyle/>
          <a:p>
            <a:pPr algn="ctr">
              <a:lnSpc>
                <a:spcPts val="5044"/>
              </a:lnSpc>
            </a:pPr>
            <a:r>
              <a:rPr lang="en-US" sz="3603" b="true">
                <a:solidFill>
                  <a:srgbClr val="000000"/>
                </a:solidFill>
                <a:latin typeface="Canva Sans Bold"/>
                <a:ea typeface="Canva Sans Bold"/>
                <a:cs typeface="Canva Sans Bold"/>
                <a:sym typeface="Canva Sans Bold"/>
              </a:rPr>
              <a:t>Best </a:t>
            </a:r>
            <a:r>
              <a:rPr lang="en-US" b="true" sz="3603">
                <a:solidFill>
                  <a:srgbClr val="000000"/>
                </a:solidFill>
                <a:latin typeface="Canva Sans Bold"/>
                <a:ea typeface="Canva Sans Bold"/>
                <a:cs typeface="Canva Sans Bold"/>
                <a:sym typeface="Canva Sans Bold"/>
              </a:rPr>
              <a:t>Resorts in Manali</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FFCF8"/>
        </a:solidFill>
      </p:bgPr>
    </p:bg>
    <p:spTree>
      <p:nvGrpSpPr>
        <p:cNvPr id="1" name=""/>
        <p:cNvGrpSpPr/>
        <p:nvPr/>
      </p:nvGrpSpPr>
      <p:grpSpPr>
        <a:xfrm>
          <a:off x="0" y="0"/>
          <a:ext cx="0" cy="0"/>
          <a:chOff x="0" y="0"/>
          <a:chExt cx="0" cy="0"/>
        </a:xfrm>
      </p:grpSpPr>
      <p:grpSp>
        <p:nvGrpSpPr>
          <p:cNvPr name="Group 2" id="2"/>
          <p:cNvGrpSpPr/>
          <p:nvPr/>
        </p:nvGrpSpPr>
        <p:grpSpPr>
          <a:xfrm rot="0">
            <a:off x="13357418" y="87553"/>
            <a:ext cx="4541034" cy="5663019"/>
            <a:chOff x="0" y="0"/>
            <a:chExt cx="549219" cy="684918"/>
          </a:xfrm>
        </p:grpSpPr>
        <p:sp>
          <p:nvSpPr>
            <p:cNvPr name="Freeform 3" id="3"/>
            <p:cNvSpPr/>
            <p:nvPr/>
          </p:nvSpPr>
          <p:spPr>
            <a:xfrm flipH="false" flipV="false" rot="0">
              <a:off x="0" y="0"/>
              <a:ext cx="549219" cy="684918"/>
            </a:xfrm>
            <a:custGeom>
              <a:avLst/>
              <a:gdLst/>
              <a:ahLst/>
              <a:cxnLst/>
              <a:rect r="r" b="b" t="t" l="l"/>
              <a:pathLst>
                <a:path h="684918" w="549219">
                  <a:moveTo>
                    <a:pt x="0" y="0"/>
                  </a:moveTo>
                  <a:lnTo>
                    <a:pt x="549219" y="0"/>
                  </a:lnTo>
                  <a:lnTo>
                    <a:pt x="549219" y="684918"/>
                  </a:lnTo>
                  <a:lnTo>
                    <a:pt x="0" y="684918"/>
                  </a:lnTo>
                  <a:close/>
                </a:path>
              </a:pathLst>
            </a:custGeom>
            <a:blipFill>
              <a:blip r:embed="rId2"/>
              <a:stretch>
                <a:fillRect l="-60851" t="0" r="-60851" b="0"/>
              </a:stretch>
            </a:blipFill>
          </p:spPr>
        </p:sp>
      </p:grpSp>
      <p:grpSp>
        <p:nvGrpSpPr>
          <p:cNvPr name="Group 4" id="4"/>
          <p:cNvGrpSpPr/>
          <p:nvPr/>
        </p:nvGrpSpPr>
        <p:grpSpPr>
          <a:xfrm rot="0">
            <a:off x="13412878" y="6050846"/>
            <a:ext cx="4485575" cy="4677547"/>
            <a:chOff x="0" y="0"/>
            <a:chExt cx="630682" cy="657673"/>
          </a:xfrm>
        </p:grpSpPr>
        <p:sp>
          <p:nvSpPr>
            <p:cNvPr name="Freeform 5" id="5"/>
            <p:cNvSpPr/>
            <p:nvPr/>
          </p:nvSpPr>
          <p:spPr>
            <a:xfrm flipH="false" flipV="false" rot="0">
              <a:off x="0" y="0"/>
              <a:ext cx="630682" cy="657674"/>
            </a:xfrm>
            <a:custGeom>
              <a:avLst/>
              <a:gdLst/>
              <a:ahLst/>
              <a:cxnLst/>
              <a:rect r="r" b="b" t="t" l="l"/>
              <a:pathLst>
                <a:path h="657674" w="630682">
                  <a:moveTo>
                    <a:pt x="0" y="0"/>
                  </a:moveTo>
                  <a:lnTo>
                    <a:pt x="630682" y="0"/>
                  </a:lnTo>
                  <a:lnTo>
                    <a:pt x="630682" y="657674"/>
                  </a:lnTo>
                  <a:lnTo>
                    <a:pt x="0" y="657674"/>
                  </a:lnTo>
                  <a:close/>
                </a:path>
              </a:pathLst>
            </a:custGeom>
            <a:blipFill>
              <a:blip r:embed="rId3"/>
              <a:stretch>
                <a:fillRect l="-42693" t="0" r="-42693" b="0"/>
              </a:stretch>
            </a:blipFill>
          </p:spPr>
        </p:sp>
      </p:grpSp>
      <p:sp>
        <p:nvSpPr>
          <p:cNvPr name="AutoShape 6" id="6"/>
          <p:cNvSpPr/>
          <p:nvPr/>
        </p:nvSpPr>
        <p:spPr>
          <a:xfrm flipV="true">
            <a:off x="1019175" y="1897380"/>
            <a:ext cx="0" cy="6492240"/>
          </a:xfrm>
          <a:prstGeom prst="line">
            <a:avLst/>
          </a:prstGeom>
          <a:ln cap="flat" w="19050">
            <a:solidFill>
              <a:srgbClr val="CFAF83"/>
            </a:solidFill>
            <a:prstDash val="solid"/>
            <a:headEnd type="none" len="sm" w="sm"/>
            <a:tailEnd type="none" len="sm" w="sm"/>
          </a:ln>
        </p:spPr>
      </p:sp>
      <p:sp>
        <p:nvSpPr>
          <p:cNvPr name="Freeform 7" id="7"/>
          <p:cNvSpPr/>
          <p:nvPr/>
        </p:nvSpPr>
        <p:spPr>
          <a:xfrm flipH="false" flipV="false" rot="0">
            <a:off x="335447" y="87553"/>
            <a:ext cx="3223026" cy="753382"/>
          </a:xfrm>
          <a:custGeom>
            <a:avLst/>
            <a:gdLst/>
            <a:ahLst/>
            <a:cxnLst/>
            <a:rect r="r" b="b" t="t" l="l"/>
            <a:pathLst>
              <a:path h="753382" w="3223026">
                <a:moveTo>
                  <a:pt x="0" y="0"/>
                </a:moveTo>
                <a:lnTo>
                  <a:pt x="3223026" y="0"/>
                </a:lnTo>
                <a:lnTo>
                  <a:pt x="3223026" y="753382"/>
                </a:lnTo>
                <a:lnTo>
                  <a:pt x="0" y="753382"/>
                </a:lnTo>
                <a:lnTo>
                  <a:pt x="0" y="0"/>
                </a:lnTo>
                <a:close/>
              </a:path>
            </a:pathLst>
          </a:custGeom>
          <a:blipFill>
            <a:blip r:embed="rId4"/>
            <a:stretch>
              <a:fillRect l="0" t="0" r="0" b="0"/>
            </a:stretch>
          </a:blipFill>
        </p:spPr>
      </p:sp>
      <p:sp>
        <p:nvSpPr>
          <p:cNvPr name="TextBox 8" id="8"/>
          <p:cNvSpPr txBox="true"/>
          <p:nvPr/>
        </p:nvSpPr>
        <p:spPr>
          <a:xfrm rot="0">
            <a:off x="1418758" y="1558351"/>
            <a:ext cx="9441203" cy="668534"/>
          </a:xfrm>
          <a:prstGeom prst="rect">
            <a:avLst/>
          </a:prstGeom>
        </p:spPr>
        <p:txBody>
          <a:bodyPr anchor="t" rtlCol="false" tIns="0" lIns="0" bIns="0" rIns="0">
            <a:spAutoFit/>
          </a:bodyPr>
          <a:lstStyle/>
          <a:p>
            <a:pPr algn="ctr">
              <a:lnSpc>
                <a:spcPts val="5242"/>
              </a:lnSpc>
            </a:pPr>
            <a:r>
              <a:rPr lang="en-US" sz="4368">
                <a:solidFill>
                  <a:srgbClr val="343F5B"/>
                </a:solidFill>
                <a:latin typeface="Canva Sans"/>
                <a:ea typeface="Canva Sans"/>
                <a:cs typeface="Canva Sans"/>
                <a:sym typeface="Canva Sans"/>
              </a:rPr>
              <a:t>ABOUT ALOKA RESORT MANALI</a:t>
            </a:r>
          </a:p>
        </p:txBody>
      </p:sp>
      <p:sp>
        <p:nvSpPr>
          <p:cNvPr name="TextBox 9" id="9"/>
          <p:cNvSpPr txBox="true"/>
          <p:nvPr/>
        </p:nvSpPr>
        <p:spPr>
          <a:xfrm rot="0">
            <a:off x="1418758" y="4064008"/>
            <a:ext cx="11204082" cy="3239777"/>
          </a:xfrm>
          <a:prstGeom prst="rect">
            <a:avLst/>
          </a:prstGeom>
        </p:spPr>
        <p:txBody>
          <a:bodyPr anchor="t" rtlCol="false" tIns="0" lIns="0" bIns="0" rIns="0">
            <a:spAutoFit/>
          </a:bodyPr>
          <a:lstStyle/>
          <a:p>
            <a:pPr algn="l">
              <a:lnSpc>
                <a:spcPts val="5198"/>
              </a:lnSpc>
            </a:pPr>
            <a:r>
              <a:rPr lang="en-US" sz="3131">
                <a:solidFill>
                  <a:srgbClr val="343F5B"/>
                </a:solidFill>
                <a:latin typeface="Lora"/>
                <a:ea typeface="Lora"/>
                <a:cs typeface="Lora"/>
                <a:sym typeface="Lora"/>
              </a:rPr>
              <a:t>Aloka Resort Manali is one of the Best Resorts in Manali, known for its serene surroundings, stylish accommodations, and exceptional service. Surrounded by the stunning landscapes of Manali, the resort provides the perfect setting for relaxation and unforgettable travel experiences.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FFCF8"/>
        </a:solidFill>
      </p:bgPr>
    </p:bg>
    <p:spTree>
      <p:nvGrpSpPr>
        <p:cNvPr id="1" name=""/>
        <p:cNvGrpSpPr/>
        <p:nvPr/>
      </p:nvGrpSpPr>
      <p:grpSpPr>
        <a:xfrm>
          <a:off x="0" y="0"/>
          <a:ext cx="0" cy="0"/>
          <a:chOff x="0" y="0"/>
          <a:chExt cx="0" cy="0"/>
        </a:xfrm>
      </p:grpSpPr>
      <p:grpSp>
        <p:nvGrpSpPr>
          <p:cNvPr name="Group 2" id="2"/>
          <p:cNvGrpSpPr/>
          <p:nvPr/>
        </p:nvGrpSpPr>
        <p:grpSpPr>
          <a:xfrm rot="0">
            <a:off x="13357418" y="87553"/>
            <a:ext cx="4541034" cy="5663019"/>
            <a:chOff x="0" y="0"/>
            <a:chExt cx="549219" cy="684918"/>
          </a:xfrm>
        </p:grpSpPr>
        <p:sp>
          <p:nvSpPr>
            <p:cNvPr name="Freeform 3" id="3"/>
            <p:cNvSpPr/>
            <p:nvPr/>
          </p:nvSpPr>
          <p:spPr>
            <a:xfrm flipH="false" flipV="false" rot="0">
              <a:off x="0" y="0"/>
              <a:ext cx="549219" cy="684918"/>
            </a:xfrm>
            <a:custGeom>
              <a:avLst/>
              <a:gdLst/>
              <a:ahLst/>
              <a:cxnLst/>
              <a:rect r="r" b="b" t="t" l="l"/>
              <a:pathLst>
                <a:path h="684918" w="549219">
                  <a:moveTo>
                    <a:pt x="0" y="0"/>
                  </a:moveTo>
                  <a:lnTo>
                    <a:pt x="549219" y="0"/>
                  </a:lnTo>
                  <a:lnTo>
                    <a:pt x="549219" y="684918"/>
                  </a:lnTo>
                  <a:lnTo>
                    <a:pt x="0" y="684918"/>
                  </a:lnTo>
                  <a:close/>
                </a:path>
              </a:pathLst>
            </a:custGeom>
            <a:blipFill>
              <a:blip r:embed="rId2"/>
              <a:stretch>
                <a:fillRect l="-12353" t="0" r="-12353" b="0"/>
              </a:stretch>
            </a:blipFill>
          </p:spPr>
        </p:sp>
      </p:grpSp>
      <p:grpSp>
        <p:nvGrpSpPr>
          <p:cNvPr name="Group 4" id="4"/>
          <p:cNvGrpSpPr/>
          <p:nvPr/>
        </p:nvGrpSpPr>
        <p:grpSpPr>
          <a:xfrm rot="0">
            <a:off x="13412878" y="6050846"/>
            <a:ext cx="4485575" cy="4677547"/>
            <a:chOff x="0" y="0"/>
            <a:chExt cx="630682" cy="657673"/>
          </a:xfrm>
        </p:grpSpPr>
        <p:sp>
          <p:nvSpPr>
            <p:cNvPr name="Freeform 5" id="5"/>
            <p:cNvSpPr/>
            <p:nvPr/>
          </p:nvSpPr>
          <p:spPr>
            <a:xfrm flipH="false" flipV="false" rot="0">
              <a:off x="0" y="0"/>
              <a:ext cx="630682" cy="657674"/>
            </a:xfrm>
            <a:custGeom>
              <a:avLst/>
              <a:gdLst/>
              <a:ahLst/>
              <a:cxnLst/>
              <a:rect r="r" b="b" t="t" l="l"/>
              <a:pathLst>
                <a:path h="657674" w="630682">
                  <a:moveTo>
                    <a:pt x="0" y="0"/>
                  </a:moveTo>
                  <a:lnTo>
                    <a:pt x="630682" y="0"/>
                  </a:lnTo>
                  <a:lnTo>
                    <a:pt x="630682" y="657674"/>
                  </a:lnTo>
                  <a:lnTo>
                    <a:pt x="0" y="657674"/>
                  </a:lnTo>
                  <a:close/>
                </a:path>
              </a:pathLst>
            </a:custGeom>
            <a:blipFill>
              <a:blip r:embed="rId3"/>
              <a:stretch>
                <a:fillRect l="-42693" t="0" r="-42693" b="0"/>
              </a:stretch>
            </a:blipFill>
          </p:spPr>
        </p:sp>
      </p:grpSp>
      <p:sp>
        <p:nvSpPr>
          <p:cNvPr name="AutoShape 6" id="6"/>
          <p:cNvSpPr/>
          <p:nvPr/>
        </p:nvSpPr>
        <p:spPr>
          <a:xfrm flipV="true">
            <a:off x="1019175" y="1897380"/>
            <a:ext cx="0" cy="6492240"/>
          </a:xfrm>
          <a:prstGeom prst="line">
            <a:avLst/>
          </a:prstGeom>
          <a:ln cap="flat" w="19050">
            <a:solidFill>
              <a:srgbClr val="CFAF83"/>
            </a:solidFill>
            <a:prstDash val="solid"/>
            <a:headEnd type="none" len="sm" w="sm"/>
            <a:tailEnd type="none" len="sm" w="sm"/>
          </a:ln>
        </p:spPr>
      </p:sp>
      <p:sp>
        <p:nvSpPr>
          <p:cNvPr name="Freeform 7" id="7"/>
          <p:cNvSpPr/>
          <p:nvPr/>
        </p:nvSpPr>
        <p:spPr>
          <a:xfrm flipH="false" flipV="false" rot="0">
            <a:off x="335447" y="87553"/>
            <a:ext cx="3223026" cy="753382"/>
          </a:xfrm>
          <a:custGeom>
            <a:avLst/>
            <a:gdLst/>
            <a:ahLst/>
            <a:cxnLst/>
            <a:rect r="r" b="b" t="t" l="l"/>
            <a:pathLst>
              <a:path h="753382" w="3223026">
                <a:moveTo>
                  <a:pt x="0" y="0"/>
                </a:moveTo>
                <a:lnTo>
                  <a:pt x="3223026" y="0"/>
                </a:lnTo>
                <a:lnTo>
                  <a:pt x="3223026" y="753382"/>
                </a:lnTo>
                <a:lnTo>
                  <a:pt x="0" y="753382"/>
                </a:lnTo>
                <a:lnTo>
                  <a:pt x="0" y="0"/>
                </a:lnTo>
                <a:close/>
              </a:path>
            </a:pathLst>
          </a:custGeom>
          <a:blipFill>
            <a:blip r:embed="rId4"/>
            <a:stretch>
              <a:fillRect l="0" t="0" r="0" b="0"/>
            </a:stretch>
          </a:blipFill>
        </p:spPr>
      </p:sp>
      <p:sp>
        <p:nvSpPr>
          <p:cNvPr name="TextBox 8" id="8"/>
          <p:cNvSpPr txBox="true"/>
          <p:nvPr/>
        </p:nvSpPr>
        <p:spPr>
          <a:xfrm rot="0">
            <a:off x="1418758" y="1558351"/>
            <a:ext cx="9441203" cy="668534"/>
          </a:xfrm>
          <a:prstGeom prst="rect">
            <a:avLst/>
          </a:prstGeom>
        </p:spPr>
        <p:txBody>
          <a:bodyPr anchor="t" rtlCol="false" tIns="0" lIns="0" bIns="0" rIns="0">
            <a:spAutoFit/>
          </a:bodyPr>
          <a:lstStyle/>
          <a:p>
            <a:pPr algn="ctr">
              <a:lnSpc>
                <a:spcPts val="5242"/>
              </a:lnSpc>
            </a:pPr>
            <a:r>
              <a:rPr lang="en-US" sz="4368">
                <a:solidFill>
                  <a:srgbClr val="343F5B"/>
                </a:solidFill>
                <a:latin typeface="Canva Sans"/>
                <a:ea typeface="Canva Sans"/>
                <a:cs typeface="Canva Sans"/>
                <a:sym typeface="Canva Sans"/>
              </a:rPr>
              <a:t>LUXURY STAY &amp; FACILITIES</a:t>
            </a:r>
          </a:p>
        </p:txBody>
      </p:sp>
      <p:sp>
        <p:nvSpPr>
          <p:cNvPr name="TextBox 9" id="9"/>
          <p:cNvSpPr txBox="true"/>
          <p:nvPr/>
        </p:nvSpPr>
        <p:spPr>
          <a:xfrm rot="0">
            <a:off x="1418758" y="3866455"/>
            <a:ext cx="10869162" cy="3146917"/>
          </a:xfrm>
          <a:prstGeom prst="rect">
            <a:avLst/>
          </a:prstGeom>
        </p:spPr>
        <p:txBody>
          <a:bodyPr anchor="t" rtlCol="false" tIns="0" lIns="0" bIns="0" rIns="0">
            <a:spAutoFit/>
          </a:bodyPr>
          <a:lstStyle/>
          <a:p>
            <a:pPr algn="ctr">
              <a:lnSpc>
                <a:spcPts val="5043"/>
              </a:lnSpc>
            </a:pPr>
            <a:r>
              <a:rPr lang="en-US" sz="3038">
                <a:solidFill>
                  <a:srgbClr val="343F5B"/>
                </a:solidFill>
                <a:latin typeface="Lora"/>
                <a:ea typeface="Lora"/>
                <a:cs typeface="Lora"/>
                <a:sym typeface="Lora"/>
              </a:rPr>
              <a:t>As one of the Best Resorts in Manali, Aloka Resort Manali offers well-appointed rooms, beautiful mountain views, delicious dining options, and excellent guest services. Whether you are planning a honeymoon, family vacation, or leisure trip, the resort ensures comfort and luxury.</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FFCF8"/>
        </a:solidFill>
      </p:bgPr>
    </p:bg>
    <p:spTree>
      <p:nvGrpSpPr>
        <p:cNvPr id="1" name=""/>
        <p:cNvGrpSpPr/>
        <p:nvPr/>
      </p:nvGrpSpPr>
      <p:grpSpPr>
        <a:xfrm>
          <a:off x="0" y="0"/>
          <a:ext cx="0" cy="0"/>
          <a:chOff x="0" y="0"/>
          <a:chExt cx="0" cy="0"/>
        </a:xfrm>
      </p:grpSpPr>
      <p:sp>
        <p:nvSpPr>
          <p:cNvPr name="TextBox 2" id="2"/>
          <p:cNvSpPr txBox="true"/>
          <p:nvPr/>
        </p:nvSpPr>
        <p:spPr>
          <a:xfrm rot="0">
            <a:off x="6808503" y="635694"/>
            <a:ext cx="5025334" cy="745174"/>
          </a:xfrm>
          <a:prstGeom prst="rect">
            <a:avLst/>
          </a:prstGeom>
        </p:spPr>
        <p:txBody>
          <a:bodyPr anchor="t" rtlCol="false" tIns="0" lIns="0" bIns="0" rIns="0">
            <a:spAutoFit/>
          </a:bodyPr>
          <a:lstStyle/>
          <a:p>
            <a:pPr algn="l">
              <a:lnSpc>
                <a:spcPts val="5447"/>
              </a:lnSpc>
            </a:pPr>
            <a:r>
              <a:rPr lang="en-US" sz="6052">
                <a:solidFill>
                  <a:srgbClr val="343F5B"/>
                </a:solidFill>
                <a:latin typeface="Higuen Elegant Serif"/>
                <a:ea typeface="Higuen Elegant Serif"/>
                <a:cs typeface="Higuen Elegant Serif"/>
                <a:sym typeface="Higuen Elegant Serif"/>
              </a:rPr>
              <a:t>THANK YOU</a:t>
            </a:r>
          </a:p>
        </p:txBody>
      </p:sp>
      <p:sp>
        <p:nvSpPr>
          <p:cNvPr name="AutoShape 3" id="3"/>
          <p:cNvSpPr/>
          <p:nvPr/>
        </p:nvSpPr>
        <p:spPr>
          <a:xfrm flipV="true">
            <a:off x="1429767" y="792916"/>
            <a:ext cx="0" cy="7863433"/>
          </a:xfrm>
          <a:prstGeom prst="line">
            <a:avLst/>
          </a:prstGeom>
          <a:ln cap="flat" w="19050">
            <a:solidFill>
              <a:srgbClr val="CFAF83"/>
            </a:solidFill>
            <a:prstDash val="solid"/>
            <a:headEnd type="none" len="sm" w="sm"/>
            <a:tailEnd type="none" len="sm" w="sm"/>
          </a:ln>
        </p:spPr>
      </p:sp>
      <p:sp>
        <p:nvSpPr>
          <p:cNvPr name="TextBox 4" id="4"/>
          <p:cNvSpPr txBox="true"/>
          <p:nvPr/>
        </p:nvSpPr>
        <p:spPr>
          <a:xfrm rot="0">
            <a:off x="4261340" y="7027416"/>
            <a:ext cx="10048423" cy="3172142"/>
          </a:xfrm>
          <a:prstGeom prst="rect">
            <a:avLst/>
          </a:prstGeom>
        </p:spPr>
        <p:txBody>
          <a:bodyPr anchor="t" rtlCol="false" tIns="0" lIns="0" bIns="0" rIns="0">
            <a:spAutoFit/>
          </a:bodyPr>
          <a:lstStyle/>
          <a:p>
            <a:pPr algn="ctr">
              <a:lnSpc>
                <a:spcPts val="3648"/>
              </a:lnSpc>
            </a:pPr>
            <a:r>
              <a:rPr lang="en-US" sz="2198" b="true">
                <a:solidFill>
                  <a:srgbClr val="343F5B"/>
                </a:solidFill>
                <a:latin typeface="Lora Bold"/>
                <a:ea typeface="Lora Bold"/>
                <a:cs typeface="Lora Bold"/>
                <a:sym typeface="Lora Bold"/>
              </a:rPr>
              <a:t>Contact Information </a:t>
            </a:r>
          </a:p>
          <a:p>
            <a:pPr algn="ctr">
              <a:lnSpc>
                <a:spcPts val="3648"/>
              </a:lnSpc>
            </a:pPr>
          </a:p>
          <a:p>
            <a:pPr algn="ctr">
              <a:lnSpc>
                <a:spcPts val="3648"/>
              </a:lnSpc>
            </a:pPr>
            <a:r>
              <a:rPr lang="en-US" sz="2198" b="true">
                <a:solidFill>
                  <a:srgbClr val="343F5B"/>
                </a:solidFill>
                <a:latin typeface="Lora Bold"/>
                <a:ea typeface="Lora Bold"/>
                <a:cs typeface="Lora Bold"/>
                <a:sym typeface="Lora Bold"/>
              </a:rPr>
              <a:t>Address</a:t>
            </a:r>
            <a:r>
              <a:rPr lang="en-US" sz="2198">
                <a:solidFill>
                  <a:srgbClr val="343F5B"/>
                </a:solidFill>
                <a:latin typeface="Lora"/>
                <a:ea typeface="Lora"/>
                <a:cs typeface="Lora"/>
                <a:sym typeface="Lora"/>
              </a:rPr>
              <a:t> :- Chadyari Tehsil Manali Distt Kullu H.P 175131 INDIA</a:t>
            </a:r>
          </a:p>
          <a:p>
            <a:pPr algn="ctr">
              <a:lnSpc>
                <a:spcPts val="3648"/>
              </a:lnSpc>
            </a:pPr>
            <a:r>
              <a:rPr lang="en-US" sz="2198">
                <a:solidFill>
                  <a:srgbClr val="343F5B"/>
                </a:solidFill>
                <a:latin typeface="Lora"/>
                <a:ea typeface="Lora"/>
                <a:cs typeface="Lora"/>
                <a:sym typeface="Lora"/>
              </a:rPr>
              <a:t>Phone No. +91 98160-76122</a:t>
            </a:r>
          </a:p>
          <a:p>
            <a:pPr algn="ctr">
              <a:lnSpc>
                <a:spcPts val="3648"/>
              </a:lnSpc>
            </a:pPr>
            <a:r>
              <a:rPr lang="en-US" sz="2198" b="true">
                <a:solidFill>
                  <a:srgbClr val="343F5B"/>
                </a:solidFill>
                <a:latin typeface="Lora Bold"/>
                <a:ea typeface="Lora Bold"/>
                <a:cs typeface="Lora Bold"/>
                <a:sym typeface="Lora Bold"/>
              </a:rPr>
              <a:t>E-mail us </a:t>
            </a:r>
            <a:r>
              <a:rPr lang="en-US" sz="2198">
                <a:solidFill>
                  <a:srgbClr val="343F5B"/>
                </a:solidFill>
                <a:latin typeface="Lora"/>
                <a:ea typeface="Lora"/>
                <a:cs typeface="Lora"/>
                <a:sym typeface="Lora"/>
              </a:rPr>
              <a:t>:- </a:t>
            </a:r>
            <a:r>
              <a:rPr lang="en-US" sz="2198">
                <a:solidFill>
                  <a:srgbClr val="343F5B"/>
                </a:solidFill>
                <a:latin typeface="Lora"/>
                <a:ea typeface="Lora"/>
                <a:cs typeface="Lora"/>
                <a:sym typeface="Lora"/>
                <a:hlinkClick r:id="rId2" tooltip="mailto:alokaresortmanali@gmail.com"/>
              </a:rPr>
              <a:t>alokaresortmanali@gmail.com</a:t>
            </a:r>
          </a:p>
          <a:p>
            <a:pPr algn="ctr">
              <a:lnSpc>
                <a:spcPts val="3648"/>
              </a:lnSpc>
            </a:pPr>
            <a:r>
              <a:rPr lang="en-US" sz="2198" b="true">
                <a:solidFill>
                  <a:srgbClr val="343F5B"/>
                </a:solidFill>
                <a:latin typeface="Lora Bold"/>
                <a:ea typeface="Lora Bold"/>
                <a:cs typeface="Lora Bold"/>
                <a:sym typeface="Lora Bold"/>
              </a:rPr>
              <a:t>Website</a:t>
            </a:r>
            <a:r>
              <a:rPr lang="en-US" sz="2198">
                <a:solidFill>
                  <a:srgbClr val="343F5B"/>
                </a:solidFill>
                <a:latin typeface="Lora"/>
                <a:ea typeface="Lora"/>
                <a:cs typeface="Lora"/>
                <a:sym typeface="Lora"/>
              </a:rPr>
              <a:t> :- </a:t>
            </a:r>
            <a:r>
              <a:rPr lang="en-US" sz="2198">
                <a:solidFill>
                  <a:srgbClr val="343F5B"/>
                </a:solidFill>
                <a:latin typeface="Lora"/>
                <a:ea typeface="Lora"/>
                <a:cs typeface="Lora"/>
                <a:sym typeface="Lora"/>
                <a:hlinkClick r:id="rId3" tooltip="https://alokaresortmanali.com"/>
              </a:rPr>
              <a:t>www.alokaresortmanali.com</a:t>
            </a:r>
          </a:p>
          <a:p>
            <a:pPr algn="ctr">
              <a:lnSpc>
                <a:spcPts val="3648"/>
              </a:lnSpc>
            </a:pPr>
          </a:p>
        </p:txBody>
      </p:sp>
      <p:sp>
        <p:nvSpPr>
          <p:cNvPr name="Freeform 5" id="5"/>
          <p:cNvSpPr/>
          <p:nvPr/>
        </p:nvSpPr>
        <p:spPr>
          <a:xfrm flipH="false" flipV="false" rot="0">
            <a:off x="335447" y="87553"/>
            <a:ext cx="3223026" cy="753382"/>
          </a:xfrm>
          <a:custGeom>
            <a:avLst/>
            <a:gdLst/>
            <a:ahLst/>
            <a:cxnLst/>
            <a:rect r="r" b="b" t="t" l="l"/>
            <a:pathLst>
              <a:path h="753382" w="3223026">
                <a:moveTo>
                  <a:pt x="0" y="0"/>
                </a:moveTo>
                <a:lnTo>
                  <a:pt x="3223026" y="0"/>
                </a:lnTo>
                <a:lnTo>
                  <a:pt x="3223026" y="753382"/>
                </a:lnTo>
                <a:lnTo>
                  <a:pt x="0" y="753382"/>
                </a:lnTo>
                <a:lnTo>
                  <a:pt x="0" y="0"/>
                </a:lnTo>
                <a:close/>
              </a:path>
            </a:pathLst>
          </a:custGeom>
          <a:blipFill>
            <a:blip r:embed="rId4"/>
            <a:stretch>
              <a:fillRect l="0" t="0" r="0" b="0"/>
            </a:stretch>
          </a:blipFill>
        </p:spPr>
      </p:sp>
      <p:sp>
        <p:nvSpPr>
          <p:cNvPr name="TextBox 6" id="6"/>
          <p:cNvSpPr txBox="true"/>
          <p:nvPr/>
        </p:nvSpPr>
        <p:spPr>
          <a:xfrm rot="0">
            <a:off x="3742181" y="1671625"/>
            <a:ext cx="9282003" cy="708389"/>
          </a:xfrm>
          <a:prstGeom prst="rect">
            <a:avLst/>
          </a:prstGeom>
        </p:spPr>
        <p:txBody>
          <a:bodyPr anchor="t" rtlCol="false" tIns="0" lIns="0" bIns="0" rIns="0">
            <a:spAutoFit/>
          </a:bodyPr>
          <a:lstStyle/>
          <a:p>
            <a:pPr algn="ctr">
              <a:lnSpc>
                <a:spcPts val="5812"/>
              </a:lnSpc>
            </a:pPr>
            <a:r>
              <a:rPr lang="en-US" sz="4151" b="true">
                <a:solidFill>
                  <a:srgbClr val="343F5B"/>
                </a:solidFill>
                <a:latin typeface="Canva Sans Bold"/>
                <a:ea typeface="Canva Sans Bold"/>
                <a:cs typeface="Canva Sans Bold"/>
                <a:sym typeface="Canva Sans Bold"/>
              </a:rPr>
              <a:t>Perfect</a:t>
            </a:r>
            <a:r>
              <a:rPr lang="en-US" b="true" sz="4151">
                <a:solidFill>
                  <a:srgbClr val="343F5B"/>
                </a:solidFill>
                <a:latin typeface="Canva Sans Bold"/>
                <a:ea typeface="Canva Sans Bold"/>
                <a:cs typeface="Canva Sans Bold"/>
                <a:sym typeface="Canva Sans Bold"/>
              </a:rPr>
              <a:t> Getaway in Manali</a:t>
            </a:r>
          </a:p>
        </p:txBody>
      </p:sp>
      <p:sp>
        <p:nvSpPr>
          <p:cNvPr name="TextBox 7" id="7"/>
          <p:cNvSpPr txBox="true"/>
          <p:nvPr/>
        </p:nvSpPr>
        <p:spPr>
          <a:xfrm rot="0">
            <a:off x="1679600" y="3019742"/>
            <a:ext cx="14928801" cy="4180840"/>
          </a:xfrm>
          <a:prstGeom prst="rect">
            <a:avLst/>
          </a:prstGeom>
        </p:spPr>
        <p:txBody>
          <a:bodyPr anchor="t" rtlCol="false" tIns="0" lIns="0" bIns="0" rIns="0">
            <a:spAutoFit/>
          </a:bodyPr>
          <a:lstStyle/>
          <a:p>
            <a:pPr algn="ctr">
              <a:lnSpc>
                <a:spcPts val="4759"/>
              </a:lnSpc>
            </a:pPr>
            <a:r>
              <a:rPr lang="en-US" sz="3399">
                <a:solidFill>
                  <a:srgbClr val="343F5B"/>
                </a:solidFill>
                <a:latin typeface="Canva Sans"/>
                <a:ea typeface="Canva Sans"/>
                <a:cs typeface="Canva Sans"/>
                <a:sym typeface="Canva Sans"/>
              </a:rPr>
              <a:t>If you</a:t>
            </a:r>
            <a:r>
              <a:rPr lang="en-US" sz="3399">
                <a:solidFill>
                  <a:srgbClr val="343F5B"/>
                </a:solidFill>
                <a:latin typeface="Canva Sans"/>
                <a:ea typeface="Canva Sans"/>
                <a:cs typeface="Canva Sans"/>
                <a:sym typeface="Canva Sans"/>
              </a:rPr>
              <a:t> are searching for the Best Resorts in Manali, Aloka Resort Manali is an ideal choice. Experience peaceful surroundings, scenic Himalayan views, and outstanding hospitality that make your stay in Manali truly special.</a:t>
            </a:r>
          </a:p>
          <a:p>
            <a:pPr algn="ctr">
              <a:lnSpc>
                <a:spcPts val="4759"/>
              </a:lnSpc>
            </a:pPr>
            <a:r>
              <a:rPr lang="en-US" sz="3399">
                <a:solidFill>
                  <a:srgbClr val="343F5B"/>
                </a:solidFill>
                <a:latin typeface="Canva Sans"/>
                <a:ea typeface="Canva Sans"/>
                <a:cs typeface="Canva Sans"/>
                <a:sym typeface="Canva Sans"/>
              </a:rPr>
              <a:t> Visit: </a:t>
            </a:r>
            <a:r>
              <a:rPr lang="en-US" b="true" sz="3399">
                <a:solidFill>
                  <a:srgbClr val="6A2D0E"/>
                </a:solidFill>
                <a:latin typeface="Canva Sans Bold"/>
                <a:ea typeface="Canva Sans Bold"/>
                <a:cs typeface="Canva Sans Bold"/>
                <a:sym typeface="Canva Sans Bold"/>
                <a:hlinkClick r:id="rId5" tooltip="https://alokaresortmanali.com"/>
              </a:rPr>
              <a:t>https://alokaresortmanali.com/</a:t>
            </a:r>
          </a:p>
          <a:p>
            <a:pPr algn="ctr">
              <a:lnSpc>
                <a:spcPts val="4759"/>
              </a:lnSpc>
            </a:pPr>
          </a:p>
          <a:p>
            <a:pPr algn="ctr">
              <a:lnSpc>
                <a:spcPts val="4759"/>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DAG2B6zxr-w</dc:identifier>
  <dcterms:modified xsi:type="dcterms:W3CDTF">2011-08-01T06:04:30Z</dcterms:modified>
  <cp:revision>1</cp:revision>
  <dc:title>Best Resorts in Manali</dc:title>
</cp:coreProperties>
</file>