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Lst>
  <p:sldSz cx="15113000" cy="21374100"/>
  <p:notesSz cx="6858000" cy="9144000"/>
  <p:embeddedFontLst>
    <p:embeddedFont>
      <p:font typeface="Canva Sans" charset="1" panose="020B0503030501040103"/>
      <p:regular r:id="rId9"/>
    </p:embeddedFont>
    <p:embeddedFont>
      <p:font typeface="Canva Sans Bold" charset="1" panose="020B0803030501040103"/>
      <p:regular r:id="rId10"/>
    </p:embeddedFont>
    <p:embeddedFont>
      <p:font typeface="League Spartan" charset="1" panose="00000800000000000000"/>
      <p:regular r:id="rId1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fonts/font9.fntdata" Type="http://schemas.openxmlformats.org/officeDocument/2006/relationships/font"/></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https://www.naugramedical.com" TargetMode="External" Type="http://schemas.openxmlformats.org/officeDocument/2006/relationships/hyperlink"/><Relationship Id="rId4" Target="../media/image2.png" Type="http://schemas.openxmlformats.org/officeDocument/2006/relationships/image"/><Relationship Id="rId5" Target="https://www.naugramedical.com/diagnostic-equipments" TargetMode="External" Type="http://schemas.openxmlformats.org/officeDocument/2006/relationships/hyperlink"/></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3.png" Type="http://schemas.openxmlformats.org/officeDocument/2006/relationships/image"/><Relationship Id="rId4" Target="https://www.naugramedical.com" TargetMode="External" Type="http://schemas.openxmlformats.org/officeDocument/2006/relationships/hyperlink"/><Relationship Id="rId5" Target="https://www.naugramedical.com/diagnostic-equipments" TargetMode="External" Type="http://schemas.openxmlformats.org/officeDocument/2006/relationships/hyperlink"/></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3.png" Type="http://schemas.openxmlformats.org/officeDocument/2006/relationships/image"/><Relationship Id="rId4" Target="https://www.naugramedical.com" TargetMode="External" Type="http://schemas.openxmlformats.org/officeDocument/2006/relationships/hyperlink"/><Relationship Id="rId5" Target="https://www.naugramedical.com/diagnostic-equipments" TargetMode="External" Type="http://schemas.openxmlformats.org/officeDocument/2006/relationships/hyperlink"/></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846714">
            <a:off x="9223412" y="1160196"/>
            <a:ext cx="2039597" cy="4563683"/>
            <a:chOff x="0" y="0"/>
            <a:chExt cx="2311400" cy="5171853"/>
          </a:xfrm>
        </p:grpSpPr>
        <p:sp>
          <p:nvSpPr>
            <p:cNvPr name="Freeform 3" id="3"/>
            <p:cNvSpPr/>
            <p:nvPr/>
          </p:nvSpPr>
          <p:spPr>
            <a:xfrm flipH="false" flipV="false" rot="0">
              <a:off x="0" y="0"/>
              <a:ext cx="2311400" cy="5171853"/>
            </a:xfrm>
            <a:custGeom>
              <a:avLst/>
              <a:gdLst/>
              <a:ahLst/>
              <a:cxnLst/>
              <a:rect r="r" b="b" t="t" l="l"/>
              <a:pathLst>
                <a:path h="5171853" w="2311400">
                  <a:moveTo>
                    <a:pt x="2006600" y="0"/>
                  </a:moveTo>
                  <a:lnTo>
                    <a:pt x="304800" y="0"/>
                  </a:lnTo>
                  <a:cubicBezTo>
                    <a:pt x="135890" y="0"/>
                    <a:pt x="0" y="135890"/>
                    <a:pt x="0" y="304800"/>
                  </a:cubicBezTo>
                  <a:lnTo>
                    <a:pt x="0" y="4867053"/>
                  </a:lnTo>
                  <a:cubicBezTo>
                    <a:pt x="0" y="5035963"/>
                    <a:pt x="135890" y="5171853"/>
                    <a:pt x="304800" y="5171853"/>
                  </a:cubicBezTo>
                  <a:lnTo>
                    <a:pt x="2006600" y="5171853"/>
                  </a:lnTo>
                  <a:cubicBezTo>
                    <a:pt x="2175510" y="5171853"/>
                    <a:pt x="2311400" y="5035963"/>
                    <a:pt x="2311400" y="4867053"/>
                  </a:cubicBezTo>
                  <a:lnTo>
                    <a:pt x="2311400" y="304800"/>
                  </a:lnTo>
                  <a:cubicBezTo>
                    <a:pt x="2311400" y="135890"/>
                    <a:pt x="2175510" y="0"/>
                    <a:pt x="2006600" y="0"/>
                  </a:cubicBezTo>
                  <a:close/>
                </a:path>
              </a:pathLst>
            </a:custGeom>
            <a:solidFill>
              <a:srgbClr val="004AAD"/>
            </a:solidFill>
          </p:spPr>
        </p:sp>
      </p:grpSp>
      <p:grpSp>
        <p:nvGrpSpPr>
          <p:cNvPr name="Group 4" id="4"/>
          <p:cNvGrpSpPr/>
          <p:nvPr/>
        </p:nvGrpSpPr>
        <p:grpSpPr>
          <a:xfrm rot="846714">
            <a:off x="-715733" y="-2628808"/>
            <a:ext cx="11382531" cy="8194018"/>
            <a:chOff x="0" y="0"/>
            <a:chExt cx="9557962" cy="6880554"/>
          </a:xfrm>
        </p:grpSpPr>
        <p:sp>
          <p:nvSpPr>
            <p:cNvPr name="Freeform 5" id="5"/>
            <p:cNvSpPr/>
            <p:nvPr/>
          </p:nvSpPr>
          <p:spPr>
            <a:xfrm flipH="false" flipV="false" rot="0">
              <a:off x="0" y="0"/>
              <a:ext cx="9557962" cy="6880554"/>
            </a:xfrm>
            <a:custGeom>
              <a:avLst/>
              <a:gdLst/>
              <a:ahLst/>
              <a:cxnLst/>
              <a:rect r="r" b="b" t="t" l="l"/>
              <a:pathLst>
                <a:path h="6880554" w="9557962">
                  <a:moveTo>
                    <a:pt x="9253162" y="0"/>
                  </a:moveTo>
                  <a:lnTo>
                    <a:pt x="304800" y="0"/>
                  </a:lnTo>
                  <a:cubicBezTo>
                    <a:pt x="135890" y="0"/>
                    <a:pt x="0" y="135890"/>
                    <a:pt x="0" y="304800"/>
                  </a:cubicBezTo>
                  <a:lnTo>
                    <a:pt x="0" y="6575754"/>
                  </a:lnTo>
                  <a:cubicBezTo>
                    <a:pt x="0" y="6744664"/>
                    <a:pt x="135890" y="6880554"/>
                    <a:pt x="304800" y="6880554"/>
                  </a:cubicBezTo>
                  <a:lnTo>
                    <a:pt x="9253162" y="6880554"/>
                  </a:lnTo>
                  <a:cubicBezTo>
                    <a:pt x="9422071" y="6880554"/>
                    <a:pt x="9557962" y="6744664"/>
                    <a:pt x="9557962" y="6575754"/>
                  </a:cubicBezTo>
                  <a:lnTo>
                    <a:pt x="9557962" y="304800"/>
                  </a:lnTo>
                  <a:cubicBezTo>
                    <a:pt x="9557962" y="135890"/>
                    <a:pt x="9422071" y="0"/>
                    <a:pt x="9253162"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6" id="6"/>
          <p:cNvGrpSpPr/>
          <p:nvPr/>
        </p:nvGrpSpPr>
        <p:grpSpPr>
          <a:xfrm rot="846714">
            <a:off x="-1835557" y="16527998"/>
            <a:ext cx="18533716" cy="7112367"/>
            <a:chOff x="0" y="0"/>
            <a:chExt cx="13796938" cy="5294615"/>
          </a:xfrm>
        </p:grpSpPr>
        <p:sp>
          <p:nvSpPr>
            <p:cNvPr name="Freeform 7" id="7"/>
            <p:cNvSpPr/>
            <p:nvPr/>
          </p:nvSpPr>
          <p:spPr>
            <a:xfrm flipH="false" flipV="false" rot="0">
              <a:off x="0" y="0"/>
              <a:ext cx="13796938" cy="5294615"/>
            </a:xfrm>
            <a:custGeom>
              <a:avLst/>
              <a:gdLst/>
              <a:ahLst/>
              <a:cxnLst/>
              <a:rect r="r" b="b" t="t" l="l"/>
              <a:pathLst>
                <a:path h="5294615" w="13796938">
                  <a:moveTo>
                    <a:pt x="13492138" y="0"/>
                  </a:moveTo>
                  <a:lnTo>
                    <a:pt x="304800" y="0"/>
                  </a:lnTo>
                  <a:cubicBezTo>
                    <a:pt x="135890" y="0"/>
                    <a:pt x="0" y="135890"/>
                    <a:pt x="0" y="304800"/>
                  </a:cubicBezTo>
                  <a:lnTo>
                    <a:pt x="0" y="4989815"/>
                  </a:lnTo>
                  <a:cubicBezTo>
                    <a:pt x="0" y="5158725"/>
                    <a:pt x="135890" y="5294615"/>
                    <a:pt x="304800" y="5294615"/>
                  </a:cubicBezTo>
                  <a:lnTo>
                    <a:pt x="13492138" y="5294615"/>
                  </a:lnTo>
                  <a:cubicBezTo>
                    <a:pt x="13661047" y="5294615"/>
                    <a:pt x="13796938" y="5158725"/>
                    <a:pt x="13796938" y="4989815"/>
                  </a:cubicBezTo>
                  <a:lnTo>
                    <a:pt x="13796938" y="304800"/>
                  </a:lnTo>
                  <a:cubicBezTo>
                    <a:pt x="13796938" y="135890"/>
                    <a:pt x="13661047" y="0"/>
                    <a:pt x="13492138"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8" id="8"/>
          <p:cNvGrpSpPr/>
          <p:nvPr/>
        </p:nvGrpSpPr>
        <p:grpSpPr>
          <a:xfrm rot="841322">
            <a:off x="-1098202" y="16895521"/>
            <a:ext cx="17396091" cy="614773"/>
            <a:chOff x="0" y="0"/>
            <a:chExt cx="4317642" cy="152584"/>
          </a:xfrm>
        </p:grpSpPr>
        <p:sp>
          <p:nvSpPr>
            <p:cNvPr name="Freeform 9" id="9"/>
            <p:cNvSpPr/>
            <p:nvPr/>
          </p:nvSpPr>
          <p:spPr>
            <a:xfrm flipH="false" flipV="false" rot="0">
              <a:off x="0" y="0"/>
              <a:ext cx="4317642" cy="152584"/>
            </a:xfrm>
            <a:custGeom>
              <a:avLst/>
              <a:gdLst/>
              <a:ahLst/>
              <a:cxnLst/>
              <a:rect r="r" b="b" t="t" l="l"/>
              <a:pathLst>
                <a:path h="152584" w="4317642">
                  <a:moveTo>
                    <a:pt x="0" y="0"/>
                  </a:moveTo>
                  <a:lnTo>
                    <a:pt x="4317642" y="0"/>
                  </a:lnTo>
                  <a:lnTo>
                    <a:pt x="4317642" y="152584"/>
                  </a:lnTo>
                  <a:lnTo>
                    <a:pt x="0" y="152584"/>
                  </a:lnTo>
                  <a:close/>
                </a:path>
              </a:pathLst>
            </a:custGeom>
            <a:solidFill>
              <a:srgbClr val="67AF48"/>
            </a:solidFill>
          </p:spPr>
        </p:sp>
      </p:grpSp>
      <p:grpSp>
        <p:nvGrpSpPr>
          <p:cNvPr name="Group 10" id="10"/>
          <p:cNvGrpSpPr/>
          <p:nvPr/>
        </p:nvGrpSpPr>
        <p:grpSpPr>
          <a:xfrm rot="0">
            <a:off x="7599843" y="20934519"/>
            <a:ext cx="6922182" cy="1552476"/>
            <a:chOff x="0" y="0"/>
            <a:chExt cx="10306073" cy="2311400"/>
          </a:xfrm>
        </p:grpSpPr>
        <p:sp>
          <p:nvSpPr>
            <p:cNvPr name="Freeform 11" id="11"/>
            <p:cNvSpPr/>
            <p:nvPr/>
          </p:nvSpPr>
          <p:spPr>
            <a:xfrm flipH="false" flipV="false" rot="0">
              <a:off x="0" y="0"/>
              <a:ext cx="10306073" cy="2311400"/>
            </a:xfrm>
            <a:custGeom>
              <a:avLst/>
              <a:gdLst/>
              <a:ahLst/>
              <a:cxnLst/>
              <a:rect r="r" b="b" t="t" l="l"/>
              <a:pathLst>
                <a:path h="2311400" w="10306073">
                  <a:moveTo>
                    <a:pt x="10001273" y="0"/>
                  </a:moveTo>
                  <a:lnTo>
                    <a:pt x="304800" y="0"/>
                  </a:lnTo>
                  <a:cubicBezTo>
                    <a:pt x="135890" y="0"/>
                    <a:pt x="0" y="135890"/>
                    <a:pt x="0" y="304800"/>
                  </a:cubicBezTo>
                  <a:lnTo>
                    <a:pt x="0" y="2006600"/>
                  </a:lnTo>
                  <a:cubicBezTo>
                    <a:pt x="0" y="2175510"/>
                    <a:pt x="135890" y="2311400"/>
                    <a:pt x="304800" y="2311400"/>
                  </a:cubicBezTo>
                  <a:lnTo>
                    <a:pt x="10001273" y="2311400"/>
                  </a:lnTo>
                  <a:cubicBezTo>
                    <a:pt x="10170183" y="2311400"/>
                    <a:pt x="10306073" y="2175510"/>
                    <a:pt x="10306073" y="2006600"/>
                  </a:cubicBezTo>
                  <a:lnTo>
                    <a:pt x="10306073" y="304800"/>
                  </a:lnTo>
                  <a:cubicBezTo>
                    <a:pt x="10306073" y="135890"/>
                    <a:pt x="10170183" y="0"/>
                    <a:pt x="10001273" y="0"/>
                  </a:cubicBezTo>
                  <a:close/>
                </a:path>
              </a:pathLst>
            </a:custGeom>
            <a:solidFill>
              <a:srgbClr val="FF9900"/>
            </a:solidFill>
          </p:spPr>
        </p:sp>
      </p:grpSp>
      <p:grpSp>
        <p:nvGrpSpPr>
          <p:cNvPr name="Group 12" id="12"/>
          <p:cNvGrpSpPr>
            <a:grpSpLocks noChangeAspect="true"/>
          </p:cNvGrpSpPr>
          <p:nvPr/>
        </p:nvGrpSpPr>
        <p:grpSpPr>
          <a:xfrm rot="0">
            <a:off x="-1247121" y="20084182"/>
            <a:ext cx="2494243" cy="2494243"/>
            <a:chOff x="0" y="0"/>
            <a:chExt cx="1708150" cy="1708150"/>
          </a:xfrm>
        </p:grpSpPr>
        <p:sp>
          <p:nvSpPr>
            <p:cNvPr name="Freeform 13" id="13"/>
            <p:cNvSpPr/>
            <p:nvPr/>
          </p:nvSpPr>
          <p:spPr>
            <a:xfrm flipH="false" flipV="false" rot="0">
              <a:off x="0" y="0"/>
              <a:ext cx="1706883" cy="1708150"/>
            </a:xfrm>
            <a:custGeom>
              <a:avLst/>
              <a:gdLst/>
              <a:ahLst/>
              <a:cxnLst/>
              <a:rect r="r" b="b" t="t" l="l"/>
              <a:pathLst>
                <a:path h="1708150" w="1706883">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rgbClr val="FF9900"/>
            </a:solidFill>
          </p:spPr>
        </p:sp>
      </p:grpSp>
      <p:grpSp>
        <p:nvGrpSpPr>
          <p:cNvPr name="Group 14" id="14"/>
          <p:cNvGrpSpPr/>
          <p:nvPr/>
        </p:nvGrpSpPr>
        <p:grpSpPr>
          <a:xfrm rot="0">
            <a:off x="7599843" y="4597899"/>
            <a:ext cx="924993" cy="924993"/>
            <a:chOff x="0" y="0"/>
            <a:chExt cx="6350000" cy="6350000"/>
          </a:xfrm>
        </p:grpSpPr>
        <p:sp>
          <p:nvSpPr>
            <p:cNvPr name="Freeform 15" id="15"/>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FFFF"/>
            </a:solidFill>
          </p:spPr>
        </p:sp>
      </p:grpSp>
      <p:grpSp>
        <p:nvGrpSpPr>
          <p:cNvPr name="Group 16" id="16"/>
          <p:cNvGrpSpPr/>
          <p:nvPr/>
        </p:nvGrpSpPr>
        <p:grpSpPr>
          <a:xfrm rot="0">
            <a:off x="686396" y="5060395"/>
            <a:ext cx="825604" cy="825604"/>
            <a:chOff x="0" y="0"/>
            <a:chExt cx="6350000" cy="6350000"/>
          </a:xfrm>
        </p:grpSpPr>
        <p:sp>
          <p:nvSpPr>
            <p:cNvPr name="Freeform 17" id="17"/>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BF00"/>
            </a:solidFill>
          </p:spPr>
        </p:sp>
      </p:grpSp>
      <p:sp>
        <p:nvSpPr>
          <p:cNvPr name="Freeform 18" id="18"/>
          <p:cNvSpPr/>
          <p:nvPr/>
        </p:nvSpPr>
        <p:spPr>
          <a:xfrm flipH="false" flipV="false" rot="0">
            <a:off x="11961585" y="741830"/>
            <a:ext cx="2767591" cy="477171"/>
          </a:xfrm>
          <a:custGeom>
            <a:avLst/>
            <a:gdLst/>
            <a:ahLst/>
            <a:cxnLst/>
            <a:rect r="r" b="b" t="t" l="l"/>
            <a:pathLst>
              <a:path h="477171" w="2767591">
                <a:moveTo>
                  <a:pt x="0" y="0"/>
                </a:moveTo>
                <a:lnTo>
                  <a:pt x="2767591" y="0"/>
                </a:lnTo>
                <a:lnTo>
                  <a:pt x="2767591" y="477170"/>
                </a:lnTo>
                <a:lnTo>
                  <a:pt x="0" y="477170"/>
                </a:lnTo>
                <a:lnTo>
                  <a:pt x="0" y="0"/>
                </a:lnTo>
                <a:close/>
              </a:path>
            </a:pathLst>
          </a:custGeom>
          <a:blipFill>
            <a:blip r:embed="rId2"/>
            <a:stretch>
              <a:fillRect l="0" t="0" r="0" b="0"/>
            </a:stretch>
          </a:blipFill>
        </p:spPr>
      </p:sp>
      <p:sp>
        <p:nvSpPr>
          <p:cNvPr name="TextBox 19" id="19"/>
          <p:cNvSpPr txBox="true"/>
          <p:nvPr/>
        </p:nvSpPr>
        <p:spPr>
          <a:xfrm rot="0">
            <a:off x="152727" y="6896805"/>
            <a:ext cx="14814545" cy="5392526"/>
          </a:xfrm>
          <a:prstGeom prst="rect">
            <a:avLst/>
          </a:prstGeom>
        </p:spPr>
        <p:txBody>
          <a:bodyPr anchor="t" rtlCol="false" tIns="0" lIns="0" bIns="0" rIns="0">
            <a:spAutoFit/>
          </a:bodyPr>
          <a:lstStyle/>
          <a:p>
            <a:pPr algn="ctr">
              <a:lnSpc>
                <a:spcPts val="4315"/>
              </a:lnSpc>
            </a:pPr>
            <a:r>
              <a:rPr lang="en-US" sz="2479">
                <a:solidFill>
                  <a:srgbClr val="000000"/>
                </a:solidFill>
                <a:latin typeface="Canva Sans"/>
                <a:ea typeface="Canva Sans"/>
                <a:cs typeface="Canva Sans"/>
                <a:sym typeface="Canva Sans"/>
              </a:rPr>
              <a:t>NaugraMedicals is a trusted name among Medical Lab Equipments Manufacturers, delivering high-quality laboratory instruments designed to support modern healthcare and scientific research. Our equipment is developed using advanced technology to ensure accuracy, durability, and reliable performance in medical laboratories, hospitals, research centers, and educational institutions. With a commitment to innovation and international quality standards, NaugraMedicals provides dependable laboratory solutions that help professionals achieve precise diagnostic and research results.</a:t>
            </a:r>
          </a:p>
          <a:p>
            <a:pPr algn="ctr">
              <a:lnSpc>
                <a:spcPts val="4315"/>
              </a:lnSpc>
            </a:pPr>
            <a:r>
              <a:rPr lang="en-US" sz="2479">
                <a:solidFill>
                  <a:srgbClr val="000000"/>
                </a:solidFill>
                <a:latin typeface="Canva Sans"/>
                <a:ea typeface="Canva Sans"/>
                <a:cs typeface="Canva Sans"/>
                <a:sym typeface="Canva Sans"/>
              </a:rPr>
              <a:t>Website:</a:t>
            </a:r>
          </a:p>
          <a:p>
            <a:pPr algn="ctr">
              <a:lnSpc>
                <a:spcPts val="4315"/>
              </a:lnSpc>
            </a:pPr>
            <a:r>
              <a:rPr lang="en-US" b="true" sz="2479">
                <a:solidFill>
                  <a:srgbClr val="004AAD"/>
                </a:solidFill>
                <a:latin typeface="Canva Sans Bold"/>
                <a:ea typeface="Canva Sans Bold"/>
                <a:cs typeface="Canva Sans Bold"/>
                <a:sym typeface="Canva Sans Bold"/>
                <a:hlinkClick r:id="rId3" tooltip="https://www.naugramedical.com"/>
              </a:rPr>
              <a:t>https://www.naugramedical.com/</a:t>
            </a:r>
          </a:p>
          <a:p>
            <a:pPr algn="ctr">
              <a:lnSpc>
                <a:spcPts val="4315"/>
              </a:lnSpc>
            </a:pPr>
          </a:p>
        </p:txBody>
      </p:sp>
      <p:sp>
        <p:nvSpPr>
          <p:cNvPr name="Freeform 20" id="20"/>
          <p:cNvSpPr/>
          <p:nvPr/>
        </p:nvSpPr>
        <p:spPr>
          <a:xfrm flipH="false" flipV="false" rot="0">
            <a:off x="8241635" y="12216359"/>
            <a:ext cx="6504655" cy="4319091"/>
          </a:xfrm>
          <a:custGeom>
            <a:avLst/>
            <a:gdLst/>
            <a:ahLst/>
            <a:cxnLst/>
            <a:rect r="r" b="b" t="t" l="l"/>
            <a:pathLst>
              <a:path h="4319091" w="6504655">
                <a:moveTo>
                  <a:pt x="0" y="0"/>
                </a:moveTo>
                <a:lnTo>
                  <a:pt x="6504655" y="0"/>
                </a:lnTo>
                <a:lnTo>
                  <a:pt x="6504655" y="4319091"/>
                </a:lnTo>
                <a:lnTo>
                  <a:pt x="0" y="4319091"/>
                </a:lnTo>
                <a:lnTo>
                  <a:pt x="0" y="0"/>
                </a:lnTo>
                <a:close/>
              </a:path>
            </a:pathLst>
          </a:custGeom>
          <a:blipFill>
            <a:blip r:embed="rId4"/>
            <a:stretch>
              <a:fillRect l="0" t="0" r="0" b="0"/>
            </a:stretch>
          </a:blipFill>
        </p:spPr>
      </p:sp>
      <p:sp>
        <p:nvSpPr>
          <p:cNvPr name="TextBox 21" id="21"/>
          <p:cNvSpPr txBox="true"/>
          <p:nvPr/>
        </p:nvSpPr>
        <p:spPr>
          <a:xfrm rot="0">
            <a:off x="152727" y="704190"/>
            <a:ext cx="10131940" cy="3151952"/>
          </a:xfrm>
          <a:prstGeom prst="rect">
            <a:avLst/>
          </a:prstGeom>
        </p:spPr>
        <p:txBody>
          <a:bodyPr anchor="t" rtlCol="false" tIns="0" lIns="0" bIns="0" rIns="0">
            <a:spAutoFit/>
          </a:bodyPr>
          <a:lstStyle/>
          <a:p>
            <a:pPr algn="ctr">
              <a:lnSpc>
                <a:spcPts val="8501"/>
              </a:lnSpc>
            </a:pPr>
            <a:r>
              <a:rPr lang="en-US" b="true" sz="4776">
                <a:solidFill>
                  <a:srgbClr val="FFFFFF"/>
                </a:solidFill>
                <a:latin typeface="League Spartan"/>
                <a:ea typeface="League Spartan"/>
                <a:cs typeface="League Spartan"/>
                <a:sym typeface="League Spartan"/>
              </a:rPr>
              <a:t>MEDICAL LAB EQUIPMENTS MANUFACTURERS</a:t>
            </a:r>
          </a:p>
          <a:p>
            <a:pPr algn="ctr">
              <a:lnSpc>
                <a:spcPts val="8501"/>
              </a:lnSpc>
            </a:pPr>
          </a:p>
        </p:txBody>
      </p:sp>
      <p:sp>
        <p:nvSpPr>
          <p:cNvPr name="TextBox 22" id="22"/>
          <p:cNvSpPr txBox="true"/>
          <p:nvPr/>
        </p:nvSpPr>
        <p:spPr>
          <a:xfrm rot="0">
            <a:off x="-573560" y="17995531"/>
            <a:ext cx="12845386" cy="2775604"/>
          </a:xfrm>
          <a:prstGeom prst="rect">
            <a:avLst/>
          </a:prstGeom>
        </p:spPr>
        <p:txBody>
          <a:bodyPr anchor="t" rtlCol="false" tIns="0" lIns="0" bIns="0" rIns="0">
            <a:spAutoFit/>
          </a:bodyPr>
          <a:lstStyle/>
          <a:p>
            <a:pPr algn="ctr">
              <a:lnSpc>
                <a:spcPts val="4481"/>
              </a:lnSpc>
            </a:pPr>
          </a:p>
          <a:p>
            <a:pPr algn="ctr">
              <a:lnSpc>
                <a:spcPts val="4481"/>
              </a:lnSpc>
            </a:pPr>
            <a:r>
              <a:rPr lang="en-US" b="true" sz="2636">
                <a:solidFill>
                  <a:srgbClr val="FFFFFF"/>
                </a:solidFill>
                <a:latin typeface="Canva Sans Bold"/>
                <a:ea typeface="Canva Sans Bold"/>
                <a:cs typeface="Canva Sans Bold"/>
                <a:sym typeface="Canva Sans Bold"/>
              </a:rPr>
              <a:t>Address :- 6148/6, Guru Nanak Marg, Ambala Cantt, Haryana, India</a:t>
            </a:r>
          </a:p>
          <a:p>
            <a:pPr algn="ctr">
              <a:lnSpc>
                <a:spcPts val="4481"/>
              </a:lnSpc>
            </a:pPr>
            <a:r>
              <a:rPr lang="en-US" b="true" sz="2636">
                <a:solidFill>
                  <a:srgbClr val="FFFFFF"/>
                </a:solidFill>
                <a:latin typeface="Canva Sans Bold"/>
                <a:ea typeface="Canva Sans Bold"/>
                <a:cs typeface="Canva Sans Bold"/>
                <a:sym typeface="Canva Sans Bold"/>
              </a:rPr>
              <a:t>Phone No :- +91-9896600003</a:t>
            </a:r>
          </a:p>
          <a:p>
            <a:pPr algn="ctr">
              <a:lnSpc>
                <a:spcPts val="4481"/>
              </a:lnSpc>
            </a:pPr>
            <a:r>
              <a:rPr lang="en-US" b="true" sz="2636">
                <a:solidFill>
                  <a:srgbClr val="FFFFFF"/>
                </a:solidFill>
                <a:latin typeface="Canva Sans Bold"/>
                <a:ea typeface="Canva Sans Bold"/>
                <a:cs typeface="Canva Sans Bold"/>
                <a:sym typeface="Canva Sans Bold"/>
              </a:rPr>
              <a:t>Website :-  </a:t>
            </a:r>
            <a:r>
              <a:rPr lang="en-US" b="true" sz="2636">
                <a:solidFill>
                  <a:srgbClr val="FFFFFF"/>
                </a:solidFill>
                <a:latin typeface="Canva Sans Bold"/>
                <a:ea typeface="Canva Sans Bold"/>
                <a:cs typeface="Canva Sans Bold"/>
                <a:sym typeface="Canva Sans Bold"/>
                <a:hlinkClick r:id="rId5" tooltip="https://www.naugramedical.com/diagnostic-equipments"/>
              </a:rPr>
              <a:t>www.naugramedical.com</a:t>
            </a:r>
          </a:p>
          <a:p>
            <a:pPr algn="ctr">
              <a:lnSpc>
                <a:spcPts val="4481"/>
              </a:lnSpc>
            </a:pP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846714">
            <a:off x="9223412" y="1160196"/>
            <a:ext cx="2039597" cy="4563683"/>
            <a:chOff x="0" y="0"/>
            <a:chExt cx="2311400" cy="5171853"/>
          </a:xfrm>
        </p:grpSpPr>
        <p:sp>
          <p:nvSpPr>
            <p:cNvPr name="Freeform 3" id="3"/>
            <p:cNvSpPr/>
            <p:nvPr/>
          </p:nvSpPr>
          <p:spPr>
            <a:xfrm flipH="false" flipV="false" rot="0">
              <a:off x="0" y="0"/>
              <a:ext cx="2311400" cy="5171853"/>
            </a:xfrm>
            <a:custGeom>
              <a:avLst/>
              <a:gdLst/>
              <a:ahLst/>
              <a:cxnLst/>
              <a:rect r="r" b="b" t="t" l="l"/>
              <a:pathLst>
                <a:path h="5171853" w="2311400">
                  <a:moveTo>
                    <a:pt x="2006600" y="0"/>
                  </a:moveTo>
                  <a:lnTo>
                    <a:pt x="304800" y="0"/>
                  </a:lnTo>
                  <a:cubicBezTo>
                    <a:pt x="135890" y="0"/>
                    <a:pt x="0" y="135890"/>
                    <a:pt x="0" y="304800"/>
                  </a:cubicBezTo>
                  <a:lnTo>
                    <a:pt x="0" y="4867053"/>
                  </a:lnTo>
                  <a:cubicBezTo>
                    <a:pt x="0" y="5035963"/>
                    <a:pt x="135890" y="5171853"/>
                    <a:pt x="304800" y="5171853"/>
                  </a:cubicBezTo>
                  <a:lnTo>
                    <a:pt x="2006600" y="5171853"/>
                  </a:lnTo>
                  <a:cubicBezTo>
                    <a:pt x="2175510" y="5171853"/>
                    <a:pt x="2311400" y="5035963"/>
                    <a:pt x="2311400" y="4867053"/>
                  </a:cubicBezTo>
                  <a:lnTo>
                    <a:pt x="2311400" y="304800"/>
                  </a:lnTo>
                  <a:cubicBezTo>
                    <a:pt x="2311400" y="135890"/>
                    <a:pt x="2175510" y="0"/>
                    <a:pt x="2006600" y="0"/>
                  </a:cubicBezTo>
                  <a:close/>
                </a:path>
              </a:pathLst>
            </a:custGeom>
            <a:solidFill>
              <a:srgbClr val="004AAD"/>
            </a:solidFill>
          </p:spPr>
        </p:sp>
      </p:grpSp>
      <p:grpSp>
        <p:nvGrpSpPr>
          <p:cNvPr name="Group 4" id="4"/>
          <p:cNvGrpSpPr/>
          <p:nvPr/>
        </p:nvGrpSpPr>
        <p:grpSpPr>
          <a:xfrm rot="846714">
            <a:off x="-715733" y="-2628808"/>
            <a:ext cx="11382531" cy="8194018"/>
            <a:chOff x="0" y="0"/>
            <a:chExt cx="9557962" cy="6880554"/>
          </a:xfrm>
        </p:grpSpPr>
        <p:sp>
          <p:nvSpPr>
            <p:cNvPr name="Freeform 5" id="5"/>
            <p:cNvSpPr/>
            <p:nvPr/>
          </p:nvSpPr>
          <p:spPr>
            <a:xfrm flipH="false" flipV="false" rot="0">
              <a:off x="0" y="0"/>
              <a:ext cx="9557962" cy="6880554"/>
            </a:xfrm>
            <a:custGeom>
              <a:avLst/>
              <a:gdLst/>
              <a:ahLst/>
              <a:cxnLst/>
              <a:rect r="r" b="b" t="t" l="l"/>
              <a:pathLst>
                <a:path h="6880554" w="9557962">
                  <a:moveTo>
                    <a:pt x="9253162" y="0"/>
                  </a:moveTo>
                  <a:lnTo>
                    <a:pt x="304800" y="0"/>
                  </a:lnTo>
                  <a:cubicBezTo>
                    <a:pt x="135890" y="0"/>
                    <a:pt x="0" y="135890"/>
                    <a:pt x="0" y="304800"/>
                  </a:cubicBezTo>
                  <a:lnTo>
                    <a:pt x="0" y="6575754"/>
                  </a:lnTo>
                  <a:cubicBezTo>
                    <a:pt x="0" y="6744664"/>
                    <a:pt x="135890" y="6880554"/>
                    <a:pt x="304800" y="6880554"/>
                  </a:cubicBezTo>
                  <a:lnTo>
                    <a:pt x="9253162" y="6880554"/>
                  </a:lnTo>
                  <a:cubicBezTo>
                    <a:pt x="9422071" y="6880554"/>
                    <a:pt x="9557962" y="6744664"/>
                    <a:pt x="9557962" y="6575754"/>
                  </a:cubicBezTo>
                  <a:lnTo>
                    <a:pt x="9557962" y="304800"/>
                  </a:lnTo>
                  <a:cubicBezTo>
                    <a:pt x="9557962" y="135890"/>
                    <a:pt x="9422071" y="0"/>
                    <a:pt x="9253162"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6" id="6"/>
          <p:cNvGrpSpPr/>
          <p:nvPr/>
        </p:nvGrpSpPr>
        <p:grpSpPr>
          <a:xfrm rot="846714">
            <a:off x="-1835557" y="16527998"/>
            <a:ext cx="18533716" cy="7112367"/>
            <a:chOff x="0" y="0"/>
            <a:chExt cx="13796938" cy="5294615"/>
          </a:xfrm>
        </p:grpSpPr>
        <p:sp>
          <p:nvSpPr>
            <p:cNvPr name="Freeform 7" id="7"/>
            <p:cNvSpPr/>
            <p:nvPr/>
          </p:nvSpPr>
          <p:spPr>
            <a:xfrm flipH="false" flipV="false" rot="0">
              <a:off x="0" y="0"/>
              <a:ext cx="13796938" cy="5294615"/>
            </a:xfrm>
            <a:custGeom>
              <a:avLst/>
              <a:gdLst/>
              <a:ahLst/>
              <a:cxnLst/>
              <a:rect r="r" b="b" t="t" l="l"/>
              <a:pathLst>
                <a:path h="5294615" w="13796938">
                  <a:moveTo>
                    <a:pt x="13492138" y="0"/>
                  </a:moveTo>
                  <a:lnTo>
                    <a:pt x="304800" y="0"/>
                  </a:lnTo>
                  <a:cubicBezTo>
                    <a:pt x="135890" y="0"/>
                    <a:pt x="0" y="135890"/>
                    <a:pt x="0" y="304800"/>
                  </a:cubicBezTo>
                  <a:lnTo>
                    <a:pt x="0" y="4989815"/>
                  </a:lnTo>
                  <a:cubicBezTo>
                    <a:pt x="0" y="5158725"/>
                    <a:pt x="135890" y="5294615"/>
                    <a:pt x="304800" y="5294615"/>
                  </a:cubicBezTo>
                  <a:lnTo>
                    <a:pt x="13492138" y="5294615"/>
                  </a:lnTo>
                  <a:cubicBezTo>
                    <a:pt x="13661047" y="5294615"/>
                    <a:pt x="13796938" y="5158725"/>
                    <a:pt x="13796938" y="4989815"/>
                  </a:cubicBezTo>
                  <a:lnTo>
                    <a:pt x="13796938" y="304800"/>
                  </a:lnTo>
                  <a:cubicBezTo>
                    <a:pt x="13796938" y="135890"/>
                    <a:pt x="13661047" y="0"/>
                    <a:pt x="13492138"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8" id="8"/>
          <p:cNvGrpSpPr/>
          <p:nvPr/>
        </p:nvGrpSpPr>
        <p:grpSpPr>
          <a:xfrm rot="841322">
            <a:off x="-1098202" y="16895521"/>
            <a:ext cx="17396091" cy="614773"/>
            <a:chOff x="0" y="0"/>
            <a:chExt cx="4317642" cy="152584"/>
          </a:xfrm>
        </p:grpSpPr>
        <p:sp>
          <p:nvSpPr>
            <p:cNvPr name="Freeform 9" id="9"/>
            <p:cNvSpPr/>
            <p:nvPr/>
          </p:nvSpPr>
          <p:spPr>
            <a:xfrm flipH="false" flipV="false" rot="0">
              <a:off x="0" y="0"/>
              <a:ext cx="4317642" cy="152584"/>
            </a:xfrm>
            <a:custGeom>
              <a:avLst/>
              <a:gdLst/>
              <a:ahLst/>
              <a:cxnLst/>
              <a:rect r="r" b="b" t="t" l="l"/>
              <a:pathLst>
                <a:path h="152584" w="4317642">
                  <a:moveTo>
                    <a:pt x="0" y="0"/>
                  </a:moveTo>
                  <a:lnTo>
                    <a:pt x="4317642" y="0"/>
                  </a:lnTo>
                  <a:lnTo>
                    <a:pt x="4317642" y="152584"/>
                  </a:lnTo>
                  <a:lnTo>
                    <a:pt x="0" y="152584"/>
                  </a:lnTo>
                  <a:close/>
                </a:path>
              </a:pathLst>
            </a:custGeom>
            <a:solidFill>
              <a:srgbClr val="67AF48"/>
            </a:solidFill>
          </p:spPr>
        </p:sp>
      </p:grpSp>
      <p:grpSp>
        <p:nvGrpSpPr>
          <p:cNvPr name="Group 10" id="10"/>
          <p:cNvGrpSpPr/>
          <p:nvPr/>
        </p:nvGrpSpPr>
        <p:grpSpPr>
          <a:xfrm rot="0">
            <a:off x="7599843" y="20934519"/>
            <a:ext cx="6922182" cy="1552476"/>
            <a:chOff x="0" y="0"/>
            <a:chExt cx="10306073" cy="2311400"/>
          </a:xfrm>
        </p:grpSpPr>
        <p:sp>
          <p:nvSpPr>
            <p:cNvPr name="Freeform 11" id="11"/>
            <p:cNvSpPr/>
            <p:nvPr/>
          </p:nvSpPr>
          <p:spPr>
            <a:xfrm flipH="false" flipV="false" rot="0">
              <a:off x="0" y="0"/>
              <a:ext cx="10306073" cy="2311400"/>
            </a:xfrm>
            <a:custGeom>
              <a:avLst/>
              <a:gdLst/>
              <a:ahLst/>
              <a:cxnLst/>
              <a:rect r="r" b="b" t="t" l="l"/>
              <a:pathLst>
                <a:path h="2311400" w="10306073">
                  <a:moveTo>
                    <a:pt x="10001273" y="0"/>
                  </a:moveTo>
                  <a:lnTo>
                    <a:pt x="304800" y="0"/>
                  </a:lnTo>
                  <a:cubicBezTo>
                    <a:pt x="135890" y="0"/>
                    <a:pt x="0" y="135890"/>
                    <a:pt x="0" y="304800"/>
                  </a:cubicBezTo>
                  <a:lnTo>
                    <a:pt x="0" y="2006600"/>
                  </a:lnTo>
                  <a:cubicBezTo>
                    <a:pt x="0" y="2175510"/>
                    <a:pt x="135890" y="2311400"/>
                    <a:pt x="304800" y="2311400"/>
                  </a:cubicBezTo>
                  <a:lnTo>
                    <a:pt x="10001273" y="2311400"/>
                  </a:lnTo>
                  <a:cubicBezTo>
                    <a:pt x="10170183" y="2311400"/>
                    <a:pt x="10306073" y="2175510"/>
                    <a:pt x="10306073" y="2006600"/>
                  </a:cubicBezTo>
                  <a:lnTo>
                    <a:pt x="10306073" y="304800"/>
                  </a:lnTo>
                  <a:cubicBezTo>
                    <a:pt x="10306073" y="135890"/>
                    <a:pt x="10170183" y="0"/>
                    <a:pt x="10001273" y="0"/>
                  </a:cubicBezTo>
                  <a:close/>
                </a:path>
              </a:pathLst>
            </a:custGeom>
            <a:solidFill>
              <a:srgbClr val="FF9900"/>
            </a:solidFill>
          </p:spPr>
        </p:sp>
      </p:grpSp>
      <p:grpSp>
        <p:nvGrpSpPr>
          <p:cNvPr name="Group 12" id="12"/>
          <p:cNvGrpSpPr>
            <a:grpSpLocks noChangeAspect="true"/>
          </p:cNvGrpSpPr>
          <p:nvPr/>
        </p:nvGrpSpPr>
        <p:grpSpPr>
          <a:xfrm rot="0">
            <a:off x="-1247121" y="20084182"/>
            <a:ext cx="2494243" cy="2494243"/>
            <a:chOff x="0" y="0"/>
            <a:chExt cx="1708150" cy="1708150"/>
          </a:xfrm>
        </p:grpSpPr>
        <p:sp>
          <p:nvSpPr>
            <p:cNvPr name="Freeform 13" id="13"/>
            <p:cNvSpPr/>
            <p:nvPr/>
          </p:nvSpPr>
          <p:spPr>
            <a:xfrm flipH="false" flipV="false" rot="0">
              <a:off x="0" y="0"/>
              <a:ext cx="1706883" cy="1708150"/>
            </a:xfrm>
            <a:custGeom>
              <a:avLst/>
              <a:gdLst/>
              <a:ahLst/>
              <a:cxnLst/>
              <a:rect r="r" b="b" t="t" l="l"/>
              <a:pathLst>
                <a:path h="1708150" w="1706883">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rgbClr val="FF9900"/>
            </a:solidFill>
          </p:spPr>
        </p:sp>
      </p:grpSp>
      <p:grpSp>
        <p:nvGrpSpPr>
          <p:cNvPr name="Group 14" id="14"/>
          <p:cNvGrpSpPr/>
          <p:nvPr/>
        </p:nvGrpSpPr>
        <p:grpSpPr>
          <a:xfrm rot="0">
            <a:off x="7599843" y="4597899"/>
            <a:ext cx="924993" cy="924993"/>
            <a:chOff x="0" y="0"/>
            <a:chExt cx="6350000" cy="6350000"/>
          </a:xfrm>
        </p:grpSpPr>
        <p:sp>
          <p:nvSpPr>
            <p:cNvPr name="Freeform 15" id="15"/>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FFFF"/>
            </a:solidFill>
          </p:spPr>
        </p:sp>
      </p:grpSp>
      <p:grpSp>
        <p:nvGrpSpPr>
          <p:cNvPr name="Group 16" id="16"/>
          <p:cNvGrpSpPr/>
          <p:nvPr/>
        </p:nvGrpSpPr>
        <p:grpSpPr>
          <a:xfrm rot="0">
            <a:off x="686396" y="5060395"/>
            <a:ext cx="825604" cy="825604"/>
            <a:chOff x="0" y="0"/>
            <a:chExt cx="6350000" cy="6350000"/>
          </a:xfrm>
        </p:grpSpPr>
        <p:sp>
          <p:nvSpPr>
            <p:cNvPr name="Freeform 17" id="17"/>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BF00"/>
            </a:solidFill>
          </p:spPr>
        </p:sp>
      </p:grpSp>
      <p:sp>
        <p:nvSpPr>
          <p:cNvPr name="Freeform 18" id="18"/>
          <p:cNvSpPr/>
          <p:nvPr/>
        </p:nvSpPr>
        <p:spPr>
          <a:xfrm flipH="false" flipV="false" rot="0">
            <a:off x="11961585" y="741830"/>
            <a:ext cx="2767591" cy="477171"/>
          </a:xfrm>
          <a:custGeom>
            <a:avLst/>
            <a:gdLst/>
            <a:ahLst/>
            <a:cxnLst/>
            <a:rect r="r" b="b" t="t" l="l"/>
            <a:pathLst>
              <a:path h="477171" w="2767591">
                <a:moveTo>
                  <a:pt x="0" y="0"/>
                </a:moveTo>
                <a:lnTo>
                  <a:pt x="2767591" y="0"/>
                </a:lnTo>
                <a:lnTo>
                  <a:pt x="2767591" y="477170"/>
                </a:lnTo>
                <a:lnTo>
                  <a:pt x="0" y="477170"/>
                </a:lnTo>
                <a:lnTo>
                  <a:pt x="0" y="0"/>
                </a:lnTo>
                <a:close/>
              </a:path>
            </a:pathLst>
          </a:custGeom>
          <a:blipFill>
            <a:blip r:embed="rId2"/>
            <a:stretch>
              <a:fillRect l="0" t="0" r="0" b="0"/>
            </a:stretch>
          </a:blipFill>
        </p:spPr>
      </p:sp>
      <p:sp>
        <p:nvSpPr>
          <p:cNvPr name="Freeform 19" id="19"/>
          <p:cNvSpPr/>
          <p:nvPr/>
        </p:nvSpPr>
        <p:spPr>
          <a:xfrm flipH="false" flipV="false" rot="0">
            <a:off x="9288030" y="10692000"/>
            <a:ext cx="5441146" cy="5999622"/>
          </a:xfrm>
          <a:custGeom>
            <a:avLst/>
            <a:gdLst/>
            <a:ahLst/>
            <a:cxnLst/>
            <a:rect r="r" b="b" t="t" l="l"/>
            <a:pathLst>
              <a:path h="5999622" w="5441146">
                <a:moveTo>
                  <a:pt x="0" y="0"/>
                </a:moveTo>
                <a:lnTo>
                  <a:pt x="5441146" y="0"/>
                </a:lnTo>
                <a:lnTo>
                  <a:pt x="5441146" y="5999622"/>
                </a:lnTo>
                <a:lnTo>
                  <a:pt x="0" y="5999622"/>
                </a:lnTo>
                <a:lnTo>
                  <a:pt x="0" y="0"/>
                </a:lnTo>
                <a:close/>
              </a:path>
            </a:pathLst>
          </a:custGeom>
          <a:blipFill>
            <a:blip r:embed="rId3"/>
            <a:stretch>
              <a:fillRect l="0" t="0" r="0" b="0"/>
            </a:stretch>
          </a:blipFill>
        </p:spPr>
      </p:sp>
      <p:sp>
        <p:nvSpPr>
          <p:cNvPr name="TextBox 20" id="20"/>
          <p:cNvSpPr txBox="true"/>
          <p:nvPr/>
        </p:nvSpPr>
        <p:spPr>
          <a:xfrm rot="0">
            <a:off x="152727" y="6896805"/>
            <a:ext cx="14814545" cy="3220826"/>
          </a:xfrm>
          <a:prstGeom prst="rect">
            <a:avLst/>
          </a:prstGeom>
        </p:spPr>
        <p:txBody>
          <a:bodyPr anchor="t" rtlCol="false" tIns="0" lIns="0" bIns="0" rIns="0">
            <a:spAutoFit/>
          </a:bodyPr>
          <a:lstStyle/>
          <a:p>
            <a:pPr algn="ctr">
              <a:lnSpc>
                <a:spcPts val="4315"/>
              </a:lnSpc>
            </a:pPr>
            <a:r>
              <a:rPr lang="en-US" sz="2479">
                <a:solidFill>
                  <a:srgbClr val="000000"/>
                </a:solidFill>
                <a:latin typeface="Canva Sans"/>
                <a:ea typeface="Canva Sans"/>
                <a:cs typeface="Canva Sans"/>
                <a:sym typeface="Canva Sans"/>
              </a:rPr>
              <a:t>NaugraMedicals continues to strengthen its reputation as a reliable </a:t>
            </a:r>
            <a:r>
              <a:rPr lang="en-US" b="true" sz="2479">
                <a:solidFill>
                  <a:srgbClr val="004AAD"/>
                </a:solidFill>
                <a:latin typeface="Canva Sans Bold"/>
                <a:ea typeface="Canva Sans Bold"/>
                <a:cs typeface="Canva Sans Bold"/>
                <a:sym typeface="Canva Sans Bold"/>
                <a:hlinkClick r:id="rId4" tooltip="https://www.naugramedical.com"/>
              </a:rPr>
              <a:t>Medical Lab Equipments Manufacturer</a:t>
            </a:r>
            <a:r>
              <a:rPr lang="en-US" sz="2479">
                <a:solidFill>
                  <a:srgbClr val="000000"/>
                </a:solidFill>
                <a:latin typeface="Canva Sans"/>
                <a:ea typeface="Canva Sans"/>
                <a:cs typeface="Canva Sans"/>
                <a:sym typeface="Canva Sans"/>
              </a:rPr>
              <a:t> by supplying dependable laboratory solutions to healthcare institutions and research laboratories worldwide. Our commitment to innovation, product quality, and customer satisfaction allows laboratories to operate with greater confidence and efficiency. By combining technological advancement with practical design, NaugraMedicals helps laboratories achieve consistent, accurate, and efficient results.</a:t>
            </a:r>
          </a:p>
        </p:txBody>
      </p:sp>
      <p:sp>
        <p:nvSpPr>
          <p:cNvPr name="TextBox 21" id="21"/>
          <p:cNvSpPr txBox="true"/>
          <p:nvPr/>
        </p:nvSpPr>
        <p:spPr>
          <a:xfrm rot="0">
            <a:off x="152727" y="704190"/>
            <a:ext cx="10131940" cy="2076105"/>
          </a:xfrm>
          <a:prstGeom prst="rect">
            <a:avLst/>
          </a:prstGeom>
        </p:spPr>
        <p:txBody>
          <a:bodyPr anchor="t" rtlCol="false" tIns="0" lIns="0" bIns="0" rIns="0">
            <a:spAutoFit/>
          </a:bodyPr>
          <a:lstStyle/>
          <a:p>
            <a:pPr algn="ctr">
              <a:lnSpc>
                <a:spcPts val="8501"/>
              </a:lnSpc>
            </a:pPr>
            <a:r>
              <a:rPr lang="en-US" sz="4776">
                <a:solidFill>
                  <a:srgbClr val="FFFFFF"/>
                </a:solidFill>
                <a:latin typeface="League Spartan"/>
                <a:ea typeface="League Spartan"/>
                <a:cs typeface="League Spartan"/>
                <a:sym typeface="League Spartan"/>
              </a:rPr>
              <a:t>TRUSTED BY HEALTHCARE AND RESEARCH INSTITUTIONS</a:t>
            </a:r>
          </a:p>
        </p:txBody>
      </p:sp>
      <p:sp>
        <p:nvSpPr>
          <p:cNvPr name="TextBox 22" id="22"/>
          <p:cNvSpPr txBox="true"/>
          <p:nvPr/>
        </p:nvSpPr>
        <p:spPr>
          <a:xfrm rot="0">
            <a:off x="-573560" y="17995531"/>
            <a:ext cx="12845386" cy="2775604"/>
          </a:xfrm>
          <a:prstGeom prst="rect">
            <a:avLst/>
          </a:prstGeom>
        </p:spPr>
        <p:txBody>
          <a:bodyPr anchor="t" rtlCol="false" tIns="0" lIns="0" bIns="0" rIns="0">
            <a:spAutoFit/>
          </a:bodyPr>
          <a:lstStyle/>
          <a:p>
            <a:pPr algn="ctr">
              <a:lnSpc>
                <a:spcPts val="4481"/>
              </a:lnSpc>
            </a:pPr>
          </a:p>
          <a:p>
            <a:pPr algn="ctr">
              <a:lnSpc>
                <a:spcPts val="4481"/>
              </a:lnSpc>
            </a:pPr>
            <a:r>
              <a:rPr lang="en-US" b="true" sz="2636">
                <a:solidFill>
                  <a:srgbClr val="FFFFFF"/>
                </a:solidFill>
                <a:latin typeface="Canva Sans Bold"/>
                <a:ea typeface="Canva Sans Bold"/>
                <a:cs typeface="Canva Sans Bold"/>
                <a:sym typeface="Canva Sans Bold"/>
              </a:rPr>
              <a:t>Address :- 6148/6, Guru Nanak Marg, Ambala Cantt, Haryana, India</a:t>
            </a:r>
          </a:p>
          <a:p>
            <a:pPr algn="ctr">
              <a:lnSpc>
                <a:spcPts val="4481"/>
              </a:lnSpc>
            </a:pPr>
            <a:r>
              <a:rPr lang="en-US" b="true" sz="2636">
                <a:solidFill>
                  <a:srgbClr val="FFFFFF"/>
                </a:solidFill>
                <a:latin typeface="Canva Sans Bold"/>
                <a:ea typeface="Canva Sans Bold"/>
                <a:cs typeface="Canva Sans Bold"/>
                <a:sym typeface="Canva Sans Bold"/>
              </a:rPr>
              <a:t>Phone No :- +91-9896600003</a:t>
            </a:r>
          </a:p>
          <a:p>
            <a:pPr algn="ctr">
              <a:lnSpc>
                <a:spcPts val="4481"/>
              </a:lnSpc>
            </a:pPr>
            <a:r>
              <a:rPr lang="en-US" b="true" sz="2636">
                <a:solidFill>
                  <a:srgbClr val="FFFFFF"/>
                </a:solidFill>
                <a:latin typeface="Canva Sans Bold"/>
                <a:ea typeface="Canva Sans Bold"/>
                <a:cs typeface="Canva Sans Bold"/>
                <a:sym typeface="Canva Sans Bold"/>
              </a:rPr>
              <a:t>Website :-  </a:t>
            </a:r>
            <a:r>
              <a:rPr lang="en-US" b="true" sz="2636">
                <a:solidFill>
                  <a:srgbClr val="FFFFFF"/>
                </a:solidFill>
                <a:latin typeface="Canva Sans Bold"/>
                <a:ea typeface="Canva Sans Bold"/>
                <a:cs typeface="Canva Sans Bold"/>
                <a:sym typeface="Canva Sans Bold"/>
                <a:hlinkClick r:id="rId5" tooltip="https://www.naugramedical.com/diagnostic-equipments"/>
              </a:rPr>
              <a:t>www.naugramedical.com</a:t>
            </a:r>
          </a:p>
          <a:p>
            <a:pPr algn="ctr">
              <a:lnSpc>
                <a:spcPts val="4481"/>
              </a:lnSpc>
            </a:pP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846714">
            <a:off x="9223412" y="1160196"/>
            <a:ext cx="2039597" cy="4563683"/>
            <a:chOff x="0" y="0"/>
            <a:chExt cx="2311400" cy="5171853"/>
          </a:xfrm>
        </p:grpSpPr>
        <p:sp>
          <p:nvSpPr>
            <p:cNvPr name="Freeform 3" id="3"/>
            <p:cNvSpPr/>
            <p:nvPr/>
          </p:nvSpPr>
          <p:spPr>
            <a:xfrm flipH="false" flipV="false" rot="0">
              <a:off x="0" y="0"/>
              <a:ext cx="2311400" cy="5171853"/>
            </a:xfrm>
            <a:custGeom>
              <a:avLst/>
              <a:gdLst/>
              <a:ahLst/>
              <a:cxnLst/>
              <a:rect r="r" b="b" t="t" l="l"/>
              <a:pathLst>
                <a:path h="5171853" w="2311400">
                  <a:moveTo>
                    <a:pt x="2006600" y="0"/>
                  </a:moveTo>
                  <a:lnTo>
                    <a:pt x="304800" y="0"/>
                  </a:lnTo>
                  <a:cubicBezTo>
                    <a:pt x="135890" y="0"/>
                    <a:pt x="0" y="135890"/>
                    <a:pt x="0" y="304800"/>
                  </a:cubicBezTo>
                  <a:lnTo>
                    <a:pt x="0" y="4867053"/>
                  </a:lnTo>
                  <a:cubicBezTo>
                    <a:pt x="0" y="5035963"/>
                    <a:pt x="135890" y="5171853"/>
                    <a:pt x="304800" y="5171853"/>
                  </a:cubicBezTo>
                  <a:lnTo>
                    <a:pt x="2006600" y="5171853"/>
                  </a:lnTo>
                  <a:cubicBezTo>
                    <a:pt x="2175510" y="5171853"/>
                    <a:pt x="2311400" y="5035963"/>
                    <a:pt x="2311400" y="4867053"/>
                  </a:cubicBezTo>
                  <a:lnTo>
                    <a:pt x="2311400" y="304800"/>
                  </a:lnTo>
                  <a:cubicBezTo>
                    <a:pt x="2311400" y="135890"/>
                    <a:pt x="2175510" y="0"/>
                    <a:pt x="2006600" y="0"/>
                  </a:cubicBezTo>
                  <a:close/>
                </a:path>
              </a:pathLst>
            </a:custGeom>
            <a:solidFill>
              <a:srgbClr val="004AAD"/>
            </a:solidFill>
          </p:spPr>
        </p:sp>
      </p:grpSp>
      <p:grpSp>
        <p:nvGrpSpPr>
          <p:cNvPr name="Group 4" id="4"/>
          <p:cNvGrpSpPr/>
          <p:nvPr/>
        </p:nvGrpSpPr>
        <p:grpSpPr>
          <a:xfrm rot="846714">
            <a:off x="-715733" y="-2628808"/>
            <a:ext cx="11382531" cy="8194018"/>
            <a:chOff x="0" y="0"/>
            <a:chExt cx="9557962" cy="6880554"/>
          </a:xfrm>
        </p:grpSpPr>
        <p:sp>
          <p:nvSpPr>
            <p:cNvPr name="Freeform 5" id="5"/>
            <p:cNvSpPr/>
            <p:nvPr/>
          </p:nvSpPr>
          <p:spPr>
            <a:xfrm flipH="false" flipV="false" rot="0">
              <a:off x="0" y="0"/>
              <a:ext cx="9557962" cy="6880554"/>
            </a:xfrm>
            <a:custGeom>
              <a:avLst/>
              <a:gdLst/>
              <a:ahLst/>
              <a:cxnLst/>
              <a:rect r="r" b="b" t="t" l="l"/>
              <a:pathLst>
                <a:path h="6880554" w="9557962">
                  <a:moveTo>
                    <a:pt x="9253162" y="0"/>
                  </a:moveTo>
                  <a:lnTo>
                    <a:pt x="304800" y="0"/>
                  </a:lnTo>
                  <a:cubicBezTo>
                    <a:pt x="135890" y="0"/>
                    <a:pt x="0" y="135890"/>
                    <a:pt x="0" y="304800"/>
                  </a:cubicBezTo>
                  <a:lnTo>
                    <a:pt x="0" y="6575754"/>
                  </a:lnTo>
                  <a:cubicBezTo>
                    <a:pt x="0" y="6744664"/>
                    <a:pt x="135890" y="6880554"/>
                    <a:pt x="304800" y="6880554"/>
                  </a:cubicBezTo>
                  <a:lnTo>
                    <a:pt x="9253162" y="6880554"/>
                  </a:lnTo>
                  <a:cubicBezTo>
                    <a:pt x="9422071" y="6880554"/>
                    <a:pt x="9557962" y="6744664"/>
                    <a:pt x="9557962" y="6575754"/>
                  </a:cubicBezTo>
                  <a:lnTo>
                    <a:pt x="9557962" y="304800"/>
                  </a:lnTo>
                  <a:cubicBezTo>
                    <a:pt x="9557962" y="135890"/>
                    <a:pt x="9422071" y="0"/>
                    <a:pt x="9253162"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6" id="6"/>
          <p:cNvGrpSpPr/>
          <p:nvPr/>
        </p:nvGrpSpPr>
        <p:grpSpPr>
          <a:xfrm rot="846714">
            <a:off x="-1835557" y="16527998"/>
            <a:ext cx="18533716" cy="7112367"/>
            <a:chOff x="0" y="0"/>
            <a:chExt cx="13796938" cy="5294615"/>
          </a:xfrm>
        </p:grpSpPr>
        <p:sp>
          <p:nvSpPr>
            <p:cNvPr name="Freeform 7" id="7"/>
            <p:cNvSpPr/>
            <p:nvPr/>
          </p:nvSpPr>
          <p:spPr>
            <a:xfrm flipH="false" flipV="false" rot="0">
              <a:off x="0" y="0"/>
              <a:ext cx="13796938" cy="5294615"/>
            </a:xfrm>
            <a:custGeom>
              <a:avLst/>
              <a:gdLst/>
              <a:ahLst/>
              <a:cxnLst/>
              <a:rect r="r" b="b" t="t" l="l"/>
              <a:pathLst>
                <a:path h="5294615" w="13796938">
                  <a:moveTo>
                    <a:pt x="13492138" y="0"/>
                  </a:moveTo>
                  <a:lnTo>
                    <a:pt x="304800" y="0"/>
                  </a:lnTo>
                  <a:cubicBezTo>
                    <a:pt x="135890" y="0"/>
                    <a:pt x="0" y="135890"/>
                    <a:pt x="0" y="304800"/>
                  </a:cubicBezTo>
                  <a:lnTo>
                    <a:pt x="0" y="4989815"/>
                  </a:lnTo>
                  <a:cubicBezTo>
                    <a:pt x="0" y="5158725"/>
                    <a:pt x="135890" y="5294615"/>
                    <a:pt x="304800" y="5294615"/>
                  </a:cubicBezTo>
                  <a:lnTo>
                    <a:pt x="13492138" y="5294615"/>
                  </a:lnTo>
                  <a:cubicBezTo>
                    <a:pt x="13661047" y="5294615"/>
                    <a:pt x="13796938" y="5158725"/>
                    <a:pt x="13796938" y="4989815"/>
                  </a:cubicBezTo>
                  <a:lnTo>
                    <a:pt x="13796938" y="304800"/>
                  </a:lnTo>
                  <a:cubicBezTo>
                    <a:pt x="13796938" y="135890"/>
                    <a:pt x="13661047" y="0"/>
                    <a:pt x="13492138"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8" id="8"/>
          <p:cNvGrpSpPr/>
          <p:nvPr/>
        </p:nvGrpSpPr>
        <p:grpSpPr>
          <a:xfrm rot="841322">
            <a:off x="-1098202" y="16895521"/>
            <a:ext cx="17396091" cy="614773"/>
            <a:chOff x="0" y="0"/>
            <a:chExt cx="4317642" cy="152584"/>
          </a:xfrm>
        </p:grpSpPr>
        <p:sp>
          <p:nvSpPr>
            <p:cNvPr name="Freeform 9" id="9"/>
            <p:cNvSpPr/>
            <p:nvPr/>
          </p:nvSpPr>
          <p:spPr>
            <a:xfrm flipH="false" flipV="false" rot="0">
              <a:off x="0" y="0"/>
              <a:ext cx="4317642" cy="152584"/>
            </a:xfrm>
            <a:custGeom>
              <a:avLst/>
              <a:gdLst/>
              <a:ahLst/>
              <a:cxnLst/>
              <a:rect r="r" b="b" t="t" l="l"/>
              <a:pathLst>
                <a:path h="152584" w="4317642">
                  <a:moveTo>
                    <a:pt x="0" y="0"/>
                  </a:moveTo>
                  <a:lnTo>
                    <a:pt x="4317642" y="0"/>
                  </a:lnTo>
                  <a:lnTo>
                    <a:pt x="4317642" y="152584"/>
                  </a:lnTo>
                  <a:lnTo>
                    <a:pt x="0" y="152584"/>
                  </a:lnTo>
                  <a:close/>
                </a:path>
              </a:pathLst>
            </a:custGeom>
            <a:solidFill>
              <a:srgbClr val="67AF48"/>
            </a:solidFill>
          </p:spPr>
        </p:sp>
      </p:grpSp>
      <p:grpSp>
        <p:nvGrpSpPr>
          <p:cNvPr name="Group 10" id="10"/>
          <p:cNvGrpSpPr/>
          <p:nvPr/>
        </p:nvGrpSpPr>
        <p:grpSpPr>
          <a:xfrm rot="0">
            <a:off x="7599843" y="20934519"/>
            <a:ext cx="6922182" cy="1552476"/>
            <a:chOff x="0" y="0"/>
            <a:chExt cx="10306073" cy="2311400"/>
          </a:xfrm>
        </p:grpSpPr>
        <p:sp>
          <p:nvSpPr>
            <p:cNvPr name="Freeform 11" id="11"/>
            <p:cNvSpPr/>
            <p:nvPr/>
          </p:nvSpPr>
          <p:spPr>
            <a:xfrm flipH="false" flipV="false" rot="0">
              <a:off x="0" y="0"/>
              <a:ext cx="10306073" cy="2311400"/>
            </a:xfrm>
            <a:custGeom>
              <a:avLst/>
              <a:gdLst/>
              <a:ahLst/>
              <a:cxnLst/>
              <a:rect r="r" b="b" t="t" l="l"/>
              <a:pathLst>
                <a:path h="2311400" w="10306073">
                  <a:moveTo>
                    <a:pt x="10001273" y="0"/>
                  </a:moveTo>
                  <a:lnTo>
                    <a:pt x="304800" y="0"/>
                  </a:lnTo>
                  <a:cubicBezTo>
                    <a:pt x="135890" y="0"/>
                    <a:pt x="0" y="135890"/>
                    <a:pt x="0" y="304800"/>
                  </a:cubicBezTo>
                  <a:lnTo>
                    <a:pt x="0" y="2006600"/>
                  </a:lnTo>
                  <a:cubicBezTo>
                    <a:pt x="0" y="2175510"/>
                    <a:pt x="135890" y="2311400"/>
                    <a:pt x="304800" y="2311400"/>
                  </a:cubicBezTo>
                  <a:lnTo>
                    <a:pt x="10001273" y="2311400"/>
                  </a:lnTo>
                  <a:cubicBezTo>
                    <a:pt x="10170183" y="2311400"/>
                    <a:pt x="10306073" y="2175510"/>
                    <a:pt x="10306073" y="2006600"/>
                  </a:cubicBezTo>
                  <a:lnTo>
                    <a:pt x="10306073" y="304800"/>
                  </a:lnTo>
                  <a:cubicBezTo>
                    <a:pt x="10306073" y="135890"/>
                    <a:pt x="10170183" y="0"/>
                    <a:pt x="10001273" y="0"/>
                  </a:cubicBezTo>
                  <a:close/>
                </a:path>
              </a:pathLst>
            </a:custGeom>
            <a:solidFill>
              <a:srgbClr val="FF9900"/>
            </a:solidFill>
          </p:spPr>
        </p:sp>
      </p:grpSp>
      <p:grpSp>
        <p:nvGrpSpPr>
          <p:cNvPr name="Group 12" id="12"/>
          <p:cNvGrpSpPr>
            <a:grpSpLocks noChangeAspect="true"/>
          </p:cNvGrpSpPr>
          <p:nvPr/>
        </p:nvGrpSpPr>
        <p:grpSpPr>
          <a:xfrm rot="0">
            <a:off x="-1247121" y="20084182"/>
            <a:ext cx="2494243" cy="2494243"/>
            <a:chOff x="0" y="0"/>
            <a:chExt cx="1708150" cy="1708150"/>
          </a:xfrm>
        </p:grpSpPr>
        <p:sp>
          <p:nvSpPr>
            <p:cNvPr name="Freeform 13" id="13"/>
            <p:cNvSpPr/>
            <p:nvPr/>
          </p:nvSpPr>
          <p:spPr>
            <a:xfrm flipH="false" flipV="false" rot="0">
              <a:off x="0" y="0"/>
              <a:ext cx="1706883" cy="1708150"/>
            </a:xfrm>
            <a:custGeom>
              <a:avLst/>
              <a:gdLst/>
              <a:ahLst/>
              <a:cxnLst/>
              <a:rect r="r" b="b" t="t" l="l"/>
              <a:pathLst>
                <a:path h="1708150" w="1706883">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rgbClr val="FF9900"/>
            </a:solidFill>
          </p:spPr>
        </p:sp>
      </p:grpSp>
      <p:grpSp>
        <p:nvGrpSpPr>
          <p:cNvPr name="Group 14" id="14"/>
          <p:cNvGrpSpPr/>
          <p:nvPr/>
        </p:nvGrpSpPr>
        <p:grpSpPr>
          <a:xfrm rot="0">
            <a:off x="7599843" y="4597899"/>
            <a:ext cx="924993" cy="924993"/>
            <a:chOff x="0" y="0"/>
            <a:chExt cx="6350000" cy="6350000"/>
          </a:xfrm>
        </p:grpSpPr>
        <p:sp>
          <p:nvSpPr>
            <p:cNvPr name="Freeform 15" id="15"/>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FFFF"/>
            </a:solidFill>
          </p:spPr>
        </p:sp>
      </p:grpSp>
      <p:grpSp>
        <p:nvGrpSpPr>
          <p:cNvPr name="Group 16" id="16"/>
          <p:cNvGrpSpPr/>
          <p:nvPr/>
        </p:nvGrpSpPr>
        <p:grpSpPr>
          <a:xfrm rot="0">
            <a:off x="686396" y="5060395"/>
            <a:ext cx="825604" cy="825604"/>
            <a:chOff x="0" y="0"/>
            <a:chExt cx="6350000" cy="6350000"/>
          </a:xfrm>
        </p:grpSpPr>
        <p:sp>
          <p:nvSpPr>
            <p:cNvPr name="Freeform 17" id="17"/>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BF00"/>
            </a:solidFill>
          </p:spPr>
        </p:sp>
      </p:grpSp>
      <p:sp>
        <p:nvSpPr>
          <p:cNvPr name="Freeform 18" id="18"/>
          <p:cNvSpPr/>
          <p:nvPr/>
        </p:nvSpPr>
        <p:spPr>
          <a:xfrm flipH="false" flipV="false" rot="0">
            <a:off x="11961585" y="741830"/>
            <a:ext cx="2767591" cy="477171"/>
          </a:xfrm>
          <a:custGeom>
            <a:avLst/>
            <a:gdLst/>
            <a:ahLst/>
            <a:cxnLst/>
            <a:rect r="r" b="b" t="t" l="l"/>
            <a:pathLst>
              <a:path h="477171" w="2767591">
                <a:moveTo>
                  <a:pt x="0" y="0"/>
                </a:moveTo>
                <a:lnTo>
                  <a:pt x="2767591" y="0"/>
                </a:lnTo>
                <a:lnTo>
                  <a:pt x="2767591" y="477170"/>
                </a:lnTo>
                <a:lnTo>
                  <a:pt x="0" y="477170"/>
                </a:lnTo>
                <a:lnTo>
                  <a:pt x="0" y="0"/>
                </a:lnTo>
                <a:close/>
              </a:path>
            </a:pathLst>
          </a:custGeom>
          <a:blipFill>
            <a:blip r:embed="rId2"/>
            <a:stretch>
              <a:fillRect l="0" t="0" r="0" b="0"/>
            </a:stretch>
          </a:blipFill>
        </p:spPr>
      </p:sp>
      <p:sp>
        <p:nvSpPr>
          <p:cNvPr name="Freeform 19" id="19"/>
          <p:cNvSpPr/>
          <p:nvPr/>
        </p:nvSpPr>
        <p:spPr>
          <a:xfrm flipH="false" flipV="false" rot="0">
            <a:off x="9288030" y="10692000"/>
            <a:ext cx="5441146" cy="5999622"/>
          </a:xfrm>
          <a:custGeom>
            <a:avLst/>
            <a:gdLst/>
            <a:ahLst/>
            <a:cxnLst/>
            <a:rect r="r" b="b" t="t" l="l"/>
            <a:pathLst>
              <a:path h="5999622" w="5441146">
                <a:moveTo>
                  <a:pt x="0" y="0"/>
                </a:moveTo>
                <a:lnTo>
                  <a:pt x="5441146" y="0"/>
                </a:lnTo>
                <a:lnTo>
                  <a:pt x="5441146" y="5999622"/>
                </a:lnTo>
                <a:lnTo>
                  <a:pt x="0" y="5999622"/>
                </a:lnTo>
                <a:lnTo>
                  <a:pt x="0" y="0"/>
                </a:lnTo>
                <a:close/>
              </a:path>
            </a:pathLst>
          </a:custGeom>
          <a:blipFill>
            <a:blip r:embed="rId3"/>
            <a:stretch>
              <a:fillRect l="0" t="0" r="0" b="0"/>
            </a:stretch>
          </a:blipFill>
        </p:spPr>
      </p:sp>
      <p:sp>
        <p:nvSpPr>
          <p:cNvPr name="TextBox 20" id="20"/>
          <p:cNvSpPr txBox="true"/>
          <p:nvPr/>
        </p:nvSpPr>
        <p:spPr>
          <a:xfrm rot="0">
            <a:off x="152727" y="6896805"/>
            <a:ext cx="14814545" cy="4849601"/>
          </a:xfrm>
          <a:prstGeom prst="rect">
            <a:avLst/>
          </a:prstGeom>
        </p:spPr>
        <p:txBody>
          <a:bodyPr anchor="t" rtlCol="false" tIns="0" lIns="0" bIns="0" rIns="0">
            <a:spAutoFit/>
          </a:bodyPr>
          <a:lstStyle/>
          <a:p>
            <a:pPr algn="ctr">
              <a:lnSpc>
                <a:spcPts val="4315"/>
              </a:lnSpc>
            </a:pPr>
            <a:r>
              <a:rPr lang="en-US" sz="2479">
                <a:solidFill>
                  <a:srgbClr val="000000"/>
                </a:solidFill>
                <a:latin typeface="Canva Sans"/>
                <a:ea typeface="Canva Sans"/>
                <a:cs typeface="Canva Sans"/>
                <a:sym typeface="Canva Sans"/>
              </a:rPr>
              <a:t>NaugraMedicals stands out among Medical Lab Equipments Manufacturers due to its dedication to quality manufacturing, advanced technology, and dependable service. Our products are designed to support accurate laboratory analysis while ensuring durability and ease of use. With a strong focus on customer satisfaction and global healthcare requirements, NaugraMedicals continues to provide innovative laboratory equipment that enhances medical research, diagnostics, and scientific progress.</a:t>
            </a:r>
          </a:p>
          <a:p>
            <a:pPr algn="ctr">
              <a:lnSpc>
                <a:spcPts val="4315"/>
              </a:lnSpc>
            </a:pPr>
            <a:r>
              <a:rPr lang="en-US" sz="2479">
                <a:solidFill>
                  <a:srgbClr val="000000"/>
                </a:solidFill>
                <a:latin typeface="Canva Sans"/>
                <a:ea typeface="Canva Sans"/>
                <a:cs typeface="Canva Sans"/>
                <a:sym typeface="Canva Sans"/>
              </a:rPr>
              <a:t>Explore More:</a:t>
            </a:r>
          </a:p>
          <a:p>
            <a:pPr algn="ctr">
              <a:lnSpc>
                <a:spcPts val="4315"/>
              </a:lnSpc>
            </a:pPr>
            <a:r>
              <a:rPr lang="en-US" b="true" sz="2479">
                <a:solidFill>
                  <a:srgbClr val="000000"/>
                </a:solidFill>
                <a:latin typeface="Canva Sans Bold"/>
                <a:ea typeface="Canva Sans Bold"/>
                <a:cs typeface="Canva Sans Bold"/>
                <a:sym typeface="Canva Sans Bold"/>
                <a:hlinkClick r:id="rId4" tooltip="https://www.naugramedical.com"/>
              </a:rPr>
              <a:t>https://www.naugramedical.com/</a:t>
            </a:r>
          </a:p>
          <a:p>
            <a:pPr algn="ctr">
              <a:lnSpc>
                <a:spcPts val="4315"/>
              </a:lnSpc>
            </a:pPr>
          </a:p>
        </p:txBody>
      </p:sp>
      <p:sp>
        <p:nvSpPr>
          <p:cNvPr name="TextBox 21" id="21"/>
          <p:cNvSpPr txBox="true"/>
          <p:nvPr/>
        </p:nvSpPr>
        <p:spPr>
          <a:xfrm rot="0">
            <a:off x="152727" y="704190"/>
            <a:ext cx="10131940" cy="2076105"/>
          </a:xfrm>
          <a:prstGeom prst="rect">
            <a:avLst/>
          </a:prstGeom>
        </p:spPr>
        <p:txBody>
          <a:bodyPr anchor="t" rtlCol="false" tIns="0" lIns="0" bIns="0" rIns="0">
            <a:spAutoFit/>
          </a:bodyPr>
          <a:lstStyle/>
          <a:p>
            <a:pPr algn="ctr">
              <a:lnSpc>
                <a:spcPts val="8501"/>
              </a:lnSpc>
            </a:pPr>
            <a:r>
              <a:rPr lang="en-US" sz="4776">
                <a:solidFill>
                  <a:srgbClr val="FFFFFF"/>
                </a:solidFill>
                <a:latin typeface="League Spartan"/>
                <a:ea typeface="League Spartan"/>
                <a:cs typeface="League Spartan"/>
                <a:sym typeface="League Spartan"/>
              </a:rPr>
              <a:t>WHY CHOOSE NAUGRAMEDICALS</a:t>
            </a:r>
          </a:p>
        </p:txBody>
      </p:sp>
      <p:sp>
        <p:nvSpPr>
          <p:cNvPr name="TextBox 22" id="22"/>
          <p:cNvSpPr txBox="true"/>
          <p:nvPr/>
        </p:nvSpPr>
        <p:spPr>
          <a:xfrm rot="0">
            <a:off x="-573560" y="17995531"/>
            <a:ext cx="12845386" cy="2775604"/>
          </a:xfrm>
          <a:prstGeom prst="rect">
            <a:avLst/>
          </a:prstGeom>
        </p:spPr>
        <p:txBody>
          <a:bodyPr anchor="t" rtlCol="false" tIns="0" lIns="0" bIns="0" rIns="0">
            <a:spAutoFit/>
          </a:bodyPr>
          <a:lstStyle/>
          <a:p>
            <a:pPr algn="ctr">
              <a:lnSpc>
                <a:spcPts val="4481"/>
              </a:lnSpc>
            </a:pPr>
          </a:p>
          <a:p>
            <a:pPr algn="ctr">
              <a:lnSpc>
                <a:spcPts val="4481"/>
              </a:lnSpc>
            </a:pPr>
            <a:r>
              <a:rPr lang="en-US" b="true" sz="2636">
                <a:solidFill>
                  <a:srgbClr val="FFFFFF"/>
                </a:solidFill>
                <a:latin typeface="Canva Sans Bold"/>
                <a:ea typeface="Canva Sans Bold"/>
                <a:cs typeface="Canva Sans Bold"/>
                <a:sym typeface="Canva Sans Bold"/>
              </a:rPr>
              <a:t>Address :- 6148/6, Guru Nanak Marg, Ambala Cantt, Haryana, India</a:t>
            </a:r>
          </a:p>
          <a:p>
            <a:pPr algn="ctr">
              <a:lnSpc>
                <a:spcPts val="4481"/>
              </a:lnSpc>
            </a:pPr>
            <a:r>
              <a:rPr lang="en-US" b="true" sz="2636">
                <a:solidFill>
                  <a:srgbClr val="FFFFFF"/>
                </a:solidFill>
                <a:latin typeface="Canva Sans Bold"/>
                <a:ea typeface="Canva Sans Bold"/>
                <a:cs typeface="Canva Sans Bold"/>
                <a:sym typeface="Canva Sans Bold"/>
              </a:rPr>
              <a:t>Phone No :- +91-9896600003</a:t>
            </a:r>
          </a:p>
          <a:p>
            <a:pPr algn="ctr">
              <a:lnSpc>
                <a:spcPts val="4481"/>
              </a:lnSpc>
            </a:pPr>
            <a:r>
              <a:rPr lang="en-US" b="true" sz="2636">
                <a:solidFill>
                  <a:srgbClr val="FFFFFF"/>
                </a:solidFill>
                <a:latin typeface="Canva Sans Bold"/>
                <a:ea typeface="Canva Sans Bold"/>
                <a:cs typeface="Canva Sans Bold"/>
                <a:sym typeface="Canva Sans Bold"/>
              </a:rPr>
              <a:t>Website :-  </a:t>
            </a:r>
            <a:r>
              <a:rPr lang="en-US" b="true" sz="2636">
                <a:solidFill>
                  <a:srgbClr val="FFFFFF"/>
                </a:solidFill>
                <a:latin typeface="Canva Sans Bold"/>
                <a:ea typeface="Canva Sans Bold"/>
                <a:cs typeface="Canva Sans Bold"/>
                <a:sym typeface="Canva Sans Bold"/>
                <a:hlinkClick r:id="rId5" tooltip="https://www.naugramedical.com/diagnostic-equipments"/>
              </a:rPr>
              <a:t>www.naugramedical.com</a:t>
            </a:r>
          </a:p>
          <a:p>
            <a:pPr algn="ctr">
              <a:lnSpc>
                <a:spcPts val="4481"/>
              </a:lnSpc>
            </a:p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DAGqNbaiySE</dc:identifier>
  <dcterms:modified xsi:type="dcterms:W3CDTF">2011-08-01T06:04:30Z</dcterms:modified>
  <cp:revision>1</cp:revision>
  <dc:title>Medical Lab Equipments Manufacturers</dc:title>
</cp:coreProperties>
</file>