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5113000" cy="21374100"/>
  <p:notesSz cx="6858000" cy="9144000"/>
  <p:embeddedFontLst>
    <p:embeddedFont>
      <p:font typeface="League Spartan" charset="1" panose="00000800000000000000"/>
      <p:regular r:id="rId10"/>
    </p:embeddedFont>
    <p:embeddedFont>
      <p:font typeface="Canva Sans Bold" charset="1" panose="020B0803030501040103"/>
      <p:regular r:id="rId11"/>
    </p:embeddedFont>
    <p:embeddedFont>
      <p:font typeface="Canva Sans" charset="1" panose="020B0503030501040103"/>
      <p:regular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https://www.naugramedical.com/diagnostic-equipments" TargetMode="External" Type="http://schemas.openxmlformats.org/officeDocument/2006/relationships/hyperlink"/><Relationship Id="rId5" Target="https://www.naugramedical.com/medical-lab-instruments/clinical-lab-equipments" TargetMode="External" Type="http://schemas.openxmlformats.org/officeDocument/2006/relationships/hyperlink"/><Relationship Id="rId6" Target="https://www.naugramedical.com/medical-lab-instruments/clinical-lab-equipments"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3.png" Type="http://schemas.openxmlformats.org/officeDocument/2006/relationships/image"/><Relationship Id="rId4" Target="https://www.naugramedical.com/diagnostic-equipments" TargetMode="External" Type="http://schemas.openxmlformats.org/officeDocument/2006/relationships/hyperlink"/></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3.png" Type="http://schemas.openxmlformats.org/officeDocument/2006/relationships/image"/><Relationship Id="rId4" Target="https://www.naugramedical.com/diagnostic-equipments" TargetMode="External" Type="http://schemas.openxmlformats.org/officeDocument/2006/relationships/hyperlink"/></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https://www.naugramedical.com/diagnostic-equipments" TargetMode="External" Type="http://schemas.openxmlformats.org/officeDocument/2006/relationships/hyperlink"/><Relationship Id="rId4" Target="https://www.naugramedical.com/medical-lab-instruments/clinical-lab-equipments" TargetMode="External" Type="http://schemas.openxmlformats.org/officeDocument/2006/relationships/hyperlink"/></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9112142" y="1160196"/>
            <a:ext cx="2039597" cy="4563683"/>
            <a:chOff x="0" y="0"/>
            <a:chExt cx="2311400" cy="5171853"/>
          </a:xfrm>
        </p:grpSpPr>
        <p:sp>
          <p:nvSpPr>
            <p:cNvPr name="Freeform 3" id="3"/>
            <p:cNvSpPr/>
            <p:nvPr/>
          </p:nvSpPr>
          <p:spPr>
            <a:xfrm flipH="false" flipV="false" rot="0">
              <a:off x="0" y="0"/>
              <a:ext cx="2311400" cy="5171853"/>
            </a:xfrm>
            <a:custGeom>
              <a:avLst/>
              <a:gdLst/>
              <a:ahLst/>
              <a:cxnLst/>
              <a:rect r="r" b="b" t="t" l="l"/>
              <a:pathLst>
                <a:path h="5171853" w="2311400">
                  <a:moveTo>
                    <a:pt x="2006600" y="0"/>
                  </a:moveTo>
                  <a:lnTo>
                    <a:pt x="304800" y="0"/>
                  </a:lnTo>
                  <a:cubicBezTo>
                    <a:pt x="135890" y="0"/>
                    <a:pt x="0" y="135890"/>
                    <a:pt x="0" y="304800"/>
                  </a:cubicBezTo>
                  <a:lnTo>
                    <a:pt x="0" y="4867053"/>
                  </a:lnTo>
                  <a:cubicBezTo>
                    <a:pt x="0" y="5035963"/>
                    <a:pt x="135890" y="5171853"/>
                    <a:pt x="304800" y="5171853"/>
                  </a:cubicBezTo>
                  <a:lnTo>
                    <a:pt x="2006600" y="5171853"/>
                  </a:lnTo>
                  <a:cubicBezTo>
                    <a:pt x="2175510" y="5171853"/>
                    <a:pt x="2311400" y="5035963"/>
                    <a:pt x="2311400" y="4867053"/>
                  </a:cubicBezTo>
                  <a:lnTo>
                    <a:pt x="2311400" y="304800"/>
                  </a:lnTo>
                  <a:cubicBezTo>
                    <a:pt x="2311400" y="135890"/>
                    <a:pt x="2175510" y="0"/>
                    <a:pt x="2006600" y="0"/>
                  </a:cubicBezTo>
                  <a:close/>
                </a:path>
              </a:pathLst>
            </a:custGeom>
            <a:solidFill>
              <a:srgbClr val="004AAD"/>
            </a:solidFill>
          </p:spPr>
        </p:sp>
      </p:grpSp>
      <p:grpSp>
        <p:nvGrpSpPr>
          <p:cNvPr name="Group 4" id="4"/>
          <p:cNvGrpSpPr/>
          <p:nvPr/>
        </p:nvGrpSpPr>
        <p:grpSpPr>
          <a:xfrm rot="846714">
            <a:off x="-713211" y="-2649182"/>
            <a:ext cx="11215408" cy="8194018"/>
            <a:chOff x="0" y="0"/>
            <a:chExt cx="9417628" cy="6880554"/>
          </a:xfrm>
        </p:grpSpPr>
        <p:sp>
          <p:nvSpPr>
            <p:cNvPr name="Freeform 5" id="5"/>
            <p:cNvSpPr/>
            <p:nvPr/>
          </p:nvSpPr>
          <p:spPr>
            <a:xfrm flipH="false" flipV="false" rot="0">
              <a:off x="0" y="0"/>
              <a:ext cx="9417628" cy="6880554"/>
            </a:xfrm>
            <a:custGeom>
              <a:avLst/>
              <a:gdLst/>
              <a:ahLst/>
              <a:cxnLst/>
              <a:rect r="r" b="b" t="t" l="l"/>
              <a:pathLst>
                <a:path h="6880554" w="9417628">
                  <a:moveTo>
                    <a:pt x="9112828" y="0"/>
                  </a:moveTo>
                  <a:lnTo>
                    <a:pt x="304800" y="0"/>
                  </a:lnTo>
                  <a:cubicBezTo>
                    <a:pt x="135890" y="0"/>
                    <a:pt x="0" y="135890"/>
                    <a:pt x="0" y="304800"/>
                  </a:cubicBezTo>
                  <a:lnTo>
                    <a:pt x="0" y="6575754"/>
                  </a:lnTo>
                  <a:cubicBezTo>
                    <a:pt x="0" y="6744664"/>
                    <a:pt x="135890" y="6880554"/>
                    <a:pt x="304800" y="6880554"/>
                  </a:cubicBezTo>
                  <a:lnTo>
                    <a:pt x="9112828" y="6880554"/>
                  </a:lnTo>
                  <a:cubicBezTo>
                    <a:pt x="9281738" y="6880554"/>
                    <a:pt x="9417628" y="6744664"/>
                    <a:pt x="9417628" y="6575754"/>
                  </a:cubicBezTo>
                  <a:lnTo>
                    <a:pt x="9417628" y="304800"/>
                  </a:lnTo>
                  <a:cubicBezTo>
                    <a:pt x="9417628" y="135890"/>
                    <a:pt x="9281738" y="0"/>
                    <a:pt x="911282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6714">
            <a:off x="-1835557" y="16527998"/>
            <a:ext cx="18533716" cy="7112367"/>
            <a:chOff x="0" y="0"/>
            <a:chExt cx="13796938" cy="5294615"/>
          </a:xfrm>
        </p:grpSpPr>
        <p:sp>
          <p:nvSpPr>
            <p:cNvPr name="Freeform 7" id="7"/>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8" id="8"/>
          <p:cNvGrpSpPr/>
          <p:nvPr/>
        </p:nvGrpSpPr>
        <p:grpSpPr>
          <a:xfrm rot="841322">
            <a:off x="-1098202" y="16895521"/>
            <a:ext cx="17396091" cy="614773"/>
            <a:chOff x="0" y="0"/>
            <a:chExt cx="4317642" cy="152584"/>
          </a:xfrm>
        </p:grpSpPr>
        <p:sp>
          <p:nvSpPr>
            <p:cNvPr name="Freeform 9" id="9"/>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10" id="10"/>
          <p:cNvGrpSpPr/>
          <p:nvPr/>
        </p:nvGrpSpPr>
        <p:grpSpPr>
          <a:xfrm rot="0">
            <a:off x="7599843" y="20934519"/>
            <a:ext cx="6922182" cy="1552476"/>
            <a:chOff x="0" y="0"/>
            <a:chExt cx="10306073" cy="2311400"/>
          </a:xfrm>
        </p:grpSpPr>
        <p:sp>
          <p:nvSpPr>
            <p:cNvPr name="Freeform 11" id="11"/>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2" id="12"/>
          <p:cNvGrpSpPr>
            <a:grpSpLocks noChangeAspect="true"/>
          </p:cNvGrpSpPr>
          <p:nvPr/>
        </p:nvGrpSpPr>
        <p:grpSpPr>
          <a:xfrm rot="0">
            <a:off x="-1247121" y="20084182"/>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7599843" y="4597899"/>
            <a:ext cx="924993" cy="924993"/>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grpSp>
        <p:nvGrpSpPr>
          <p:cNvPr name="Group 16" id="16"/>
          <p:cNvGrpSpPr/>
          <p:nvPr/>
        </p:nvGrpSpPr>
        <p:grpSpPr>
          <a:xfrm rot="0">
            <a:off x="686396" y="5060395"/>
            <a:ext cx="825604" cy="825604"/>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sp>
        <p:nvSpPr>
          <p:cNvPr name="Freeform 18" id="18"/>
          <p:cNvSpPr/>
          <p:nvPr/>
        </p:nvSpPr>
        <p:spPr>
          <a:xfrm flipH="false" flipV="false" rot="0">
            <a:off x="11961585" y="741830"/>
            <a:ext cx="2767591" cy="477171"/>
          </a:xfrm>
          <a:custGeom>
            <a:avLst/>
            <a:gdLst/>
            <a:ahLst/>
            <a:cxnLst/>
            <a:rect r="r" b="b" t="t" l="l"/>
            <a:pathLst>
              <a:path h="477171" w="2767591">
                <a:moveTo>
                  <a:pt x="0" y="0"/>
                </a:moveTo>
                <a:lnTo>
                  <a:pt x="2767591" y="0"/>
                </a:lnTo>
                <a:lnTo>
                  <a:pt x="2767591" y="477170"/>
                </a:lnTo>
                <a:lnTo>
                  <a:pt x="0" y="477170"/>
                </a:lnTo>
                <a:lnTo>
                  <a:pt x="0" y="0"/>
                </a:lnTo>
                <a:close/>
              </a:path>
            </a:pathLst>
          </a:custGeom>
          <a:blipFill>
            <a:blip r:embed="rId2"/>
            <a:stretch>
              <a:fillRect l="0" t="0" r="0" b="0"/>
            </a:stretch>
          </a:blipFill>
        </p:spPr>
      </p:sp>
      <p:sp>
        <p:nvSpPr>
          <p:cNvPr name="Freeform 19" id="19"/>
          <p:cNvSpPr/>
          <p:nvPr/>
        </p:nvSpPr>
        <p:spPr>
          <a:xfrm flipH="false" flipV="false" rot="0">
            <a:off x="9423653" y="11013309"/>
            <a:ext cx="5696347" cy="5696347"/>
          </a:xfrm>
          <a:custGeom>
            <a:avLst/>
            <a:gdLst/>
            <a:ahLst/>
            <a:cxnLst/>
            <a:rect r="r" b="b" t="t" l="l"/>
            <a:pathLst>
              <a:path h="5696347" w="5696347">
                <a:moveTo>
                  <a:pt x="0" y="0"/>
                </a:moveTo>
                <a:lnTo>
                  <a:pt x="5696347" y="0"/>
                </a:lnTo>
                <a:lnTo>
                  <a:pt x="5696347" y="5696347"/>
                </a:lnTo>
                <a:lnTo>
                  <a:pt x="0" y="5696347"/>
                </a:lnTo>
                <a:lnTo>
                  <a:pt x="0" y="0"/>
                </a:lnTo>
                <a:close/>
              </a:path>
            </a:pathLst>
          </a:custGeom>
          <a:blipFill>
            <a:blip r:embed="rId3"/>
            <a:stretch>
              <a:fillRect l="0" t="0" r="0" b="0"/>
            </a:stretch>
          </a:blipFill>
        </p:spPr>
      </p:sp>
      <p:sp>
        <p:nvSpPr>
          <p:cNvPr name="TextBox 20" id="20"/>
          <p:cNvSpPr txBox="true"/>
          <p:nvPr/>
        </p:nvSpPr>
        <p:spPr>
          <a:xfrm rot="0">
            <a:off x="152727" y="933250"/>
            <a:ext cx="10131940" cy="2252790"/>
          </a:xfrm>
          <a:prstGeom prst="rect">
            <a:avLst/>
          </a:prstGeom>
        </p:spPr>
        <p:txBody>
          <a:bodyPr anchor="t" rtlCol="false" tIns="0" lIns="0" bIns="0" rIns="0">
            <a:spAutoFit/>
          </a:bodyPr>
          <a:lstStyle/>
          <a:p>
            <a:pPr algn="ctr">
              <a:lnSpc>
                <a:spcPts val="9291"/>
              </a:lnSpc>
            </a:pPr>
            <a:r>
              <a:rPr lang="en-US" b="true" sz="5219">
                <a:solidFill>
                  <a:srgbClr val="FFFFFF"/>
                </a:solidFill>
                <a:latin typeface="League Spartan"/>
                <a:ea typeface="League Spartan"/>
                <a:cs typeface="League Spartan"/>
                <a:sym typeface="League Spartan"/>
              </a:rPr>
              <a:t>CLINICAL LAB EQUIPMENTS MANUFACTURERS</a:t>
            </a:r>
          </a:p>
        </p:txBody>
      </p:sp>
      <p:sp>
        <p:nvSpPr>
          <p:cNvPr name="TextBox 21" id="21"/>
          <p:cNvSpPr txBox="true"/>
          <p:nvPr/>
        </p:nvSpPr>
        <p:spPr>
          <a:xfrm rot="0">
            <a:off x="-573560" y="17995531"/>
            <a:ext cx="12845386" cy="2775604"/>
          </a:xfrm>
          <a:prstGeom prst="rect">
            <a:avLst/>
          </a:prstGeom>
        </p:spPr>
        <p:txBody>
          <a:bodyPr anchor="t" rtlCol="false" tIns="0" lIns="0" bIns="0" rIns="0">
            <a:spAutoFit/>
          </a:bodyPr>
          <a:lstStyle/>
          <a:p>
            <a:pPr algn="ctr">
              <a:lnSpc>
                <a:spcPts val="4481"/>
              </a:lnSpc>
            </a:pPr>
          </a:p>
          <a:p>
            <a:pPr algn="ctr">
              <a:lnSpc>
                <a:spcPts val="4481"/>
              </a:lnSpc>
            </a:pPr>
            <a:r>
              <a:rPr lang="en-US" b="true" sz="2636">
                <a:solidFill>
                  <a:srgbClr val="FFFFFF"/>
                </a:solidFill>
                <a:latin typeface="Canva Sans Bold"/>
                <a:ea typeface="Canva Sans Bold"/>
                <a:cs typeface="Canva Sans Bold"/>
                <a:sym typeface="Canva Sans Bold"/>
              </a:rPr>
              <a:t>Address :- 6148/6, Guru Nanak Marg, Ambala Cantt, Haryana, India</a:t>
            </a:r>
          </a:p>
          <a:p>
            <a:pPr algn="ctr">
              <a:lnSpc>
                <a:spcPts val="4481"/>
              </a:lnSpc>
            </a:pPr>
            <a:r>
              <a:rPr lang="en-US" b="true" sz="2636">
                <a:solidFill>
                  <a:srgbClr val="FFFFFF"/>
                </a:solidFill>
                <a:latin typeface="Canva Sans Bold"/>
                <a:ea typeface="Canva Sans Bold"/>
                <a:cs typeface="Canva Sans Bold"/>
                <a:sym typeface="Canva Sans Bold"/>
              </a:rPr>
              <a:t>Phone No :- +91-9896600003</a:t>
            </a:r>
          </a:p>
          <a:p>
            <a:pPr algn="ctr">
              <a:lnSpc>
                <a:spcPts val="4481"/>
              </a:lnSpc>
            </a:pPr>
            <a:r>
              <a:rPr lang="en-US" b="true" sz="2636">
                <a:solidFill>
                  <a:srgbClr val="FFFFFF"/>
                </a:solidFill>
                <a:latin typeface="Canva Sans Bold"/>
                <a:ea typeface="Canva Sans Bold"/>
                <a:cs typeface="Canva Sans Bold"/>
                <a:sym typeface="Canva Sans Bold"/>
              </a:rPr>
              <a:t>Website :-  </a:t>
            </a:r>
            <a:r>
              <a:rPr lang="en-US" b="true" sz="2636">
                <a:solidFill>
                  <a:srgbClr val="FFFFFF"/>
                </a:solidFill>
                <a:latin typeface="Canva Sans Bold"/>
                <a:ea typeface="Canva Sans Bold"/>
                <a:cs typeface="Canva Sans Bold"/>
                <a:sym typeface="Canva Sans Bold"/>
                <a:hlinkClick r:id="rId4" tooltip="https://www.naugramedical.com/diagnostic-equipments"/>
              </a:rPr>
              <a:t>www.naugramedical.com</a:t>
            </a:r>
          </a:p>
          <a:p>
            <a:pPr algn="ctr">
              <a:lnSpc>
                <a:spcPts val="4481"/>
              </a:lnSpc>
            </a:pPr>
          </a:p>
        </p:txBody>
      </p:sp>
      <p:sp>
        <p:nvSpPr>
          <p:cNvPr name="TextBox 22" id="22"/>
          <p:cNvSpPr txBox="true"/>
          <p:nvPr/>
        </p:nvSpPr>
        <p:spPr>
          <a:xfrm rot="0">
            <a:off x="179446" y="6664621"/>
            <a:ext cx="14549730" cy="5464013"/>
          </a:xfrm>
          <a:prstGeom prst="rect">
            <a:avLst/>
          </a:prstGeom>
        </p:spPr>
        <p:txBody>
          <a:bodyPr anchor="t" rtlCol="false" tIns="0" lIns="0" bIns="0" rIns="0">
            <a:spAutoFit/>
          </a:bodyPr>
          <a:lstStyle/>
          <a:p>
            <a:pPr algn="ctr">
              <a:lnSpc>
                <a:spcPts val="4850"/>
              </a:lnSpc>
            </a:pPr>
            <a:r>
              <a:rPr lang="en-US" sz="2957">
                <a:solidFill>
                  <a:srgbClr val="000000"/>
                </a:solidFill>
                <a:latin typeface="Canva Sans"/>
                <a:ea typeface="Canva Sans"/>
                <a:cs typeface="Canva Sans"/>
                <a:sym typeface="Canva Sans"/>
              </a:rPr>
              <a:t>Naugramedicals is a trusted name among </a:t>
            </a:r>
            <a:r>
              <a:rPr lang="en-US" b="true" sz="2957">
                <a:solidFill>
                  <a:srgbClr val="004AAD"/>
                </a:solidFill>
                <a:latin typeface="Canva Sans Bold"/>
                <a:ea typeface="Canva Sans Bold"/>
                <a:cs typeface="Canva Sans Bold"/>
                <a:sym typeface="Canva Sans Bold"/>
                <a:hlinkClick r:id="rId5" tooltip="https://www.naugramedical.com/medical-lab-instruments/clinical-lab-equipments"/>
              </a:rPr>
              <a:t>Clinical Lab Equipments Manufacturers</a:t>
            </a:r>
            <a:r>
              <a:rPr lang="en-US" sz="2957">
                <a:solidFill>
                  <a:srgbClr val="000000"/>
                </a:solidFill>
                <a:latin typeface="Canva Sans"/>
                <a:ea typeface="Canva Sans"/>
                <a:cs typeface="Canva Sans"/>
                <a:sym typeface="Canva Sans"/>
              </a:rPr>
              <a:t>, delivering high-quality and reliable laboratory instruments for hospitals, diagnostic centers, research facilities, and educational institutions. Our equipment is designed to support accurate testing, efficient workflows, and consistent clinical results.</a:t>
            </a:r>
          </a:p>
          <a:p>
            <a:pPr algn="ctr">
              <a:lnSpc>
                <a:spcPts val="4986"/>
              </a:lnSpc>
            </a:pPr>
            <a:r>
              <a:rPr lang="en-US" sz="3040">
                <a:solidFill>
                  <a:srgbClr val="000000"/>
                </a:solidFill>
                <a:latin typeface="Canva Sans"/>
                <a:ea typeface="Canva Sans"/>
                <a:cs typeface="Canva Sans"/>
                <a:sym typeface="Canva Sans"/>
              </a:rPr>
              <a:t>Website:</a:t>
            </a:r>
          </a:p>
          <a:p>
            <a:pPr algn="ctr">
              <a:lnSpc>
                <a:spcPts val="4850"/>
              </a:lnSpc>
            </a:pPr>
            <a:r>
              <a:rPr lang="en-US" b="true" sz="2957">
                <a:solidFill>
                  <a:srgbClr val="004AAD"/>
                </a:solidFill>
                <a:latin typeface="Canva Sans Bold"/>
                <a:ea typeface="Canva Sans Bold"/>
                <a:cs typeface="Canva Sans Bold"/>
                <a:sym typeface="Canva Sans Bold"/>
                <a:hlinkClick r:id="rId6" tooltip="https://www.naugramedical.com/medical-lab-instruments/clinical-lab-equipments"/>
              </a:rPr>
              <a:t>https://www.naugramedical.com/medical-lab-instruments/clinical-lab-equipments</a:t>
            </a:r>
          </a:p>
          <a:p>
            <a:pPr algn="ctr">
              <a:lnSpc>
                <a:spcPts val="4850"/>
              </a:lnSpc>
            </a:pP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9112142" y="1160196"/>
            <a:ext cx="2039597" cy="4563683"/>
            <a:chOff x="0" y="0"/>
            <a:chExt cx="2311400" cy="5171853"/>
          </a:xfrm>
        </p:grpSpPr>
        <p:sp>
          <p:nvSpPr>
            <p:cNvPr name="Freeform 3" id="3"/>
            <p:cNvSpPr/>
            <p:nvPr/>
          </p:nvSpPr>
          <p:spPr>
            <a:xfrm flipH="false" flipV="false" rot="0">
              <a:off x="0" y="0"/>
              <a:ext cx="2311400" cy="5171853"/>
            </a:xfrm>
            <a:custGeom>
              <a:avLst/>
              <a:gdLst/>
              <a:ahLst/>
              <a:cxnLst/>
              <a:rect r="r" b="b" t="t" l="l"/>
              <a:pathLst>
                <a:path h="5171853" w="2311400">
                  <a:moveTo>
                    <a:pt x="2006600" y="0"/>
                  </a:moveTo>
                  <a:lnTo>
                    <a:pt x="304800" y="0"/>
                  </a:lnTo>
                  <a:cubicBezTo>
                    <a:pt x="135890" y="0"/>
                    <a:pt x="0" y="135890"/>
                    <a:pt x="0" y="304800"/>
                  </a:cubicBezTo>
                  <a:lnTo>
                    <a:pt x="0" y="4867053"/>
                  </a:lnTo>
                  <a:cubicBezTo>
                    <a:pt x="0" y="5035963"/>
                    <a:pt x="135890" y="5171853"/>
                    <a:pt x="304800" y="5171853"/>
                  </a:cubicBezTo>
                  <a:lnTo>
                    <a:pt x="2006600" y="5171853"/>
                  </a:lnTo>
                  <a:cubicBezTo>
                    <a:pt x="2175510" y="5171853"/>
                    <a:pt x="2311400" y="5035963"/>
                    <a:pt x="2311400" y="4867053"/>
                  </a:cubicBezTo>
                  <a:lnTo>
                    <a:pt x="2311400" y="304800"/>
                  </a:lnTo>
                  <a:cubicBezTo>
                    <a:pt x="2311400" y="135890"/>
                    <a:pt x="2175510" y="0"/>
                    <a:pt x="2006600" y="0"/>
                  </a:cubicBezTo>
                  <a:close/>
                </a:path>
              </a:pathLst>
            </a:custGeom>
            <a:solidFill>
              <a:srgbClr val="004AAD"/>
            </a:solidFill>
          </p:spPr>
        </p:sp>
      </p:grpSp>
      <p:grpSp>
        <p:nvGrpSpPr>
          <p:cNvPr name="Group 4" id="4"/>
          <p:cNvGrpSpPr/>
          <p:nvPr/>
        </p:nvGrpSpPr>
        <p:grpSpPr>
          <a:xfrm rot="846714">
            <a:off x="-713211" y="-2649182"/>
            <a:ext cx="11215408" cy="8194018"/>
            <a:chOff x="0" y="0"/>
            <a:chExt cx="9417628" cy="6880554"/>
          </a:xfrm>
        </p:grpSpPr>
        <p:sp>
          <p:nvSpPr>
            <p:cNvPr name="Freeform 5" id="5"/>
            <p:cNvSpPr/>
            <p:nvPr/>
          </p:nvSpPr>
          <p:spPr>
            <a:xfrm flipH="false" flipV="false" rot="0">
              <a:off x="0" y="0"/>
              <a:ext cx="9417628" cy="6880554"/>
            </a:xfrm>
            <a:custGeom>
              <a:avLst/>
              <a:gdLst/>
              <a:ahLst/>
              <a:cxnLst/>
              <a:rect r="r" b="b" t="t" l="l"/>
              <a:pathLst>
                <a:path h="6880554" w="9417628">
                  <a:moveTo>
                    <a:pt x="9112828" y="0"/>
                  </a:moveTo>
                  <a:lnTo>
                    <a:pt x="304800" y="0"/>
                  </a:lnTo>
                  <a:cubicBezTo>
                    <a:pt x="135890" y="0"/>
                    <a:pt x="0" y="135890"/>
                    <a:pt x="0" y="304800"/>
                  </a:cubicBezTo>
                  <a:lnTo>
                    <a:pt x="0" y="6575754"/>
                  </a:lnTo>
                  <a:cubicBezTo>
                    <a:pt x="0" y="6744664"/>
                    <a:pt x="135890" y="6880554"/>
                    <a:pt x="304800" y="6880554"/>
                  </a:cubicBezTo>
                  <a:lnTo>
                    <a:pt x="9112828" y="6880554"/>
                  </a:lnTo>
                  <a:cubicBezTo>
                    <a:pt x="9281738" y="6880554"/>
                    <a:pt x="9417628" y="6744664"/>
                    <a:pt x="9417628" y="6575754"/>
                  </a:cubicBezTo>
                  <a:lnTo>
                    <a:pt x="9417628" y="304800"/>
                  </a:lnTo>
                  <a:cubicBezTo>
                    <a:pt x="9417628" y="135890"/>
                    <a:pt x="9281738" y="0"/>
                    <a:pt x="911282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6714">
            <a:off x="-1835557" y="16527998"/>
            <a:ext cx="18533716" cy="7112367"/>
            <a:chOff x="0" y="0"/>
            <a:chExt cx="13796938" cy="5294615"/>
          </a:xfrm>
        </p:grpSpPr>
        <p:sp>
          <p:nvSpPr>
            <p:cNvPr name="Freeform 7" id="7"/>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8" id="8"/>
          <p:cNvGrpSpPr/>
          <p:nvPr/>
        </p:nvGrpSpPr>
        <p:grpSpPr>
          <a:xfrm rot="841322">
            <a:off x="-1098202" y="16895521"/>
            <a:ext cx="17396091" cy="614773"/>
            <a:chOff x="0" y="0"/>
            <a:chExt cx="4317642" cy="152584"/>
          </a:xfrm>
        </p:grpSpPr>
        <p:sp>
          <p:nvSpPr>
            <p:cNvPr name="Freeform 9" id="9"/>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10" id="10"/>
          <p:cNvGrpSpPr/>
          <p:nvPr/>
        </p:nvGrpSpPr>
        <p:grpSpPr>
          <a:xfrm rot="0">
            <a:off x="7599843" y="20934519"/>
            <a:ext cx="6922182" cy="1552476"/>
            <a:chOff x="0" y="0"/>
            <a:chExt cx="10306073" cy="2311400"/>
          </a:xfrm>
        </p:grpSpPr>
        <p:sp>
          <p:nvSpPr>
            <p:cNvPr name="Freeform 11" id="11"/>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2" id="12"/>
          <p:cNvGrpSpPr>
            <a:grpSpLocks noChangeAspect="true"/>
          </p:cNvGrpSpPr>
          <p:nvPr/>
        </p:nvGrpSpPr>
        <p:grpSpPr>
          <a:xfrm rot="0">
            <a:off x="-1247121" y="20084182"/>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7599843" y="4597899"/>
            <a:ext cx="924993" cy="924993"/>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grpSp>
        <p:nvGrpSpPr>
          <p:cNvPr name="Group 16" id="16"/>
          <p:cNvGrpSpPr/>
          <p:nvPr/>
        </p:nvGrpSpPr>
        <p:grpSpPr>
          <a:xfrm rot="0">
            <a:off x="686396" y="5060395"/>
            <a:ext cx="825604" cy="825604"/>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sp>
        <p:nvSpPr>
          <p:cNvPr name="Freeform 18" id="18"/>
          <p:cNvSpPr/>
          <p:nvPr/>
        </p:nvSpPr>
        <p:spPr>
          <a:xfrm flipH="false" flipV="false" rot="0">
            <a:off x="11961585" y="741830"/>
            <a:ext cx="2767591" cy="477171"/>
          </a:xfrm>
          <a:custGeom>
            <a:avLst/>
            <a:gdLst/>
            <a:ahLst/>
            <a:cxnLst/>
            <a:rect r="r" b="b" t="t" l="l"/>
            <a:pathLst>
              <a:path h="477171" w="2767591">
                <a:moveTo>
                  <a:pt x="0" y="0"/>
                </a:moveTo>
                <a:lnTo>
                  <a:pt x="2767591" y="0"/>
                </a:lnTo>
                <a:lnTo>
                  <a:pt x="2767591" y="477170"/>
                </a:lnTo>
                <a:lnTo>
                  <a:pt x="0" y="477170"/>
                </a:lnTo>
                <a:lnTo>
                  <a:pt x="0" y="0"/>
                </a:lnTo>
                <a:close/>
              </a:path>
            </a:pathLst>
          </a:custGeom>
          <a:blipFill>
            <a:blip r:embed="rId2"/>
            <a:stretch>
              <a:fillRect l="0" t="0" r="0" b="0"/>
            </a:stretch>
          </a:blipFill>
        </p:spPr>
      </p:sp>
      <p:sp>
        <p:nvSpPr>
          <p:cNvPr name="Freeform 19" id="19"/>
          <p:cNvSpPr/>
          <p:nvPr/>
        </p:nvSpPr>
        <p:spPr>
          <a:xfrm flipH="false" flipV="false" rot="0">
            <a:off x="9032896" y="11026611"/>
            <a:ext cx="5696280" cy="5696280"/>
          </a:xfrm>
          <a:custGeom>
            <a:avLst/>
            <a:gdLst/>
            <a:ahLst/>
            <a:cxnLst/>
            <a:rect r="r" b="b" t="t" l="l"/>
            <a:pathLst>
              <a:path h="5696280" w="5696280">
                <a:moveTo>
                  <a:pt x="0" y="0"/>
                </a:moveTo>
                <a:lnTo>
                  <a:pt x="5696280" y="0"/>
                </a:lnTo>
                <a:lnTo>
                  <a:pt x="5696280" y="5696280"/>
                </a:lnTo>
                <a:lnTo>
                  <a:pt x="0" y="5696280"/>
                </a:lnTo>
                <a:lnTo>
                  <a:pt x="0" y="0"/>
                </a:lnTo>
                <a:close/>
              </a:path>
            </a:pathLst>
          </a:custGeom>
          <a:blipFill>
            <a:blip r:embed="rId3"/>
            <a:stretch>
              <a:fillRect l="0" t="0" r="0" b="0"/>
            </a:stretch>
          </a:blipFill>
        </p:spPr>
      </p:sp>
      <p:sp>
        <p:nvSpPr>
          <p:cNvPr name="TextBox 20" id="20"/>
          <p:cNvSpPr txBox="true"/>
          <p:nvPr/>
        </p:nvSpPr>
        <p:spPr>
          <a:xfrm rot="0">
            <a:off x="152727" y="933250"/>
            <a:ext cx="10131940" cy="4604316"/>
          </a:xfrm>
          <a:prstGeom prst="rect">
            <a:avLst/>
          </a:prstGeom>
        </p:spPr>
        <p:txBody>
          <a:bodyPr anchor="t" rtlCol="false" tIns="0" lIns="0" bIns="0" rIns="0">
            <a:spAutoFit/>
          </a:bodyPr>
          <a:lstStyle/>
          <a:p>
            <a:pPr algn="ctr">
              <a:lnSpc>
                <a:spcPts val="9291"/>
              </a:lnSpc>
            </a:pPr>
            <a:r>
              <a:rPr lang="en-US" sz="5219">
                <a:solidFill>
                  <a:srgbClr val="FFFFFF"/>
                </a:solidFill>
                <a:latin typeface="League Spartan"/>
                <a:ea typeface="League Spartan"/>
                <a:cs typeface="League Spartan"/>
                <a:sym typeface="League Spartan"/>
              </a:rPr>
              <a:t>OUR CLINICAL LAB EQUIPMENT RANGE</a:t>
            </a:r>
          </a:p>
          <a:p>
            <a:pPr algn="ctr">
              <a:lnSpc>
                <a:spcPts val="9291"/>
              </a:lnSpc>
            </a:pPr>
          </a:p>
          <a:p>
            <a:pPr algn="ctr">
              <a:lnSpc>
                <a:spcPts val="9291"/>
              </a:lnSpc>
            </a:pPr>
          </a:p>
        </p:txBody>
      </p:sp>
      <p:sp>
        <p:nvSpPr>
          <p:cNvPr name="TextBox 21" id="21"/>
          <p:cNvSpPr txBox="true"/>
          <p:nvPr/>
        </p:nvSpPr>
        <p:spPr>
          <a:xfrm rot="0">
            <a:off x="-573560" y="17995531"/>
            <a:ext cx="12845386" cy="2775604"/>
          </a:xfrm>
          <a:prstGeom prst="rect">
            <a:avLst/>
          </a:prstGeom>
        </p:spPr>
        <p:txBody>
          <a:bodyPr anchor="t" rtlCol="false" tIns="0" lIns="0" bIns="0" rIns="0">
            <a:spAutoFit/>
          </a:bodyPr>
          <a:lstStyle/>
          <a:p>
            <a:pPr algn="ctr">
              <a:lnSpc>
                <a:spcPts val="4481"/>
              </a:lnSpc>
            </a:pPr>
          </a:p>
          <a:p>
            <a:pPr algn="ctr">
              <a:lnSpc>
                <a:spcPts val="4481"/>
              </a:lnSpc>
            </a:pPr>
            <a:r>
              <a:rPr lang="en-US" b="true" sz="2636">
                <a:solidFill>
                  <a:srgbClr val="FFFFFF"/>
                </a:solidFill>
                <a:latin typeface="Canva Sans Bold"/>
                <a:ea typeface="Canva Sans Bold"/>
                <a:cs typeface="Canva Sans Bold"/>
                <a:sym typeface="Canva Sans Bold"/>
              </a:rPr>
              <a:t>Address :- 6148/6, Guru Nanak Marg, Ambala Cantt, Haryana, India</a:t>
            </a:r>
          </a:p>
          <a:p>
            <a:pPr algn="ctr">
              <a:lnSpc>
                <a:spcPts val="4481"/>
              </a:lnSpc>
            </a:pPr>
            <a:r>
              <a:rPr lang="en-US" b="true" sz="2636">
                <a:solidFill>
                  <a:srgbClr val="FFFFFF"/>
                </a:solidFill>
                <a:latin typeface="Canva Sans Bold"/>
                <a:ea typeface="Canva Sans Bold"/>
                <a:cs typeface="Canva Sans Bold"/>
                <a:sym typeface="Canva Sans Bold"/>
              </a:rPr>
              <a:t>Phone No :- +91-9896600003</a:t>
            </a:r>
          </a:p>
          <a:p>
            <a:pPr algn="ctr">
              <a:lnSpc>
                <a:spcPts val="4481"/>
              </a:lnSpc>
            </a:pPr>
            <a:r>
              <a:rPr lang="en-US" b="true" sz="2636">
                <a:solidFill>
                  <a:srgbClr val="FFFFFF"/>
                </a:solidFill>
                <a:latin typeface="Canva Sans Bold"/>
                <a:ea typeface="Canva Sans Bold"/>
                <a:cs typeface="Canva Sans Bold"/>
                <a:sym typeface="Canva Sans Bold"/>
              </a:rPr>
              <a:t>Website :-  </a:t>
            </a:r>
            <a:r>
              <a:rPr lang="en-US" b="true" sz="2636">
                <a:solidFill>
                  <a:srgbClr val="FFFFFF"/>
                </a:solidFill>
                <a:latin typeface="Canva Sans Bold"/>
                <a:ea typeface="Canva Sans Bold"/>
                <a:cs typeface="Canva Sans Bold"/>
                <a:sym typeface="Canva Sans Bold"/>
                <a:hlinkClick r:id="rId4" tooltip="https://www.naugramedical.com/diagnostic-equipments"/>
              </a:rPr>
              <a:t>www.naugramedical.com</a:t>
            </a:r>
          </a:p>
          <a:p>
            <a:pPr algn="ctr">
              <a:lnSpc>
                <a:spcPts val="4481"/>
              </a:lnSpc>
            </a:pPr>
          </a:p>
        </p:txBody>
      </p:sp>
      <p:sp>
        <p:nvSpPr>
          <p:cNvPr name="TextBox 22" id="22"/>
          <p:cNvSpPr txBox="true"/>
          <p:nvPr/>
        </p:nvSpPr>
        <p:spPr>
          <a:xfrm rot="0">
            <a:off x="179446" y="6578896"/>
            <a:ext cx="14549730" cy="4447714"/>
          </a:xfrm>
          <a:prstGeom prst="rect">
            <a:avLst/>
          </a:prstGeom>
        </p:spPr>
        <p:txBody>
          <a:bodyPr anchor="t" rtlCol="false" tIns="0" lIns="0" bIns="0" rIns="0">
            <a:spAutoFit/>
          </a:bodyPr>
          <a:lstStyle/>
          <a:p>
            <a:pPr algn="ctr">
              <a:lnSpc>
                <a:spcPts val="5967"/>
              </a:lnSpc>
            </a:pPr>
            <a:r>
              <a:rPr lang="en-US" sz="3157">
                <a:solidFill>
                  <a:srgbClr val="000000"/>
                </a:solidFill>
                <a:latin typeface="Canva Sans"/>
                <a:ea typeface="Canva Sans"/>
                <a:cs typeface="Canva Sans"/>
                <a:sym typeface="Canva Sans"/>
              </a:rPr>
              <a:t>Naugramedicals offers a comprehensive range of clinical laboratory equipment that meets international quality standards. Our products are engineered for precision, durability, and ease of use, supporting routine diagnostics as well as advanced clinical testing. Each instrument is developed to enhance laboratory efficiency and ensure dependable performance.</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9112142" y="1160196"/>
            <a:ext cx="2039597" cy="4563683"/>
            <a:chOff x="0" y="0"/>
            <a:chExt cx="2311400" cy="5171853"/>
          </a:xfrm>
        </p:grpSpPr>
        <p:sp>
          <p:nvSpPr>
            <p:cNvPr name="Freeform 3" id="3"/>
            <p:cNvSpPr/>
            <p:nvPr/>
          </p:nvSpPr>
          <p:spPr>
            <a:xfrm flipH="false" flipV="false" rot="0">
              <a:off x="0" y="0"/>
              <a:ext cx="2311400" cy="5171853"/>
            </a:xfrm>
            <a:custGeom>
              <a:avLst/>
              <a:gdLst/>
              <a:ahLst/>
              <a:cxnLst/>
              <a:rect r="r" b="b" t="t" l="l"/>
              <a:pathLst>
                <a:path h="5171853" w="2311400">
                  <a:moveTo>
                    <a:pt x="2006600" y="0"/>
                  </a:moveTo>
                  <a:lnTo>
                    <a:pt x="304800" y="0"/>
                  </a:lnTo>
                  <a:cubicBezTo>
                    <a:pt x="135890" y="0"/>
                    <a:pt x="0" y="135890"/>
                    <a:pt x="0" y="304800"/>
                  </a:cubicBezTo>
                  <a:lnTo>
                    <a:pt x="0" y="4867053"/>
                  </a:lnTo>
                  <a:cubicBezTo>
                    <a:pt x="0" y="5035963"/>
                    <a:pt x="135890" y="5171853"/>
                    <a:pt x="304800" y="5171853"/>
                  </a:cubicBezTo>
                  <a:lnTo>
                    <a:pt x="2006600" y="5171853"/>
                  </a:lnTo>
                  <a:cubicBezTo>
                    <a:pt x="2175510" y="5171853"/>
                    <a:pt x="2311400" y="5035963"/>
                    <a:pt x="2311400" y="4867053"/>
                  </a:cubicBezTo>
                  <a:lnTo>
                    <a:pt x="2311400" y="304800"/>
                  </a:lnTo>
                  <a:cubicBezTo>
                    <a:pt x="2311400" y="135890"/>
                    <a:pt x="2175510" y="0"/>
                    <a:pt x="2006600" y="0"/>
                  </a:cubicBezTo>
                  <a:close/>
                </a:path>
              </a:pathLst>
            </a:custGeom>
            <a:solidFill>
              <a:srgbClr val="004AAD"/>
            </a:solidFill>
          </p:spPr>
        </p:sp>
      </p:grpSp>
      <p:grpSp>
        <p:nvGrpSpPr>
          <p:cNvPr name="Group 4" id="4"/>
          <p:cNvGrpSpPr/>
          <p:nvPr/>
        </p:nvGrpSpPr>
        <p:grpSpPr>
          <a:xfrm rot="846714">
            <a:off x="-713211" y="-2649182"/>
            <a:ext cx="11215408" cy="8194018"/>
            <a:chOff x="0" y="0"/>
            <a:chExt cx="9417628" cy="6880554"/>
          </a:xfrm>
        </p:grpSpPr>
        <p:sp>
          <p:nvSpPr>
            <p:cNvPr name="Freeform 5" id="5"/>
            <p:cNvSpPr/>
            <p:nvPr/>
          </p:nvSpPr>
          <p:spPr>
            <a:xfrm flipH="false" flipV="false" rot="0">
              <a:off x="0" y="0"/>
              <a:ext cx="9417628" cy="6880554"/>
            </a:xfrm>
            <a:custGeom>
              <a:avLst/>
              <a:gdLst/>
              <a:ahLst/>
              <a:cxnLst/>
              <a:rect r="r" b="b" t="t" l="l"/>
              <a:pathLst>
                <a:path h="6880554" w="9417628">
                  <a:moveTo>
                    <a:pt x="9112828" y="0"/>
                  </a:moveTo>
                  <a:lnTo>
                    <a:pt x="304800" y="0"/>
                  </a:lnTo>
                  <a:cubicBezTo>
                    <a:pt x="135890" y="0"/>
                    <a:pt x="0" y="135890"/>
                    <a:pt x="0" y="304800"/>
                  </a:cubicBezTo>
                  <a:lnTo>
                    <a:pt x="0" y="6575754"/>
                  </a:lnTo>
                  <a:cubicBezTo>
                    <a:pt x="0" y="6744664"/>
                    <a:pt x="135890" y="6880554"/>
                    <a:pt x="304800" y="6880554"/>
                  </a:cubicBezTo>
                  <a:lnTo>
                    <a:pt x="9112828" y="6880554"/>
                  </a:lnTo>
                  <a:cubicBezTo>
                    <a:pt x="9281738" y="6880554"/>
                    <a:pt x="9417628" y="6744664"/>
                    <a:pt x="9417628" y="6575754"/>
                  </a:cubicBezTo>
                  <a:lnTo>
                    <a:pt x="9417628" y="304800"/>
                  </a:lnTo>
                  <a:cubicBezTo>
                    <a:pt x="9417628" y="135890"/>
                    <a:pt x="9281738" y="0"/>
                    <a:pt x="911282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6714">
            <a:off x="-1835557" y="16527998"/>
            <a:ext cx="18533716" cy="7112367"/>
            <a:chOff x="0" y="0"/>
            <a:chExt cx="13796938" cy="5294615"/>
          </a:xfrm>
        </p:grpSpPr>
        <p:sp>
          <p:nvSpPr>
            <p:cNvPr name="Freeform 7" id="7"/>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8" id="8"/>
          <p:cNvGrpSpPr/>
          <p:nvPr/>
        </p:nvGrpSpPr>
        <p:grpSpPr>
          <a:xfrm rot="841322">
            <a:off x="-1098202" y="16895521"/>
            <a:ext cx="17396091" cy="614773"/>
            <a:chOff x="0" y="0"/>
            <a:chExt cx="4317642" cy="152584"/>
          </a:xfrm>
        </p:grpSpPr>
        <p:sp>
          <p:nvSpPr>
            <p:cNvPr name="Freeform 9" id="9"/>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10" id="10"/>
          <p:cNvGrpSpPr/>
          <p:nvPr/>
        </p:nvGrpSpPr>
        <p:grpSpPr>
          <a:xfrm rot="0">
            <a:off x="7599843" y="20934519"/>
            <a:ext cx="6922182" cy="1552476"/>
            <a:chOff x="0" y="0"/>
            <a:chExt cx="10306073" cy="2311400"/>
          </a:xfrm>
        </p:grpSpPr>
        <p:sp>
          <p:nvSpPr>
            <p:cNvPr name="Freeform 11" id="11"/>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2" id="12"/>
          <p:cNvGrpSpPr>
            <a:grpSpLocks noChangeAspect="true"/>
          </p:cNvGrpSpPr>
          <p:nvPr/>
        </p:nvGrpSpPr>
        <p:grpSpPr>
          <a:xfrm rot="0">
            <a:off x="-1247121" y="20084182"/>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7599843" y="4597899"/>
            <a:ext cx="924993" cy="924993"/>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grpSp>
        <p:nvGrpSpPr>
          <p:cNvPr name="Group 16" id="16"/>
          <p:cNvGrpSpPr/>
          <p:nvPr/>
        </p:nvGrpSpPr>
        <p:grpSpPr>
          <a:xfrm rot="0">
            <a:off x="686396" y="5060395"/>
            <a:ext cx="825604" cy="825604"/>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sp>
        <p:nvSpPr>
          <p:cNvPr name="Freeform 18" id="18"/>
          <p:cNvSpPr/>
          <p:nvPr/>
        </p:nvSpPr>
        <p:spPr>
          <a:xfrm flipH="false" flipV="false" rot="0">
            <a:off x="11961585" y="741830"/>
            <a:ext cx="2767591" cy="477171"/>
          </a:xfrm>
          <a:custGeom>
            <a:avLst/>
            <a:gdLst/>
            <a:ahLst/>
            <a:cxnLst/>
            <a:rect r="r" b="b" t="t" l="l"/>
            <a:pathLst>
              <a:path h="477171" w="2767591">
                <a:moveTo>
                  <a:pt x="0" y="0"/>
                </a:moveTo>
                <a:lnTo>
                  <a:pt x="2767591" y="0"/>
                </a:lnTo>
                <a:lnTo>
                  <a:pt x="2767591" y="477170"/>
                </a:lnTo>
                <a:lnTo>
                  <a:pt x="0" y="477170"/>
                </a:lnTo>
                <a:lnTo>
                  <a:pt x="0" y="0"/>
                </a:lnTo>
                <a:close/>
              </a:path>
            </a:pathLst>
          </a:custGeom>
          <a:blipFill>
            <a:blip r:embed="rId2"/>
            <a:stretch>
              <a:fillRect l="0" t="0" r="0" b="0"/>
            </a:stretch>
          </a:blipFill>
        </p:spPr>
      </p:sp>
      <p:sp>
        <p:nvSpPr>
          <p:cNvPr name="Freeform 19" id="19"/>
          <p:cNvSpPr/>
          <p:nvPr/>
        </p:nvSpPr>
        <p:spPr>
          <a:xfrm flipH="false" flipV="false" rot="0">
            <a:off x="9032896" y="11026611"/>
            <a:ext cx="5696280" cy="5696280"/>
          </a:xfrm>
          <a:custGeom>
            <a:avLst/>
            <a:gdLst/>
            <a:ahLst/>
            <a:cxnLst/>
            <a:rect r="r" b="b" t="t" l="l"/>
            <a:pathLst>
              <a:path h="5696280" w="5696280">
                <a:moveTo>
                  <a:pt x="0" y="0"/>
                </a:moveTo>
                <a:lnTo>
                  <a:pt x="5696280" y="0"/>
                </a:lnTo>
                <a:lnTo>
                  <a:pt x="5696280" y="5696280"/>
                </a:lnTo>
                <a:lnTo>
                  <a:pt x="0" y="5696280"/>
                </a:lnTo>
                <a:lnTo>
                  <a:pt x="0" y="0"/>
                </a:lnTo>
                <a:close/>
              </a:path>
            </a:pathLst>
          </a:custGeom>
          <a:blipFill>
            <a:blip r:embed="rId3"/>
            <a:stretch>
              <a:fillRect l="0" t="0" r="0" b="0"/>
            </a:stretch>
          </a:blipFill>
        </p:spPr>
      </p:sp>
      <p:sp>
        <p:nvSpPr>
          <p:cNvPr name="TextBox 20" id="20"/>
          <p:cNvSpPr txBox="true"/>
          <p:nvPr/>
        </p:nvSpPr>
        <p:spPr>
          <a:xfrm rot="0">
            <a:off x="152727" y="933250"/>
            <a:ext cx="10131940" cy="2252790"/>
          </a:xfrm>
          <a:prstGeom prst="rect">
            <a:avLst/>
          </a:prstGeom>
        </p:spPr>
        <p:txBody>
          <a:bodyPr anchor="t" rtlCol="false" tIns="0" lIns="0" bIns="0" rIns="0">
            <a:spAutoFit/>
          </a:bodyPr>
          <a:lstStyle/>
          <a:p>
            <a:pPr algn="ctr">
              <a:lnSpc>
                <a:spcPts val="9291"/>
              </a:lnSpc>
            </a:pPr>
            <a:r>
              <a:rPr lang="en-US" sz="5219">
                <a:solidFill>
                  <a:srgbClr val="FFFFFF"/>
                </a:solidFill>
                <a:latin typeface="League Spartan"/>
                <a:ea typeface="League Spartan"/>
                <a:cs typeface="League Spartan"/>
                <a:sym typeface="League Spartan"/>
              </a:rPr>
              <a:t>WHY CHOOSE NAUGRAMEDICALS</a:t>
            </a:r>
          </a:p>
        </p:txBody>
      </p:sp>
      <p:sp>
        <p:nvSpPr>
          <p:cNvPr name="TextBox 21" id="21"/>
          <p:cNvSpPr txBox="true"/>
          <p:nvPr/>
        </p:nvSpPr>
        <p:spPr>
          <a:xfrm rot="0">
            <a:off x="-573560" y="17995531"/>
            <a:ext cx="12845386" cy="2775604"/>
          </a:xfrm>
          <a:prstGeom prst="rect">
            <a:avLst/>
          </a:prstGeom>
        </p:spPr>
        <p:txBody>
          <a:bodyPr anchor="t" rtlCol="false" tIns="0" lIns="0" bIns="0" rIns="0">
            <a:spAutoFit/>
          </a:bodyPr>
          <a:lstStyle/>
          <a:p>
            <a:pPr algn="ctr">
              <a:lnSpc>
                <a:spcPts val="4481"/>
              </a:lnSpc>
            </a:pPr>
          </a:p>
          <a:p>
            <a:pPr algn="ctr">
              <a:lnSpc>
                <a:spcPts val="4481"/>
              </a:lnSpc>
            </a:pPr>
            <a:r>
              <a:rPr lang="en-US" b="true" sz="2636">
                <a:solidFill>
                  <a:srgbClr val="FFFFFF"/>
                </a:solidFill>
                <a:latin typeface="Canva Sans Bold"/>
                <a:ea typeface="Canva Sans Bold"/>
                <a:cs typeface="Canva Sans Bold"/>
                <a:sym typeface="Canva Sans Bold"/>
              </a:rPr>
              <a:t>Address :- 6148/6, Guru Nanak Marg, Ambala Cantt, Haryana, India</a:t>
            </a:r>
          </a:p>
          <a:p>
            <a:pPr algn="ctr">
              <a:lnSpc>
                <a:spcPts val="4481"/>
              </a:lnSpc>
            </a:pPr>
            <a:r>
              <a:rPr lang="en-US" b="true" sz="2636">
                <a:solidFill>
                  <a:srgbClr val="FFFFFF"/>
                </a:solidFill>
                <a:latin typeface="Canva Sans Bold"/>
                <a:ea typeface="Canva Sans Bold"/>
                <a:cs typeface="Canva Sans Bold"/>
                <a:sym typeface="Canva Sans Bold"/>
              </a:rPr>
              <a:t>Phone No :- +91-9896600003</a:t>
            </a:r>
          </a:p>
          <a:p>
            <a:pPr algn="ctr">
              <a:lnSpc>
                <a:spcPts val="4481"/>
              </a:lnSpc>
            </a:pPr>
            <a:r>
              <a:rPr lang="en-US" b="true" sz="2636">
                <a:solidFill>
                  <a:srgbClr val="FFFFFF"/>
                </a:solidFill>
                <a:latin typeface="Canva Sans Bold"/>
                <a:ea typeface="Canva Sans Bold"/>
                <a:cs typeface="Canva Sans Bold"/>
                <a:sym typeface="Canva Sans Bold"/>
              </a:rPr>
              <a:t>Website :-  </a:t>
            </a:r>
            <a:r>
              <a:rPr lang="en-US" b="true" sz="2636">
                <a:solidFill>
                  <a:srgbClr val="FFFFFF"/>
                </a:solidFill>
                <a:latin typeface="Canva Sans Bold"/>
                <a:ea typeface="Canva Sans Bold"/>
                <a:cs typeface="Canva Sans Bold"/>
                <a:sym typeface="Canva Sans Bold"/>
                <a:hlinkClick r:id="rId4" tooltip="https://www.naugramedical.com/diagnostic-equipments"/>
              </a:rPr>
              <a:t>www.naugramedical.com</a:t>
            </a:r>
          </a:p>
          <a:p>
            <a:pPr algn="ctr">
              <a:lnSpc>
                <a:spcPts val="4481"/>
              </a:lnSpc>
            </a:pPr>
          </a:p>
        </p:txBody>
      </p:sp>
      <p:sp>
        <p:nvSpPr>
          <p:cNvPr name="TextBox 22" id="22"/>
          <p:cNvSpPr txBox="true"/>
          <p:nvPr/>
        </p:nvSpPr>
        <p:spPr>
          <a:xfrm rot="0">
            <a:off x="179446" y="6559846"/>
            <a:ext cx="14549730" cy="3934889"/>
          </a:xfrm>
          <a:prstGeom prst="rect">
            <a:avLst/>
          </a:prstGeom>
        </p:spPr>
        <p:txBody>
          <a:bodyPr anchor="t" rtlCol="false" tIns="0" lIns="0" bIns="0" rIns="0">
            <a:spAutoFit/>
          </a:bodyPr>
          <a:lstStyle/>
          <a:p>
            <a:pPr algn="ctr">
              <a:lnSpc>
                <a:spcPts val="6345"/>
              </a:lnSpc>
            </a:pPr>
            <a:r>
              <a:rPr lang="en-US" sz="3357">
                <a:solidFill>
                  <a:srgbClr val="000000"/>
                </a:solidFill>
                <a:latin typeface="Canva Sans"/>
                <a:ea typeface="Canva Sans"/>
                <a:cs typeface="Canva Sans"/>
                <a:sym typeface="Canva Sans"/>
              </a:rPr>
              <a:t>As leading Clinical Lab Equipments Manufacturers, Naugramedicals focuses on innovation, quality control, and customer satisfaction. Our manufacturing processes ensure accuracy, safety, and long-term reliability. We serve healthcare professionals with equipment that delivers consistent results and supports high clinical standards.</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846714">
            <a:off x="9112142" y="1160196"/>
            <a:ext cx="2039597" cy="4563683"/>
            <a:chOff x="0" y="0"/>
            <a:chExt cx="2311400" cy="5171853"/>
          </a:xfrm>
        </p:grpSpPr>
        <p:sp>
          <p:nvSpPr>
            <p:cNvPr name="Freeform 3" id="3"/>
            <p:cNvSpPr/>
            <p:nvPr/>
          </p:nvSpPr>
          <p:spPr>
            <a:xfrm flipH="false" flipV="false" rot="0">
              <a:off x="0" y="0"/>
              <a:ext cx="2311400" cy="5171853"/>
            </a:xfrm>
            <a:custGeom>
              <a:avLst/>
              <a:gdLst/>
              <a:ahLst/>
              <a:cxnLst/>
              <a:rect r="r" b="b" t="t" l="l"/>
              <a:pathLst>
                <a:path h="5171853" w="2311400">
                  <a:moveTo>
                    <a:pt x="2006600" y="0"/>
                  </a:moveTo>
                  <a:lnTo>
                    <a:pt x="304800" y="0"/>
                  </a:lnTo>
                  <a:cubicBezTo>
                    <a:pt x="135890" y="0"/>
                    <a:pt x="0" y="135890"/>
                    <a:pt x="0" y="304800"/>
                  </a:cubicBezTo>
                  <a:lnTo>
                    <a:pt x="0" y="4867053"/>
                  </a:lnTo>
                  <a:cubicBezTo>
                    <a:pt x="0" y="5035963"/>
                    <a:pt x="135890" y="5171853"/>
                    <a:pt x="304800" y="5171853"/>
                  </a:cubicBezTo>
                  <a:lnTo>
                    <a:pt x="2006600" y="5171853"/>
                  </a:lnTo>
                  <a:cubicBezTo>
                    <a:pt x="2175510" y="5171853"/>
                    <a:pt x="2311400" y="5035963"/>
                    <a:pt x="2311400" y="4867053"/>
                  </a:cubicBezTo>
                  <a:lnTo>
                    <a:pt x="2311400" y="304800"/>
                  </a:lnTo>
                  <a:cubicBezTo>
                    <a:pt x="2311400" y="135890"/>
                    <a:pt x="2175510" y="0"/>
                    <a:pt x="2006600" y="0"/>
                  </a:cubicBezTo>
                  <a:close/>
                </a:path>
              </a:pathLst>
            </a:custGeom>
            <a:solidFill>
              <a:srgbClr val="004AAD"/>
            </a:solidFill>
          </p:spPr>
        </p:sp>
      </p:grpSp>
      <p:grpSp>
        <p:nvGrpSpPr>
          <p:cNvPr name="Group 4" id="4"/>
          <p:cNvGrpSpPr/>
          <p:nvPr/>
        </p:nvGrpSpPr>
        <p:grpSpPr>
          <a:xfrm rot="846714">
            <a:off x="-713211" y="-2649182"/>
            <a:ext cx="11215408" cy="8194018"/>
            <a:chOff x="0" y="0"/>
            <a:chExt cx="9417628" cy="6880554"/>
          </a:xfrm>
        </p:grpSpPr>
        <p:sp>
          <p:nvSpPr>
            <p:cNvPr name="Freeform 5" id="5"/>
            <p:cNvSpPr/>
            <p:nvPr/>
          </p:nvSpPr>
          <p:spPr>
            <a:xfrm flipH="false" flipV="false" rot="0">
              <a:off x="0" y="0"/>
              <a:ext cx="9417628" cy="6880554"/>
            </a:xfrm>
            <a:custGeom>
              <a:avLst/>
              <a:gdLst/>
              <a:ahLst/>
              <a:cxnLst/>
              <a:rect r="r" b="b" t="t" l="l"/>
              <a:pathLst>
                <a:path h="6880554" w="9417628">
                  <a:moveTo>
                    <a:pt x="9112828" y="0"/>
                  </a:moveTo>
                  <a:lnTo>
                    <a:pt x="304800" y="0"/>
                  </a:lnTo>
                  <a:cubicBezTo>
                    <a:pt x="135890" y="0"/>
                    <a:pt x="0" y="135890"/>
                    <a:pt x="0" y="304800"/>
                  </a:cubicBezTo>
                  <a:lnTo>
                    <a:pt x="0" y="6575754"/>
                  </a:lnTo>
                  <a:cubicBezTo>
                    <a:pt x="0" y="6744664"/>
                    <a:pt x="135890" y="6880554"/>
                    <a:pt x="304800" y="6880554"/>
                  </a:cubicBezTo>
                  <a:lnTo>
                    <a:pt x="9112828" y="6880554"/>
                  </a:lnTo>
                  <a:cubicBezTo>
                    <a:pt x="9281738" y="6880554"/>
                    <a:pt x="9417628" y="6744664"/>
                    <a:pt x="9417628" y="6575754"/>
                  </a:cubicBezTo>
                  <a:lnTo>
                    <a:pt x="9417628" y="304800"/>
                  </a:lnTo>
                  <a:cubicBezTo>
                    <a:pt x="9417628" y="135890"/>
                    <a:pt x="9281738" y="0"/>
                    <a:pt x="911282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6" id="6"/>
          <p:cNvGrpSpPr/>
          <p:nvPr/>
        </p:nvGrpSpPr>
        <p:grpSpPr>
          <a:xfrm rot="846714">
            <a:off x="-1835557" y="16527998"/>
            <a:ext cx="18533716" cy="7112367"/>
            <a:chOff x="0" y="0"/>
            <a:chExt cx="13796938" cy="5294615"/>
          </a:xfrm>
        </p:grpSpPr>
        <p:sp>
          <p:nvSpPr>
            <p:cNvPr name="Freeform 7" id="7"/>
            <p:cNvSpPr/>
            <p:nvPr/>
          </p:nvSpPr>
          <p:spPr>
            <a:xfrm flipH="false" flipV="false" rot="0">
              <a:off x="0" y="0"/>
              <a:ext cx="13796938" cy="5294615"/>
            </a:xfrm>
            <a:custGeom>
              <a:avLst/>
              <a:gdLst/>
              <a:ahLst/>
              <a:cxnLst/>
              <a:rect r="r" b="b" t="t" l="l"/>
              <a:pathLst>
                <a:path h="5294615" w="13796938">
                  <a:moveTo>
                    <a:pt x="13492138" y="0"/>
                  </a:moveTo>
                  <a:lnTo>
                    <a:pt x="304800" y="0"/>
                  </a:lnTo>
                  <a:cubicBezTo>
                    <a:pt x="135890" y="0"/>
                    <a:pt x="0" y="135890"/>
                    <a:pt x="0" y="304800"/>
                  </a:cubicBezTo>
                  <a:lnTo>
                    <a:pt x="0" y="4989815"/>
                  </a:lnTo>
                  <a:cubicBezTo>
                    <a:pt x="0" y="5158725"/>
                    <a:pt x="135890" y="5294615"/>
                    <a:pt x="304800" y="5294615"/>
                  </a:cubicBezTo>
                  <a:lnTo>
                    <a:pt x="13492138" y="5294615"/>
                  </a:lnTo>
                  <a:cubicBezTo>
                    <a:pt x="13661047" y="5294615"/>
                    <a:pt x="13796938" y="5158725"/>
                    <a:pt x="13796938" y="4989815"/>
                  </a:cubicBezTo>
                  <a:lnTo>
                    <a:pt x="13796938" y="304800"/>
                  </a:lnTo>
                  <a:cubicBezTo>
                    <a:pt x="13796938" y="135890"/>
                    <a:pt x="13661047" y="0"/>
                    <a:pt x="13492138" y="0"/>
                  </a:cubicBezTo>
                  <a:close/>
                </a:path>
              </a:pathLst>
            </a:custGeom>
            <a:gradFill rotWithShape="true">
              <a:gsLst>
                <a:gs pos="0">
                  <a:srgbClr val="8C52FF">
                    <a:alpha val="100000"/>
                  </a:srgbClr>
                </a:gs>
                <a:gs pos="100000">
                  <a:srgbClr val="00BF63">
                    <a:alpha val="100000"/>
                  </a:srgbClr>
                </a:gs>
              </a:gsLst>
              <a:path path="circle">
                <a:fillToRect l="0" r="100000" t="0" b="100000"/>
              </a:path>
              <a:tileRect r="0" l="-100000" b="0" t="-100000"/>
            </a:gradFill>
          </p:spPr>
        </p:sp>
      </p:grpSp>
      <p:grpSp>
        <p:nvGrpSpPr>
          <p:cNvPr name="Group 8" id="8"/>
          <p:cNvGrpSpPr/>
          <p:nvPr/>
        </p:nvGrpSpPr>
        <p:grpSpPr>
          <a:xfrm rot="841322">
            <a:off x="-1098202" y="16895521"/>
            <a:ext cx="17396091" cy="614773"/>
            <a:chOff x="0" y="0"/>
            <a:chExt cx="4317642" cy="152584"/>
          </a:xfrm>
        </p:grpSpPr>
        <p:sp>
          <p:nvSpPr>
            <p:cNvPr name="Freeform 9" id="9"/>
            <p:cNvSpPr/>
            <p:nvPr/>
          </p:nvSpPr>
          <p:spPr>
            <a:xfrm flipH="false" flipV="false" rot="0">
              <a:off x="0" y="0"/>
              <a:ext cx="4317642" cy="152584"/>
            </a:xfrm>
            <a:custGeom>
              <a:avLst/>
              <a:gdLst/>
              <a:ahLst/>
              <a:cxnLst/>
              <a:rect r="r" b="b" t="t" l="l"/>
              <a:pathLst>
                <a:path h="152584" w="4317642">
                  <a:moveTo>
                    <a:pt x="0" y="0"/>
                  </a:moveTo>
                  <a:lnTo>
                    <a:pt x="4317642" y="0"/>
                  </a:lnTo>
                  <a:lnTo>
                    <a:pt x="4317642" y="152584"/>
                  </a:lnTo>
                  <a:lnTo>
                    <a:pt x="0" y="152584"/>
                  </a:lnTo>
                  <a:close/>
                </a:path>
              </a:pathLst>
            </a:custGeom>
            <a:solidFill>
              <a:srgbClr val="67AF48"/>
            </a:solidFill>
          </p:spPr>
        </p:sp>
      </p:grpSp>
      <p:grpSp>
        <p:nvGrpSpPr>
          <p:cNvPr name="Group 10" id="10"/>
          <p:cNvGrpSpPr/>
          <p:nvPr/>
        </p:nvGrpSpPr>
        <p:grpSpPr>
          <a:xfrm rot="0">
            <a:off x="7599843" y="20934519"/>
            <a:ext cx="6922182" cy="1552476"/>
            <a:chOff x="0" y="0"/>
            <a:chExt cx="10306073" cy="2311400"/>
          </a:xfrm>
        </p:grpSpPr>
        <p:sp>
          <p:nvSpPr>
            <p:cNvPr name="Freeform 11" id="11"/>
            <p:cNvSpPr/>
            <p:nvPr/>
          </p:nvSpPr>
          <p:spPr>
            <a:xfrm flipH="false" flipV="false" rot="0">
              <a:off x="0" y="0"/>
              <a:ext cx="10306073" cy="2311400"/>
            </a:xfrm>
            <a:custGeom>
              <a:avLst/>
              <a:gdLst/>
              <a:ahLst/>
              <a:cxnLst/>
              <a:rect r="r" b="b" t="t" l="l"/>
              <a:pathLst>
                <a:path h="2311400" w="10306073">
                  <a:moveTo>
                    <a:pt x="10001273" y="0"/>
                  </a:moveTo>
                  <a:lnTo>
                    <a:pt x="304800" y="0"/>
                  </a:lnTo>
                  <a:cubicBezTo>
                    <a:pt x="135890" y="0"/>
                    <a:pt x="0" y="135890"/>
                    <a:pt x="0" y="304800"/>
                  </a:cubicBezTo>
                  <a:lnTo>
                    <a:pt x="0" y="2006600"/>
                  </a:lnTo>
                  <a:cubicBezTo>
                    <a:pt x="0" y="2175510"/>
                    <a:pt x="135890" y="2311400"/>
                    <a:pt x="304800" y="2311400"/>
                  </a:cubicBezTo>
                  <a:lnTo>
                    <a:pt x="10001273" y="2311400"/>
                  </a:lnTo>
                  <a:cubicBezTo>
                    <a:pt x="10170183" y="2311400"/>
                    <a:pt x="10306073" y="2175510"/>
                    <a:pt x="10306073" y="2006600"/>
                  </a:cubicBezTo>
                  <a:lnTo>
                    <a:pt x="10306073" y="304800"/>
                  </a:lnTo>
                  <a:cubicBezTo>
                    <a:pt x="10306073" y="135890"/>
                    <a:pt x="10170183" y="0"/>
                    <a:pt x="10001273" y="0"/>
                  </a:cubicBezTo>
                  <a:close/>
                </a:path>
              </a:pathLst>
            </a:custGeom>
            <a:solidFill>
              <a:srgbClr val="FF9900"/>
            </a:solidFill>
          </p:spPr>
        </p:sp>
      </p:grpSp>
      <p:grpSp>
        <p:nvGrpSpPr>
          <p:cNvPr name="Group 12" id="12"/>
          <p:cNvGrpSpPr>
            <a:grpSpLocks noChangeAspect="true"/>
          </p:cNvGrpSpPr>
          <p:nvPr/>
        </p:nvGrpSpPr>
        <p:grpSpPr>
          <a:xfrm rot="0">
            <a:off x="-1247121" y="20084182"/>
            <a:ext cx="2494243" cy="2494243"/>
            <a:chOff x="0" y="0"/>
            <a:chExt cx="1708150" cy="1708150"/>
          </a:xfrm>
        </p:grpSpPr>
        <p:sp>
          <p:nvSpPr>
            <p:cNvPr name="Freeform 13" id="13"/>
            <p:cNvSpPr/>
            <p:nvPr/>
          </p:nvSpPr>
          <p:spPr>
            <a:xfrm flipH="false" flipV="false" rot="0">
              <a:off x="0" y="0"/>
              <a:ext cx="1706883" cy="1708150"/>
            </a:xfrm>
            <a:custGeom>
              <a:avLst/>
              <a:gdLst/>
              <a:ahLst/>
              <a:cxnLst/>
              <a:rect r="r" b="b" t="t" l="l"/>
              <a:pathLst>
                <a:path h="1708150" w="1706883">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rgbClr val="FF9900"/>
            </a:solidFill>
          </p:spPr>
        </p:sp>
      </p:grpSp>
      <p:grpSp>
        <p:nvGrpSpPr>
          <p:cNvPr name="Group 14" id="14"/>
          <p:cNvGrpSpPr/>
          <p:nvPr/>
        </p:nvGrpSpPr>
        <p:grpSpPr>
          <a:xfrm rot="0">
            <a:off x="7599843" y="4597899"/>
            <a:ext cx="924993" cy="924993"/>
            <a:chOff x="0" y="0"/>
            <a:chExt cx="6350000" cy="6350000"/>
          </a:xfrm>
        </p:grpSpPr>
        <p:sp>
          <p:nvSpPr>
            <p:cNvPr name="Freeform 15" id="15"/>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FFFF"/>
            </a:solidFill>
          </p:spPr>
        </p:sp>
      </p:grpSp>
      <p:grpSp>
        <p:nvGrpSpPr>
          <p:cNvPr name="Group 16" id="16"/>
          <p:cNvGrpSpPr/>
          <p:nvPr/>
        </p:nvGrpSpPr>
        <p:grpSpPr>
          <a:xfrm rot="0">
            <a:off x="686396" y="5060395"/>
            <a:ext cx="825604" cy="825604"/>
            <a:chOff x="0" y="0"/>
            <a:chExt cx="6350000" cy="6350000"/>
          </a:xfrm>
        </p:grpSpPr>
        <p:sp>
          <p:nvSpPr>
            <p:cNvPr name="Freeform 17" id="17"/>
            <p:cNvSpPr/>
            <p:nvPr/>
          </p:nvSpPr>
          <p:spPr>
            <a:xfrm flipH="false" flipV="false" rot="0">
              <a:off x="0" y="0"/>
              <a:ext cx="6350000" cy="6350000"/>
            </a:xfrm>
            <a:custGeom>
              <a:avLst/>
              <a:gdLst/>
              <a:ahLst/>
              <a:cxnLst/>
              <a:rect r="r" b="b" t="t" l="l"/>
              <a:pathLst>
                <a:path h="6350000" w="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F00"/>
            </a:solidFill>
          </p:spPr>
        </p:sp>
      </p:grpSp>
      <p:sp>
        <p:nvSpPr>
          <p:cNvPr name="Freeform 18" id="18"/>
          <p:cNvSpPr/>
          <p:nvPr/>
        </p:nvSpPr>
        <p:spPr>
          <a:xfrm flipH="false" flipV="false" rot="0">
            <a:off x="11961585" y="741830"/>
            <a:ext cx="2767591" cy="477171"/>
          </a:xfrm>
          <a:custGeom>
            <a:avLst/>
            <a:gdLst/>
            <a:ahLst/>
            <a:cxnLst/>
            <a:rect r="r" b="b" t="t" l="l"/>
            <a:pathLst>
              <a:path h="477171" w="2767591">
                <a:moveTo>
                  <a:pt x="0" y="0"/>
                </a:moveTo>
                <a:lnTo>
                  <a:pt x="2767591" y="0"/>
                </a:lnTo>
                <a:lnTo>
                  <a:pt x="2767591" y="477170"/>
                </a:lnTo>
                <a:lnTo>
                  <a:pt x="0" y="477170"/>
                </a:lnTo>
                <a:lnTo>
                  <a:pt x="0" y="0"/>
                </a:lnTo>
                <a:close/>
              </a:path>
            </a:pathLst>
          </a:custGeom>
          <a:blipFill>
            <a:blip r:embed="rId2"/>
            <a:stretch>
              <a:fillRect l="0" t="0" r="0" b="0"/>
            </a:stretch>
          </a:blipFill>
        </p:spPr>
      </p:sp>
      <p:sp>
        <p:nvSpPr>
          <p:cNvPr name="TextBox 19" id="19"/>
          <p:cNvSpPr txBox="true"/>
          <p:nvPr/>
        </p:nvSpPr>
        <p:spPr>
          <a:xfrm rot="0">
            <a:off x="152727" y="933250"/>
            <a:ext cx="10131940" cy="2252790"/>
          </a:xfrm>
          <a:prstGeom prst="rect">
            <a:avLst/>
          </a:prstGeom>
        </p:spPr>
        <p:txBody>
          <a:bodyPr anchor="t" rtlCol="false" tIns="0" lIns="0" bIns="0" rIns="0">
            <a:spAutoFit/>
          </a:bodyPr>
          <a:lstStyle/>
          <a:p>
            <a:pPr algn="ctr">
              <a:lnSpc>
                <a:spcPts val="9291"/>
              </a:lnSpc>
            </a:pPr>
            <a:r>
              <a:rPr lang="en-US" sz="5219">
                <a:solidFill>
                  <a:srgbClr val="FFFFFF"/>
                </a:solidFill>
                <a:latin typeface="League Spartan"/>
                <a:ea typeface="League Spartan"/>
                <a:cs typeface="League Spartan"/>
                <a:sym typeface="League Spartan"/>
              </a:rPr>
              <a:t>TRUSTED PARTNER IN HEALTHCARE</a:t>
            </a:r>
          </a:p>
        </p:txBody>
      </p:sp>
      <p:sp>
        <p:nvSpPr>
          <p:cNvPr name="TextBox 20" id="20"/>
          <p:cNvSpPr txBox="true"/>
          <p:nvPr/>
        </p:nvSpPr>
        <p:spPr>
          <a:xfrm rot="0">
            <a:off x="-573560" y="17995531"/>
            <a:ext cx="12845386" cy="2775604"/>
          </a:xfrm>
          <a:prstGeom prst="rect">
            <a:avLst/>
          </a:prstGeom>
        </p:spPr>
        <p:txBody>
          <a:bodyPr anchor="t" rtlCol="false" tIns="0" lIns="0" bIns="0" rIns="0">
            <a:spAutoFit/>
          </a:bodyPr>
          <a:lstStyle/>
          <a:p>
            <a:pPr algn="ctr">
              <a:lnSpc>
                <a:spcPts val="4481"/>
              </a:lnSpc>
            </a:pPr>
          </a:p>
          <a:p>
            <a:pPr algn="ctr">
              <a:lnSpc>
                <a:spcPts val="4481"/>
              </a:lnSpc>
            </a:pPr>
            <a:r>
              <a:rPr lang="en-US" b="true" sz="2636">
                <a:solidFill>
                  <a:srgbClr val="FFFFFF"/>
                </a:solidFill>
                <a:latin typeface="Canva Sans Bold"/>
                <a:ea typeface="Canva Sans Bold"/>
                <a:cs typeface="Canva Sans Bold"/>
                <a:sym typeface="Canva Sans Bold"/>
              </a:rPr>
              <a:t>Address :- 6148/6, Guru Nanak Marg, Ambala Cantt, Haryana, India</a:t>
            </a:r>
          </a:p>
          <a:p>
            <a:pPr algn="ctr">
              <a:lnSpc>
                <a:spcPts val="4481"/>
              </a:lnSpc>
            </a:pPr>
            <a:r>
              <a:rPr lang="en-US" b="true" sz="2636">
                <a:solidFill>
                  <a:srgbClr val="FFFFFF"/>
                </a:solidFill>
                <a:latin typeface="Canva Sans Bold"/>
                <a:ea typeface="Canva Sans Bold"/>
                <a:cs typeface="Canva Sans Bold"/>
                <a:sym typeface="Canva Sans Bold"/>
              </a:rPr>
              <a:t>Phone No :- +91-9896600003</a:t>
            </a:r>
          </a:p>
          <a:p>
            <a:pPr algn="ctr">
              <a:lnSpc>
                <a:spcPts val="4481"/>
              </a:lnSpc>
            </a:pPr>
            <a:r>
              <a:rPr lang="en-US" b="true" sz="2636">
                <a:solidFill>
                  <a:srgbClr val="FFFFFF"/>
                </a:solidFill>
                <a:latin typeface="Canva Sans Bold"/>
                <a:ea typeface="Canva Sans Bold"/>
                <a:cs typeface="Canva Sans Bold"/>
                <a:sym typeface="Canva Sans Bold"/>
              </a:rPr>
              <a:t>Website :-  </a:t>
            </a:r>
            <a:r>
              <a:rPr lang="en-US" b="true" sz="2636">
                <a:solidFill>
                  <a:srgbClr val="FFFFFF"/>
                </a:solidFill>
                <a:latin typeface="Canva Sans Bold"/>
                <a:ea typeface="Canva Sans Bold"/>
                <a:cs typeface="Canva Sans Bold"/>
                <a:sym typeface="Canva Sans Bold"/>
                <a:hlinkClick r:id="rId3" tooltip="https://www.naugramedical.com/diagnostic-equipments"/>
              </a:rPr>
              <a:t>www.naugramedical.com</a:t>
            </a:r>
          </a:p>
          <a:p>
            <a:pPr algn="ctr">
              <a:lnSpc>
                <a:spcPts val="4481"/>
              </a:lnSpc>
            </a:pPr>
          </a:p>
        </p:txBody>
      </p:sp>
      <p:sp>
        <p:nvSpPr>
          <p:cNvPr name="TextBox 21" id="21"/>
          <p:cNvSpPr txBox="true"/>
          <p:nvPr/>
        </p:nvSpPr>
        <p:spPr>
          <a:xfrm rot="0">
            <a:off x="383041" y="6569371"/>
            <a:ext cx="14433604" cy="6879501"/>
          </a:xfrm>
          <a:prstGeom prst="rect">
            <a:avLst/>
          </a:prstGeom>
        </p:spPr>
        <p:txBody>
          <a:bodyPr anchor="t" rtlCol="false" tIns="0" lIns="0" bIns="0" rIns="0">
            <a:spAutoFit/>
          </a:bodyPr>
          <a:lstStyle/>
          <a:p>
            <a:pPr algn="ctr">
              <a:lnSpc>
                <a:spcPts val="6119"/>
              </a:lnSpc>
            </a:pPr>
            <a:r>
              <a:rPr lang="en-US" sz="3237">
                <a:solidFill>
                  <a:srgbClr val="000000"/>
                </a:solidFill>
                <a:latin typeface="Canva Sans"/>
                <a:ea typeface="Canva Sans"/>
                <a:cs typeface="Canva Sans"/>
                <a:sym typeface="Canva Sans"/>
              </a:rPr>
              <a:t>Naugramedicals is committed to advancing healthcare diagnostics through dependable clinical lab solutions. Our equipment is widely used by medical professionals who value precision and quality. Partner with Naugramedicals for reliable clinical lab equipment tailored to modern healthcare needs.</a:t>
            </a:r>
          </a:p>
          <a:p>
            <a:pPr algn="ctr">
              <a:lnSpc>
                <a:spcPts val="6119"/>
              </a:lnSpc>
            </a:pPr>
            <a:r>
              <a:rPr lang="en-US" sz="3237">
                <a:solidFill>
                  <a:srgbClr val="000000"/>
                </a:solidFill>
                <a:latin typeface="Canva Sans"/>
                <a:ea typeface="Canva Sans"/>
                <a:cs typeface="Canva Sans"/>
                <a:sym typeface="Canva Sans"/>
              </a:rPr>
              <a:t>Visit us:</a:t>
            </a:r>
          </a:p>
          <a:p>
            <a:pPr algn="ctr">
              <a:lnSpc>
                <a:spcPts val="6119"/>
              </a:lnSpc>
            </a:pPr>
            <a:r>
              <a:rPr lang="en-US" b="true" sz="3237">
                <a:solidFill>
                  <a:srgbClr val="004AAD"/>
                </a:solidFill>
                <a:latin typeface="Canva Sans Bold"/>
                <a:ea typeface="Canva Sans Bold"/>
                <a:cs typeface="Canva Sans Bold"/>
                <a:sym typeface="Canva Sans Bold"/>
                <a:hlinkClick r:id="rId4" tooltip="https://www.naugramedical.com/medical-lab-instruments/clinical-lab-equipments"/>
              </a:rPr>
              <a:t>https://www.naugramedical.com/medical-lab-instruments/clinical-lab-equipments</a:t>
            </a:r>
          </a:p>
          <a:p>
            <a:pPr algn="ctr">
              <a:lnSpc>
                <a:spcPts val="6119"/>
              </a:lnSpc>
            </a:p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DAGqNbaiySE</dc:identifier>
  <dcterms:modified xsi:type="dcterms:W3CDTF">2011-08-01T06:04:30Z</dcterms:modified>
  <cp:revision>1</cp:revision>
  <dc:title>Clinical Lab Equipments Manufacturers</dc:title>
</cp:coreProperties>
</file>