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5113000" cy="21374100"/>
  <p:notesSz cx="6858000" cy="9144000"/>
  <p:embeddedFontLst>
    <p:embeddedFont>
      <p:font typeface="Canva Sans Bold" charset="1" panose="020B0803030501040103"/>
      <p:regular r:id="rId10"/>
    </p:embeddedFont>
    <p:embeddedFont>
      <p:font typeface="Canva Sans" charset="1" panose="020B0503030501040103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mailto:sales@digitaloye.com" TargetMode="External" Type="http://schemas.openxmlformats.org/officeDocument/2006/relationships/hyperlink"/><Relationship Id="rId5" Target="http://www.digitaloye.com" TargetMode="External" Type="http://schemas.openxmlformats.org/officeDocument/2006/relationships/hyperlink"/><Relationship Id="rId6" Target="https://www.digitaloye.com" TargetMode="External" Type="http://schemas.openxmlformats.org/officeDocument/2006/relationships/hyperlink"/><Relationship Id="rId7" Target="https://www.digitaloye.com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mailto:sales@digitaloye.com" TargetMode="External" Type="http://schemas.openxmlformats.org/officeDocument/2006/relationships/hyperlink"/><Relationship Id="rId4" Target="http://www.digitaloye.com" TargetMode="External" Type="http://schemas.openxmlformats.org/officeDocument/2006/relationships/hyperlink"/><Relationship Id="rId5" Target="../media/image1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mailto:sales@digitaloye.com" TargetMode="External" Type="http://schemas.openxmlformats.org/officeDocument/2006/relationships/hyperlink"/><Relationship Id="rId4" Target="http://www.digitaloye.com" TargetMode="External" Type="http://schemas.openxmlformats.org/officeDocument/2006/relationships/hyperlink"/><Relationship Id="rId5" Target="../media/image1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https://www.digitaloye.com" TargetMode="External" Type="http://schemas.openxmlformats.org/officeDocument/2006/relationships/hyperlink"/><Relationship Id="rId3" Target="mailto:sales@digitaloye.com" TargetMode="External" Type="http://schemas.openxmlformats.org/officeDocument/2006/relationships/hyperlink"/><Relationship Id="rId4" Target="http://www.digitaloye.com" TargetMode="External" Type="http://schemas.openxmlformats.org/officeDocument/2006/relationships/hyperlink"/><Relationship Id="rId5" Target="../media/image1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46714">
            <a:off x="8955791" y="1258148"/>
            <a:ext cx="2039597" cy="4563683"/>
            <a:chOff x="0" y="0"/>
            <a:chExt cx="2311400" cy="517185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11400" cy="5171853"/>
            </a:xfrm>
            <a:custGeom>
              <a:avLst/>
              <a:gdLst/>
              <a:ahLst/>
              <a:cxnLst/>
              <a:rect r="r" b="b" t="t" l="l"/>
              <a:pathLst>
                <a:path h="5171853" w="2311400">
                  <a:moveTo>
                    <a:pt x="2006600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867053"/>
                  </a:lnTo>
                  <a:cubicBezTo>
                    <a:pt x="0" y="5035963"/>
                    <a:pt x="135890" y="5171853"/>
                    <a:pt x="304800" y="5171853"/>
                  </a:cubicBezTo>
                  <a:lnTo>
                    <a:pt x="2006600" y="5171853"/>
                  </a:lnTo>
                  <a:cubicBezTo>
                    <a:pt x="2175510" y="5171853"/>
                    <a:pt x="2311400" y="5035963"/>
                    <a:pt x="2311400" y="4867053"/>
                  </a:cubicBezTo>
                  <a:lnTo>
                    <a:pt x="2311400" y="304800"/>
                  </a:lnTo>
                  <a:cubicBezTo>
                    <a:pt x="2311400" y="135890"/>
                    <a:pt x="2175510" y="0"/>
                    <a:pt x="2006600" y="0"/>
                  </a:cubicBezTo>
                  <a:close/>
                </a:path>
              </a:pathLst>
            </a:custGeom>
            <a:solidFill>
              <a:srgbClr val="002C73"/>
            </a:solidFill>
          </p:spPr>
        </p:sp>
      </p:grpSp>
      <p:grpSp>
        <p:nvGrpSpPr>
          <p:cNvPr name="Group 4" id="4"/>
          <p:cNvGrpSpPr/>
          <p:nvPr/>
        </p:nvGrpSpPr>
        <p:grpSpPr>
          <a:xfrm rot="846714">
            <a:off x="-1003806" y="-2003633"/>
            <a:ext cx="10955970" cy="7031266"/>
            <a:chOff x="0" y="0"/>
            <a:chExt cx="9417628" cy="6043997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9417628" cy="6043997"/>
            </a:xfrm>
            <a:custGeom>
              <a:avLst/>
              <a:gdLst/>
              <a:ahLst/>
              <a:cxnLst/>
              <a:rect r="r" b="b" t="t" l="l"/>
              <a:pathLst>
                <a:path h="6043997" w="9417628">
                  <a:moveTo>
                    <a:pt x="911282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5739197"/>
                  </a:lnTo>
                  <a:cubicBezTo>
                    <a:pt x="0" y="5908107"/>
                    <a:pt x="135890" y="6043997"/>
                    <a:pt x="304800" y="6043997"/>
                  </a:cubicBezTo>
                  <a:lnTo>
                    <a:pt x="9112828" y="6043997"/>
                  </a:lnTo>
                  <a:cubicBezTo>
                    <a:pt x="9281738" y="6043997"/>
                    <a:pt x="9417628" y="5908107"/>
                    <a:pt x="9417628" y="5739197"/>
                  </a:cubicBezTo>
                  <a:lnTo>
                    <a:pt x="9417628" y="304800"/>
                  </a:lnTo>
                  <a:cubicBezTo>
                    <a:pt x="9417628" y="135890"/>
                    <a:pt x="9281738" y="0"/>
                    <a:pt x="9112828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6" id="6"/>
          <p:cNvGrpSpPr/>
          <p:nvPr/>
        </p:nvGrpSpPr>
        <p:grpSpPr>
          <a:xfrm rot="846714">
            <a:off x="2099972" y="15437485"/>
            <a:ext cx="11665974" cy="2880865"/>
            <a:chOff x="0" y="0"/>
            <a:chExt cx="9359944" cy="23114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9359943" cy="2311400"/>
            </a:xfrm>
            <a:custGeom>
              <a:avLst/>
              <a:gdLst/>
              <a:ahLst/>
              <a:cxnLst/>
              <a:rect r="r" b="b" t="t" l="l"/>
              <a:pathLst>
                <a:path h="2311400" w="9359943">
                  <a:moveTo>
                    <a:pt x="905514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9055143" y="2311400"/>
                  </a:lnTo>
                  <a:cubicBezTo>
                    <a:pt x="9224053" y="2311400"/>
                    <a:pt x="9359943" y="2175510"/>
                    <a:pt x="9359943" y="2006600"/>
                  </a:cubicBezTo>
                  <a:lnTo>
                    <a:pt x="9359943" y="304800"/>
                  </a:lnTo>
                  <a:cubicBezTo>
                    <a:pt x="9359943" y="135890"/>
                    <a:pt x="9224053" y="0"/>
                    <a:pt x="9055143" y="0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8" id="8"/>
          <p:cNvGrpSpPr/>
          <p:nvPr/>
        </p:nvGrpSpPr>
        <p:grpSpPr>
          <a:xfrm rot="846714">
            <a:off x="-1706858" y="15814973"/>
            <a:ext cx="18533716" cy="7112367"/>
            <a:chOff x="0" y="0"/>
            <a:chExt cx="13796938" cy="5294615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3796938" cy="5294615"/>
            </a:xfrm>
            <a:custGeom>
              <a:avLst/>
              <a:gdLst/>
              <a:ahLst/>
              <a:cxnLst/>
              <a:rect r="r" b="b" t="t" l="l"/>
              <a:pathLst>
                <a:path h="5294615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989815"/>
                  </a:lnTo>
                  <a:cubicBezTo>
                    <a:pt x="0" y="5158725"/>
                    <a:pt x="135890" y="5294615"/>
                    <a:pt x="304800" y="5294615"/>
                  </a:cubicBezTo>
                  <a:lnTo>
                    <a:pt x="13492138" y="5294615"/>
                  </a:lnTo>
                  <a:cubicBezTo>
                    <a:pt x="13661047" y="5294615"/>
                    <a:pt x="13796938" y="5158725"/>
                    <a:pt x="13796938" y="4989815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solidFill>
              <a:srgbClr val="5170FF"/>
            </a:solidFill>
          </p:spPr>
        </p:sp>
      </p:grpSp>
      <p:grpSp>
        <p:nvGrpSpPr>
          <p:cNvPr name="Group 10" id="10"/>
          <p:cNvGrpSpPr/>
          <p:nvPr/>
        </p:nvGrpSpPr>
        <p:grpSpPr>
          <a:xfrm rot="841322">
            <a:off x="-1098202" y="16464309"/>
            <a:ext cx="17396091" cy="614773"/>
            <a:chOff x="0" y="0"/>
            <a:chExt cx="4317642" cy="152584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4317642" cy="152584"/>
            </a:xfrm>
            <a:custGeom>
              <a:avLst/>
              <a:gdLst/>
              <a:ahLst/>
              <a:cxnLst/>
              <a:rect r="r" b="b" t="t" l="l"/>
              <a:pathLst>
                <a:path h="152584" w="4317642">
                  <a:moveTo>
                    <a:pt x="0" y="0"/>
                  </a:moveTo>
                  <a:lnTo>
                    <a:pt x="4317642" y="0"/>
                  </a:lnTo>
                  <a:lnTo>
                    <a:pt x="4317642" y="152584"/>
                  </a:lnTo>
                  <a:lnTo>
                    <a:pt x="0" y="152584"/>
                  </a:ln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7599843" y="20934519"/>
            <a:ext cx="6922182" cy="1552476"/>
            <a:chOff x="0" y="0"/>
            <a:chExt cx="10306073" cy="23114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4" id="14"/>
          <p:cNvGrpSpPr>
            <a:grpSpLocks noChangeAspect="true"/>
          </p:cNvGrpSpPr>
          <p:nvPr/>
        </p:nvGrpSpPr>
        <p:grpSpPr>
          <a:xfrm rot="0">
            <a:off x="-1442612" y="20136879"/>
            <a:ext cx="2494243" cy="2494243"/>
            <a:chOff x="0" y="0"/>
            <a:chExt cx="1708150" cy="170815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-913502" y="2848888"/>
            <a:ext cx="2207807" cy="2207807"/>
            <a:chOff x="0" y="0"/>
            <a:chExt cx="6350000" cy="6350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5E17EB"/>
            </a:solidFill>
          </p:spPr>
        </p:sp>
      </p:grpSp>
      <p:grpSp>
        <p:nvGrpSpPr>
          <p:cNvPr name="Group 18" id="18"/>
          <p:cNvGrpSpPr/>
          <p:nvPr/>
        </p:nvGrpSpPr>
        <p:grpSpPr>
          <a:xfrm rot="0">
            <a:off x="8808056" y="587007"/>
            <a:ext cx="924993" cy="924993"/>
            <a:chOff x="0" y="0"/>
            <a:chExt cx="6350000" cy="63500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20" id="20"/>
          <p:cNvGrpSpPr/>
          <p:nvPr/>
        </p:nvGrpSpPr>
        <p:grpSpPr>
          <a:xfrm rot="0">
            <a:off x="1512000" y="3539990"/>
            <a:ext cx="825604" cy="825604"/>
            <a:chOff x="0" y="0"/>
            <a:chExt cx="6350000" cy="6350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sp>
        <p:nvSpPr>
          <p:cNvPr name="Freeform 22" id="22"/>
          <p:cNvSpPr/>
          <p:nvPr/>
        </p:nvSpPr>
        <p:spPr>
          <a:xfrm flipH="false" flipV="false" rot="0">
            <a:off x="11520963" y="241018"/>
            <a:ext cx="3386339" cy="837349"/>
          </a:xfrm>
          <a:custGeom>
            <a:avLst/>
            <a:gdLst/>
            <a:ahLst/>
            <a:cxnLst/>
            <a:rect r="r" b="b" t="t" l="l"/>
            <a:pathLst>
              <a:path h="837349" w="3386339">
                <a:moveTo>
                  <a:pt x="0" y="0"/>
                </a:moveTo>
                <a:lnTo>
                  <a:pt x="3386339" y="0"/>
                </a:lnTo>
                <a:lnTo>
                  <a:pt x="3386339" y="837349"/>
                </a:lnTo>
                <a:lnTo>
                  <a:pt x="0" y="83734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0">
            <a:off x="9975589" y="10444149"/>
            <a:ext cx="4724584" cy="4601468"/>
          </a:xfrm>
          <a:custGeom>
            <a:avLst/>
            <a:gdLst/>
            <a:ahLst/>
            <a:cxnLst/>
            <a:rect r="r" b="b" t="t" l="l"/>
            <a:pathLst>
              <a:path h="4601468" w="4724584">
                <a:moveTo>
                  <a:pt x="0" y="0"/>
                </a:moveTo>
                <a:lnTo>
                  <a:pt x="4724584" y="0"/>
                </a:lnTo>
                <a:lnTo>
                  <a:pt x="4724584" y="4601467"/>
                </a:lnTo>
                <a:lnTo>
                  <a:pt x="0" y="460146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24" id="24"/>
          <p:cNvSpPr txBox="true"/>
          <p:nvPr/>
        </p:nvSpPr>
        <p:spPr>
          <a:xfrm rot="0">
            <a:off x="0" y="1539273"/>
            <a:ext cx="9270553" cy="8976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158"/>
              </a:lnSpc>
            </a:pPr>
            <a:r>
              <a:rPr lang="en-US" b="true" sz="568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TOP SEO AGENCY INDIA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560542" y="17037521"/>
            <a:ext cx="11777339" cy="29817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26"/>
              </a:lnSpc>
            </a:pPr>
          </a:p>
          <a:p>
            <a:pPr algn="l">
              <a:lnSpc>
                <a:spcPts val="4026"/>
              </a:lnSpc>
            </a:pPr>
            <a:r>
              <a:rPr lang="en-US" sz="2108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DigitalOye B-112, Second Floor</a:t>
            </a:r>
          </a:p>
          <a:p>
            <a:pPr algn="l">
              <a:lnSpc>
                <a:spcPts val="4026"/>
              </a:lnSpc>
            </a:pP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Sector-64, Noida - 201301</a:t>
            </a:r>
          </a:p>
          <a:p>
            <a:pPr algn="l">
              <a:lnSpc>
                <a:spcPts val="4026"/>
              </a:lnSpc>
            </a:pPr>
            <a:r>
              <a:rPr lang="en-US" sz="2108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Email 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- 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4" tooltip="mailto:sales@digitaloye.com"/>
              </a:rPr>
              <a:t>sales@digitaloye.com</a:t>
            </a:r>
          </a:p>
          <a:p>
            <a:pPr algn="l">
              <a:lnSpc>
                <a:spcPts val="4026"/>
              </a:lnSpc>
            </a:pPr>
            <a:r>
              <a:rPr lang="en-US" sz="2108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:- 7217894696</a:t>
            </a:r>
          </a:p>
          <a:p>
            <a:pPr algn="l">
              <a:lnSpc>
                <a:spcPts val="4026"/>
              </a:lnSpc>
            </a:pPr>
            <a:r>
              <a:rPr lang="en-US" sz="2108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 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5" tooltip="http://www.digitaloye.com"/>
              </a:rPr>
              <a:t>www.digitaloye.com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426043" y="7042816"/>
            <a:ext cx="14274130" cy="44720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73"/>
              </a:lnSpc>
            </a:pPr>
            <a:r>
              <a:rPr lang="en-US" sz="2842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Digitaloye is a trusted </a:t>
            </a:r>
            <a:r>
              <a:rPr lang="en-US" b="true" sz="2842">
                <a:solidFill>
                  <a:srgbClr val="FF9900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6" tooltip="https://www.digitaloye.com"/>
              </a:rPr>
              <a:t>Top SEO Agency in India</a:t>
            </a:r>
            <a:r>
              <a:rPr lang="en-US" sz="2842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, helping businesses achieve higher search engine rankings, organic traffic growth, and sustainable online visibility. Our data-driven and ethical SEO strategies are designed for long-term success.</a:t>
            </a:r>
          </a:p>
          <a:p>
            <a:pPr algn="ctr">
              <a:lnSpc>
                <a:spcPts val="5173"/>
              </a:lnSpc>
            </a:pPr>
          </a:p>
          <a:p>
            <a:pPr algn="ctr">
              <a:lnSpc>
                <a:spcPts val="5173"/>
              </a:lnSpc>
            </a:pPr>
            <a:r>
              <a:rPr lang="en-US" b="true" sz="2842">
                <a:solidFill>
                  <a:srgbClr val="FF9900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7" tooltip="https://www.digitaloye.com"/>
              </a:rPr>
              <a:t>https://www.digitaloye.com/</a:t>
            </a:r>
          </a:p>
          <a:p>
            <a:pPr algn="ctr">
              <a:lnSpc>
                <a:spcPts val="5173"/>
              </a:lnSpc>
            </a:pPr>
            <a:r>
              <a:rPr lang="en-US" sz="2842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Trusted SEO Company in India</a:t>
            </a:r>
          </a:p>
          <a:p>
            <a:pPr algn="ctr">
              <a:lnSpc>
                <a:spcPts val="5173"/>
              </a:lnSpc>
            </a:pPr>
          </a:p>
        </p:txBody>
      </p:sp>
      <p:sp>
        <p:nvSpPr>
          <p:cNvPr name="TextBox 27" id="27"/>
          <p:cNvSpPr txBox="true"/>
          <p:nvPr/>
        </p:nvSpPr>
        <p:spPr>
          <a:xfrm rot="0">
            <a:off x="560542" y="16622633"/>
            <a:ext cx="1902916" cy="4629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83"/>
              </a:lnSpc>
            </a:pPr>
            <a:r>
              <a:rPr lang="en-US" b="true" sz="2773">
                <a:solidFill>
                  <a:srgbClr val="F0EFE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Contact Us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3083660" y="6257160"/>
            <a:ext cx="8702044" cy="6020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53"/>
              </a:lnSpc>
            </a:pPr>
            <a:r>
              <a:rPr lang="en-US" sz="3538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Digitaloye</a:t>
            </a:r>
            <a:r>
              <a:rPr lang="en-US" b="true" sz="3538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– Result-Driven SEO Experts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46714">
            <a:off x="8955791" y="1258148"/>
            <a:ext cx="2039597" cy="4563683"/>
            <a:chOff x="0" y="0"/>
            <a:chExt cx="2311400" cy="517185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11400" cy="5171853"/>
            </a:xfrm>
            <a:custGeom>
              <a:avLst/>
              <a:gdLst/>
              <a:ahLst/>
              <a:cxnLst/>
              <a:rect r="r" b="b" t="t" l="l"/>
              <a:pathLst>
                <a:path h="5171853" w="2311400">
                  <a:moveTo>
                    <a:pt x="2006600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867053"/>
                  </a:lnTo>
                  <a:cubicBezTo>
                    <a:pt x="0" y="5035963"/>
                    <a:pt x="135890" y="5171853"/>
                    <a:pt x="304800" y="5171853"/>
                  </a:cubicBezTo>
                  <a:lnTo>
                    <a:pt x="2006600" y="5171853"/>
                  </a:lnTo>
                  <a:cubicBezTo>
                    <a:pt x="2175510" y="5171853"/>
                    <a:pt x="2311400" y="5035963"/>
                    <a:pt x="2311400" y="4867053"/>
                  </a:cubicBezTo>
                  <a:lnTo>
                    <a:pt x="2311400" y="304800"/>
                  </a:lnTo>
                  <a:cubicBezTo>
                    <a:pt x="2311400" y="135890"/>
                    <a:pt x="2175510" y="0"/>
                    <a:pt x="2006600" y="0"/>
                  </a:cubicBezTo>
                  <a:close/>
                </a:path>
              </a:pathLst>
            </a:custGeom>
            <a:solidFill>
              <a:srgbClr val="004AAD"/>
            </a:solidFill>
          </p:spPr>
        </p:sp>
      </p:grpSp>
      <p:grpSp>
        <p:nvGrpSpPr>
          <p:cNvPr name="Group 4" id="4"/>
          <p:cNvGrpSpPr/>
          <p:nvPr/>
        </p:nvGrpSpPr>
        <p:grpSpPr>
          <a:xfrm rot="846714">
            <a:off x="-1003806" y="-2003633"/>
            <a:ext cx="10955970" cy="7031266"/>
            <a:chOff x="0" y="0"/>
            <a:chExt cx="9417628" cy="6043997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9417628" cy="6043997"/>
            </a:xfrm>
            <a:custGeom>
              <a:avLst/>
              <a:gdLst/>
              <a:ahLst/>
              <a:cxnLst/>
              <a:rect r="r" b="b" t="t" l="l"/>
              <a:pathLst>
                <a:path h="6043997" w="9417628">
                  <a:moveTo>
                    <a:pt x="911282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5739197"/>
                  </a:lnTo>
                  <a:cubicBezTo>
                    <a:pt x="0" y="5908107"/>
                    <a:pt x="135890" y="6043997"/>
                    <a:pt x="304800" y="6043997"/>
                  </a:cubicBezTo>
                  <a:lnTo>
                    <a:pt x="9112828" y="6043997"/>
                  </a:lnTo>
                  <a:cubicBezTo>
                    <a:pt x="9281738" y="6043997"/>
                    <a:pt x="9417628" y="5908107"/>
                    <a:pt x="9417628" y="5739197"/>
                  </a:cubicBezTo>
                  <a:lnTo>
                    <a:pt x="9417628" y="304800"/>
                  </a:lnTo>
                  <a:cubicBezTo>
                    <a:pt x="9417628" y="135890"/>
                    <a:pt x="9281738" y="0"/>
                    <a:pt x="9112828" y="0"/>
                  </a:cubicBezTo>
                  <a:close/>
                </a:path>
              </a:pathLst>
            </a:custGeom>
            <a:solidFill>
              <a:srgbClr val="FE6B0B"/>
            </a:solidFill>
          </p:spPr>
        </p:sp>
      </p:grpSp>
      <p:grpSp>
        <p:nvGrpSpPr>
          <p:cNvPr name="Group 6" id="6"/>
          <p:cNvGrpSpPr/>
          <p:nvPr/>
        </p:nvGrpSpPr>
        <p:grpSpPr>
          <a:xfrm rot="846714">
            <a:off x="2099972" y="15437485"/>
            <a:ext cx="11665974" cy="2880865"/>
            <a:chOff x="0" y="0"/>
            <a:chExt cx="9359944" cy="23114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9359943" cy="2311400"/>
            </a:xfrm>
            <a:custGeom>
              <a:avLst/>
              <a:gdLst/>
              <a:ahLst/>
              <a:cxnLst/>
              <a:rect r="r" b="b" t="t" l="l"/>
              <a:pathLst>
                <a:path h="2311400" w="9359943">
                  <a:moveTo>
                    <a:pt x="905514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9055143" y="2311400"/>
                  </a:lnTo>
                  <a:cubicBezTo>
                    <a:pt x="9224053" y="2311400"/>
                    <a:pt x="9359943" y="2175510"/>
                    <a:pt x="9359943" y="2006600"/>
                  </a:cubicBezTo>
                  <a:lnTo>
                    <a:pt x="9359943" y="304800"/>
                  </a:lnTo>
                  <a:cubicBezTo>
                    <a:pt x="9359943" y="135890"/>
                    <a:pt x="9224053" y="0"/>
                    <a:pt x="9055143" y="0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8" id="8"/>
          <p:cNvGrpSpPr/>
          <p:nvPr/>
        </p:nvGrpSpPr>
        <p:grpSpPr>
          <a:xfrm rot="846714">
            <a:off x="-1706858" y="15814973"/>
            <a:ext cx="18533716" cy="7112367"/>
            <a:chOff x="0" y="0"/>
            <a:chExt cx="13796938" cy="5294615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3796938" cy="5294615"/>
            </a:xfrm>
            <a:custGeom>
              <a:avLst/>
              <a:gdLst/>
              <a:ahLst/>
              <a:cxnLst/>
              <a:rect r="r" b="b" t="t" l="l"/>
              <a:pathLst>
                <a:path h="5294615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989815"/>
                  </a:lnTo>
                  <a:cubicBezTo>
                    <a:pt x="0" y="5158725"/>
                    <a:pt x="135890" y="5294615"/>
                    <a:pt x="304800" y="5294615"/>
                  </a:cubicBezTo>
                  <a:lnTo>
                    <a:pt x="13492138" y="5294615"/>
                  </a:lnTo>
                  <a:cubicBezTo>
                    <a:pt x="13661047" y="5294615"/>
                    <a:pt x="13796938" y="5158725"/>
                    <a:pt x="13796938" y="4989815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solidFill>
              <a:srgbClr val="5170FF"/>
            </a:solidFill>
          </p:spPr>
        </p:sp>
      </p:grpSp>
      <p:grpSp>
        <p:nvGrpSpPr>
          <p:cNvPr name="Group 10" id="10"/>
          <p:cNvGrpSpPr/>
          <p:nvPr/>
        </p:nvGrpSpPr>
        <p:grpSpPr>
          <a:xfrm rot="841322">
            <a:off x="-1098202" y="16464309"/>
            <a:ext cx="17396091" cy="614773"/>
            <a:chOff x="0" y="0"/>
            <a:chExt cx="4317642" cy="152584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4317642" cy="152584"/>
            </a:xfrm>
            <a:custGeom>
              <a:avLst/>
              <a:gdLst/>
              <a:ahLst/>
              <a:cxnLst/>
              <a:rect r="r" b="b" t="t" l="l"/>
              <a:pathLst>
                <a:path h="152584" w="4317642">
                  <a:moveTo>
                    <a:pt x="0" y="0"/>
                  </a:moveTo>
                  <a:lnTo>
                    <a:pt x="4317642" y="0"/>
                  </a:lnTo>
                  <a:lnTo>
                    <a:pt x="4317642" y="152584"/>
                  </a:lnTo>
                  <a:lnTo>
                    <a:pt x="0" y="152584"/>
                  </a:ln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7599843" y="20934519"/>
            <a:ext cx="6922182" cy="1552476"/>
            <a:chOff x="0" y="0"/>
            <a:chExt cx="10306073" cy="23114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4" id="14"/>
          <p:cNvGrpSpPr>
            <a:grpSpLocks noChangeAspect="true"/>
          </p:cNvGrpSpPr>
          <p:nvPr/>
        </p:nvGrpSpPr>
        <p:grpSpPr>
          <a:xfrm rot="0">
            <a:off x="-1247121" y="20084182"/>
            <a:ext cx="2494243" cy="2494243"/>
            <a:chOff x="0" y="0"/>
            <a:chExt cx="1708150" cy="170815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-913502" y="2848888"/>
            <a:ext cx="2207807" cy="2207807"/>
            <a:chOff x="0" y="0"/>
            <a:chExt cx="6350000" cy="6350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5E17EB"/>
            </a:solidFill>
          </p:spPr>
        </p:sp>
      </p:grpSp>
      <p:grpSp>
        <p:nvGrpSpPr>
          <p:cNvPr name="Group 18" id="18"/>
          <p:cNvGrpSpPr/>
          <p:nvPr/>
        </p:nvGrpSpPr>
        <p:grpSpPr>
          <a:xfrm rot="0">
            <a:off x="8808056" y="587007"/>
            <a:ext cx="924993" cy="924993"/>
            <a:chOff x="0" y="0"/>
            <a:chExt cx="6350000" cy="63500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20" id="20"/>
          <p:cNvGrpSpPr/>
          <p:nvPr/>
        </p:nvGrpSpPr>
        <p:grpSpPr>
          <a:xfrm rot="0">
            <a:off x="1512000" y="3539990"/>
            <a:ext cx="825604" cy="825604"/>
            <a:chOff x="0" y="0"/>
            <a:chExt cx="6350000" cy="6350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sp>
        <p:nvSpPr>
          <p:cNvPr name="Freeform 22" id="22"/>
          <p:cNvSpPr/>
          <p:nvPr/>
        </p:nvSpPr>
        <p:spPr>
          <a:xfrm flipH="false" flipV="false" rot="0">
            <a:off x="8749631" y="9510350"/>
            <a:ext cx="5772394" cy="5819631"/>
          </a:xfrm>
          <a:custGeom>
            <a:avLst/>
            <a:gdLst/>
            <a:ahLst/>
            <a:cxnLst/>
            <a:rect r="r" b="b" t="t" l="l"/>
            <a:pathLst>
              <a:path h="5819631" w="5772394">
                <a:moveTo>
                  <a:pt x="0" y="0"/>
                </a:moveTo>
                <a:lnTo>
                  <a:pt x="5772394" y="0"/>
                </a:lnTo>
                <a:lnTo>
                  <a:pt x="5772394" y="5819632"/>
                </a:lnTo>
                <a:lnTo>
                  <a:pt x="0" y="581963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23" id="23"/>
          <p:cNvSpPr txBox="true"/>
          <p:nvPr/>
        </p:nvSpPr>
        <p:spPr>
          <a:xfrm rot="0">
            <a:off x="542085" y="782166"/>
            <a:ext cx="8728468" cy="16879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740"/>
              </a:lnSpc>
            </a:pPr>
            <a:r>
              <a:rPr lang="en-US" b="true" sz="5349">
                <a:solidFill>
                  <a:srgbClr val="002C73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WHY DIGITALOYE IS A TOP SEO AGENCY INDIA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790961" y="6114285"/>
            <a:ext cx="10217382" cy="2907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650"/>
              </a:lnSpc>
            </a:pPr>
            <a:r>
              <a:rPr lang="en-US" sz="2642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✔ Award-Winning Top SEO Agency India</a:t>
            </a:r>
          </a:p>
          <a:p>
            <a:pPr algn="just">
              <a:lnSpc>
                <a:spcPts val="4650"/>
              </a:lnSpc>
            </a:pPr>
            <a:r>
              <a:rPr lang="en-US" sz="2642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✔ Google-Compliant White-Hat SEO Practices</a:t>
            </a:r>
          </a:p>
          <a:p>
            <a:pPr algn="just">
              <a:lnSpc>
                <a:spcPts val="4650"/>
              </a:lnSpc>
            </a:pPr>
            <a:r>
              <a:rPr lang="en-US" sz="2642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✔ Industry-Specific SEO Strategies</a:t>
            </a:r>
          </a:p>
          <a:p>
            <a:pPr algn="just">
              <a:lnSpc>
                <a:spcPts val="4650"/>
              </a:lnSpc>
            </a:pPr>
            <a:r>
              <a:rPr lang="en-US" sz="2642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✔ Proven Results for Competitive Keywords</a:t>
            </a:r>
          </a:p>
          <a:p>
            <a:pPr algn="just">
              <a:lnSpc>
                <a:spcPts val="4650"/>
              </a:lnSpc>
            </a:pPr>
            <a:r>
              <a:rPr lang="en-US" sz="2642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✔ Dedicated SEO Professionals &amp; Reporting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790961" y="17550288"/>
            <a:ext cx="1902916" cy="4629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83"/>
              </a:lnSpc>
            </a:pPr>
            <a:r>
              <a:rPr lang="en-US" b="true" sz="2773">
                <a:solidFill>
                  <a:srgbClr val="F0EFE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Contact Us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908255" y="17615107"/>
            <a:ext cx="11777339" cy="29817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26"/>
              </a:lnSpc>
            </a:pPr>
          </a:p>
          <a:p>
            <a:pPr algn="l">
              <a:lnSpc>
                <a:spcPts val="4026"/>
              </a:lnSpc>
            </a:pPr>
            <a:r>
              <a:rPr lang="en-US" sz="2108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DigitalOye B-112, Second Floor</a:t>
            </a:r>
          </a:p>
          <a:p>
            <a:pPr algn="l">
              <a:lnSpc>
                <a:spcPts val="4026"/>
              </a:lnSpc>
            </a:pP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Sector-64, Noida - 201301</a:t>
            </a:r>
          </a:p>
          <a:p>
            <a:pPr algn="l">
              <a:lnSpc>
                <a:spcPts val="4026"/>
              </a:lnSpc>
            </a:pPr>
            <a:r>
              <a:rPr lang="en-US" sz="2108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Email 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- 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3" tooltip="mailto:sales@digitaloye.com"/>
              </a:rPr>
              <a:t>sales@digitaloye.com</a:t>
            </a:r>
          </a:p>
          <a:p>
            <a:pPr algn="l">
              <a:lnSpc>
                <a:spcPts val="4026"/>
              </a:lnSpc>
            </a:pPr>
            <a:r>
              <a:rPr lang="en-US" sz="2108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:- 7217894696</a:t>
            </a:r>
          </a:p>
          <a:p>
            <a:pPr algn="l">
              <a:lnSpc>
                <a:spcPts val="4026"/>
              </a:lnSpc>
            </a:pPr>
            <a:r>
              <a:rPr lang="en-US" sz="2108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 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4" tooltip="http://www.digitaloye.com"/>
              </a:rPr>
              <a:t>www.digitaloye.com</a:t>
            </a:r>
          </a:p>
        </p:txBody>
      </p:sp>
      <p:sp>
        <p:nvSpPr>
          <p:cNvPr name="Freeform 27" id="27"/>
          <p:cNvSpPr/>
          <p:nvPr/>
        </p:nvSpPr>
        <p:spPr>
          <a:xfrm flipH="false" flipV="false" rot="0">
            <a:off x="11520963" y="241018"/>
            <a:ext cx="3386339" cy="837349"/>
          </a:xfrm>
          <a:custGeom>
            <a:avLst/>
            <a:gdLst/>
            <a:ahLst/>
            <a:cxnLst/>
            <a:rect r="r" b="b" t="t" l="l"/>
            <a:pathLst>
              <a:path h="837349" w="3386339">
                <a:moveTo>
                  <a:pt x="0" y="0"/>
                </a:moveTo>
                <a:lnTo>
                  <a:pt x="3386339" y="0"/>
                </a:lnTo>
                <a:lnTo>
                  <a:pt x="3386339" y="837349"/>
                </a:lnTo>
                <a:lnTo>
                  <a:pt x="0" y="83734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46714">
            <a:off x="8955791" y="1258148"/>
            <a:ext cx="2039597" cy="4563683"/>
            <a:chOff x="0" y="0"/>
            <a:chExt cx="2311400" cy="517185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11400" cy="5171853"/>
            </a:xfrm>
            <a:custGeom>
              <a:avLst/>
              <a:gdLst/>
              <a:ahLst/>
              <a:cxnLst/>
              <a:rect r="r" b="b" t="t" l="l"/>
              <a:pathLst>
                <a:path h="5171853" w="2311400">
                  <a:moveTo>
                    <a:pt x="2006600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867053"/>
                  </a:lnTo>
                  <a:cubicBezTo>
                    <a:pt x="0" y="5035963"/>
                    <a:pt x="135890" y="5171853"/>
                    <a:pt x="304800" y="5171853"/>
                  </a:cubicBezTo>
                  <a:lnTo>
                    <a:pt x="2006600" y="5171853"/>
                  </a:lnTo>
                  <a:cubicBezTo>
                    <a:pt x="2175510" y="5171853"/>
                    <a:pt x="2311400" y="5035963"/>
                    <a:pt x="2311400" y="4867053"/>
                  </a:cubicBezTo>
                  <a:lnTo>
                    <a:pt x="2311400" y="304800"/>
                  </a:lnTo>
                  <a:cubicBezTo>
                    <a:pt x="2311400" y="135890"/>
                    <a:pt x="2175510" y="0"/>
                    <a:pt x="2006600" y="0"/>
                  </a:cubicBezTo>
                  <a:close/>
                </a:path>
              </a:pathLst>
            </a:custGeom>
            <a:solidFill>
              <a:srgbClr val="004AAD"/>
            </a:solidFill>
          </p:spPr>
        </p:sp>
      </p:grpSp>
      <p:grpSp>
        <p:nvGrpSpPr>
          <p:cNvPr name="Group 4" id="4"/>
          <p:cNvGrpSpPr/>
          <p:nvPr/>
        </p:nvGrpSpPr>
        <p:grpSpPr>
          <a:xfrm rot="846714">
            <a:off x="-1003806" y="-2003633"/>
            <a:ext cx="10955970" cy="7031266"/>
            <a:chOff x="0" y="0"/>
            <a:chExt cx="9417628" cy="6043997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9417628" cy="6043997"/>
            </a:xfrm>
            <a:custGeom>
              <a:avLst/>
              <a:gdLst/>
              <a:ahLst/>
              <a:cxnLst/>
              <a:rect r="r" b="b" t="t" l="l"/>
              <a:pathLst>
                <a:path h="6043997" w="9417628">
                  <a:moveTo>
                    <a:pt x="911282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5739197"/>
                  </a:lnTo>
                  <a:cubicBezTo>
                    <a:pt x="0" y="5908107"/>
                    <a:pt x="135890" y="6043997"/>
                    <a:pt x="304800" y="6043997"/>
                  </a:cubicBezTo>
                  <a:lnTo>
                    <a:pt x="9112828" y="6043997"/>
                  </a:lnTo>
                  <a:cubicBezTo>
                    <a:pt x="9281738" y="6043997"/>
                    <a:pt x="9417628" y="5908107"/>
                    <a:pt x="9417628" y="5739197"/>
                  </a:cubicBezTo>
                  <a:lnTo>
                    <a:pt x="9417628" y="304800"/>
                  </a:lnTo>
                  <a:cubicBezTo>
                    <a:pt x="9417628" y="135890"/>
                    <a:pt x="9281738" y="0"/>
                    <a:pt x="9112828" y="0"/>
                  </a:cubicBezTo>
                  <a:close/>
                </a:path>
              </a:pathLst>
            </a:custGeom>
            <a:solidFill>
              <a:srgbClr val="FE6B0B"/>
            </a:solidFill>
          </p:spPr>
        </p:sp>
      </p:grpSp>
      <p:grpSp>
        <p:nvGrpSpPr>
          <p:cNvPr name="Group 6" id="6"/>
          <p:cNvGrpSpPr/>
          <p:nvPr/>
        </p:nvGrpSpPr>
        <p:grpSpPr>
          <a:xfrm rot="846714">
            <a:off x="2099972" y="15437485"/>
            <a:ext cx="11665974" cy="2880865"/>
            <a:chOff x="0" y="0"/>
            <a:chExt cx="9359944" cy="23114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9359943" cy="2311400"/>
            </a:xfrm>
            <a:custGeom>
              <a:avLst/>
              <a:gdLst/>
              <a:ahLst/>
              <a:cxnLst/>
              <a:rect r="r" b="b" t="t" l="l"/>
              <a:pathLst>
                <a:path h="2311400" w="9359943">
                  <a:moveTo>
                    <a:pt x="905514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9055143" y="2311400"/>
                  </a:lnTo>
                  <a:cubicBezTo>
                    <a:pt x="9224053" y="2311400"/>
                    <a:pt x="9359943" y="2175510"/>
                    <a:pt x="9359943" y="2006600"/>
                  </a:cubicBezTo>
                  <a:lnTo>
                    <a:pt x="9359943" y="304800"/>
                  </a:lnTo>
                  <a:cubicBezTo>
                    <a:pt x="9359943" y="135890"/>
                    <a:pt x="9224053" y="0"/>
                    <a:pt x="9055143" y="0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8" id="8"/>
          <p:cNvGrpSpPr/>
          <p:nvPr/>
        </p:nvGrpSpPr>
        <p:grpSpPr>
          <a:xfrm rot="846714">
            <a:off x="-1706858" y="15814973"/>
            <a:ext cx="18533716" cy="7112367"/>
            <a:chOff x="0" y="0"/>
            <a:chExt cx="13796938" cy="5294615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3796938" cy="5294615"/>
            </a:xfrm>
            <a:custGeom>
              <a:avLst/>
              <a:gdLst/>
              <a:ahLst/>
              <a:cxnLst/>
              <a:rect r="r" b="b" t="t" l="l"/>
              <a:pathLst>
                <a:path h="5294615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989815"/>
                  </a:lnTo>
                  <a:cubicBezTo>
                    <a:pt x="0" y="5158725"/>
                    <a:pt x="135890" y="5294615"/>
                    <a:pt x="304800" y="5294615"/>
                  </a:cubicBezTo>
                  <a:lnTo>
                    <a:pt x="13492138" y="5294615"/>
                  </a:lnTo>
                  <a:cubicBezTo>
                    <a:pt x="13661047" y="5294615"/>
                    <a:pt x="13796938" y="5158725"/>
                    <a:pt x="13796938" y="4989815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solidFill>
              <a:srgbClr val="5170FF"/>
            </a:solidFill>
          </p:spPr>
        </p:sp>
      </p:grpSp>
      <p:grpSp>
        <p:nvGrpSpPr>
          <p:cNvPr name="Group 10" id="10"/>
          <p:cNvGrpSpPr/>
          <p:nvPr/>
        </p:nvGrpSpPr>
        <p:grpSpPr>
          <a:xfrm rot="841322">
            <a:off x="-1098202" y="16464309"/>
            <a:ext cx="17396091" cy="614773"/>
            <a:chOff x="0" y="0"/>
            <a:chExt cx="4317642" cy="152584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4317642" cy="152584"/>
            </a:xfrm>
            <a:custGeom>
              <a:avLst/>
              <a:gdLst/>
              <a:ahLst/>
              <a:cxnLst/>
              <a:rect r="r" b="b" t="t" l="l"/>
              <a:pathLst>
                <a:path h="152584" w="4317642">
                  <a:moveTo>
                    <a:pt x="0" y="0"/>
                  </a:moveTo>
                  <a:lnTo>
                    <a:pt x="4317642" y="0"/>
                  </a:lnTo>
                  <a:lnTo>
                    <a:pt x="4317642" y="152584"/>
                  </a:lnTo>
                  <a:lnTo>
                    <a:pt x="0" y="152584"/>
                  </a:ln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7599843" y="20934519"/>
            <a:ext cx="6922182" cy="1552476"/>
            <a:chOff x="0" y="0"/>
            <a:chExt cx="10306073" cy="23114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4" id="14"/>
          <p:cNvGrpSpPr>
            <a:grpSpLocks noChangeAspect="true"/>
          </p:cNvGrpSpPr>
          <p:nvPr/>
        </p:nvGrpSpPr>
        <p:grpSpPr>
          <a:xfrm rot="0">
            <a:off x="-1247121" y="20084182"/>
            <a:ext cx="2494243" cy="2494243"/>
            <a:chOff x="0" y="0"/>
            <a:chExt cx="1708150" cy="170815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-913502" y="2848888"/>
            <a:ext cx="2207807" cy="2207807"/>
            <a:chOff x="0" y="0"/>
            <a:chExt cx="6350000" cy="6350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5E17EB"/>
            </a:solidFill>
          </p:spPr>
        </p:sp>
      </p:grpSp>
      <p:grpSp>
        <p:nvGrpSpPr>
          <p:cNvPr name="Group 18" id="18"/>
          <p:cNvGrpSpPr/>
          <p:nvPr/>
        </p:nvGrpSpPr>
        <p:grpSpPr>
          <a:xfrm rot="0">
            <a:off x="8808056" y="587007"/>
            <a:ext cx="924993" cy="924993"/>
            <a:chOff x="0" y="0"/>
            <a:chExt cx="6350000" cy="63500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20" id="20"/>
          <p:cNvGrpSpPr/>
          <p:nvPr/>
        </p:nvGrpSpPr>
        <p:grpSpPr>
          <a:xfrm rot="0">
            <a:off x="1512000" y="3539990"/>
            <a:ext cx="825604" cy="825604"/>
            <a:chOff x="0" y="0"/>
            <a:chExt cx="6350000" cy="6350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sp>
        <p:nvSpPr>
          <p:cNvPr name="Freeform 22" id="22"/>
          <p:cNvSpPr/>
          <p:nvPr/>
        </p:nvSpPr>
        <p:spPr>
          <a:xfrm flipH="false" flipV="false" rot="0">
            <a:off x="9157451" y="9921507"/>
            <a:ext cx="5364574" cy="5408474"/>
          </a:xfrm>
          <a:custGeom>
            <a:avLst/>
            <a:gdLst/>
            <a:ahLst/>
            <a:cxnLst/>
            <a:rect r="r" b="b" t="t" l="l"/>
            <a:pathLst>
              <a:path h="5408474" w="5364574">
                <a:moveTo>
                  <a:pt x="0" y="0"/>
                </a:moveTo>
                <a:lnTo>
                  <a:pt x="5364574" y="0"/>
                </a:lnTo>
                <a:lnTo>
                  <a:pt x="5364574" y="5408475"/>
                </a:lnTo>
                <a:lnTo>
                  <a:pt x="0" y="540847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23" id="23"/>
          <p:cNvSpPr txBox="true"/>
          <p:nvPr/>
        </p:nvSpPr>
        <p:spPr>
          <a:xfrm rot="0">
            <a:off x="0" y="1473900"/>
            <a:ext cx="9975589" cy="19346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703"/>
              </a:lnSpc>
            </a:pPr>
            <a:r>
              <a:rPr lang="en-US" b="true" sz="6113">
                <a:solidFill>
                  <a:srgbClr val="002C73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DIGITALOYE SEO SERVICES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790961" y="5831027"/>
            <a:ext cx="8942089" cy="56909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773"/>
              </a:lnSpc>
            </a:pPr>
            <a:r>
              <a:rPr lang="en-US" sz="2073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Complete SEO Solutions in India</a:t>
            </a:r>
          </a:p>
          <a:p>
            <a:pPr algn="just">
              <a:lnSpc>
                <a:spcPts val="3773"/>
              </a:lnSpc>
            </a:pPr>
          </a:p>
          <a:p>
            <a:pPr algn="just" marL="447633" indent="-223817" lvl="1">
              <a:lnSpc>
                <a:spcPts val="3773"/>
              </a:lnSpc>
              <a:buFont typeface="Arial"/>
              <a:buChar char="•"/>
            </a:pPr>
            <a:r>
              <a:rPr lang="en-US" sz="2073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Keyword Research &amp; SEO Strategy</a:t>
            </a:r>
          </a:p>
          <a:p>
            <a:pPr algn="just" marL="447633" indent="-223817" lvl="1">
              <a:lnSpc>
                <a:spcPts val="3773"/>
              </a:lnSpc>
              <a:buFont typeface="Arial"/>
              <a:buChar char="•"/>
            </a:pPr>
            <a:r>
              <a:rPr lang="en-US" sz="2073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 On-Page &amp; Technical SEO Optimization</a:t>
            </a:r>
          </a:p>
          <a:p>
            <a:pPr algn="just" marL="447633" indent="-223817" lvl="1">
              <a:lnSpc>
                <a:spcPts val="3773"/>
              </a:lnSpc>
              <a:buFont typeface="Arial"/>
              <a:buChar char="•"/>
            </a:pPr>
            <a:r>
              <a:rPr lang="en-US" sz="2073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High-Quality Link Building</a:t>
            </a:r>
          </a:p>
          <a:p>
            <a:pPr algn="just" marL="447633" indent="-223817" lvl="1">
              <a:lnSpc>
                <a:spcPts val="3773"/>
              </a:lnSpc>
              <a:buFont typeface="Arial"/>
              <a:buChar char="•"/>
            </a:pPr>
            <a:r>
              <a:rPr lang="en-US" sz="2073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Local SEO &amp; Google Map Rankings</a:t>
            </a:r>
          </a:p>
          <a:p>
            <a:pPr algn="just" marL="447633" indent="-223817" lvl="1">
              <a:lnSpc>
                <a:spcPts val="3773"/>
              </a:lnSpc>
              <a:buFont typeface="Arial"/>
              <a:buChar char="•"/>
            </a:pPr>
            <a:r>
              <a:rPr lang="en-US" sz="2073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 Content Marketing &amp; SEO Copywriting</a:t>
            </a:r>
          </a:p>
          <a:p>
            <a:pPr algn="just" marL="447633" indent="-223817" lvl="1">
              <a:lnSpc>
                <a:spcPts val="3773"/>
              </a:lnSpc>
              <a:buFont typeface="Arial"/>
              <a:buChar char="•"/>
            </a:pPr>
            <a:r>
              <a:rPr lang="en-US" sz="2073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E-Commerce &amp; Enterprise SEO</a:t>
            </a:r>
          </a:p>
          <a:p>
            <a:pPr algn="just">
              <a:lnSpc>
                <a:spcPts val="3773"/>
              </a:lnSpc>
            </a:pPr>
          </a:p>
          <a:p>
            <a:pPr algn="just">
              <a:lnSpc>
                <a:spcPts val="3773"/>
              </a:lnSpc>
            </a:pPr>
            <a:r>
              <a:rPr lang="en-US" sz="2073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2073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Digitaloye is your reliable Top SEO Agency in India for measurable growth.</a:t>
            </a:r>
          </a:p>
          <a:p>
            <a:pPr algn="just">
              <a:lnSpc>
                <a:spcPts val="3773"/>
              </a:lnSpc>
            </a:pPr>
          </a:p>
        </p:txBody>
      </p:sp>
      <p:sp>
        <p:nvSpPr>
          <p:cNvPr name="TextBox 25" id="25"/>
          <p:cNvSpPr txBox="true"/>
          <p:nvPr/>
        </p:nvSpPr>
        <p:spPr>
          <a:xfrm rot="0">
            <a:off x="790961" y="17550288"/>
            <a:ext cx="1902916" cy="4629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83"/>
              </a:lnSpc>
            </a:pPr>
            <a:r>
              <a:rPr lang="en-US" b="true" sz="2773">
                <a:solidFill>
                  <a:srgbClr val="F0EFE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Contact Us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790961" y="17952773"/>
            <a:ext cx="11777339" cy="29817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26"/>
              </a:lnSpc>
            </a:pPr>
          </a:p>
          <a:p>
            <a:pPr algn="l">
              <a:lnSpc>
                <a:spcPts val="4026"/>
              </a:lnSpc>
            </a:pPr>
            <a:r>
              <a:rPr lang="en-US" sz="2108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DigitalOye B-112, Second Floor</a:t>
            </a:r>
          </a:p>
          <a:p>
            <a:pPr algn="l">
              <a:lnSpc>
                <a:spcPts val="4026"/>
              </a:lnSpc>
            </a:pP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Sector-64, Noida - 201301</a:t>
            </a:r>
          </a:p>
          <a:p>
            <a:pPr algn="l">
              <a:lnSpc>
                <a:spcPts val="4026"/>
              </a:lnSpc>
            </a:pPr>
            <a:r>
              <a:rPr lang="en-US" sz="2108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Email 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- 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3" tooltip="mailto:sales@digitaloye.com"/>
              </a:rPr>
              <a:t>sales@digitaloye.com</a:t>
            </a:r>
          </a:p>
          <a:p>
            <a:pPr algn="l">
              <a:lnSpc>
                <a:spcPts val="4026"/>
              </a:lnSpc>
            </a:pPr>
            <a:r>
              <a:rPr lang="en-US" sz="2108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:- 7217894696</a:t>
            </a:r>
          </a:p>
          <a:p>
            <a:pPr algn="l">
              <a:lnSpc>
                <a:spcPts val="4026"/>
              </a:lnSpc>
            </a:pPr>
            <a:r>
              <a:rPr lang="en-US" sz="2108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 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4" tooltip="http://www.digitaloye.com"/>
              </a:rPr>
              <a:t>www.digitaloye.com</a:t>
            </a:r>
          </a:p>
        </p:txBody>
      </p:sp>
      <p:sp>
        <p:nvSpPr>
          <p:cNvPr name="Freeform 27" id="27"/>
          <p:cNvSpPr/>
          <p:nvPr/>
        </p:nvSpPr>
        <p:spPr>
          <a:xfrm flipH="false" flipV="false" rot="0">
            <a:off x="11520963" y="241018"/>
            <a:ext cx="3386339" cy="837349"/>
          </a:xfrm>
          <a:custGeom>
            <a:avLst/>
            <a:gdLst/>
            <a:ahLst/>
            <a:cxnLst/>
            <a:rect r="r" b="b" t="t" l="l"/>
            <a:pathLst>
              <a:path h="837349" w="3386339">
                <a:moveTo>
                  <a:pt x="0" y="0"/>
                </a:moveTo>
                <a:lnTo>
                  <a:pt x="3386339" y="0"/>
                </a:lnTo>
                <a:lnTo>
                  <a:pt x="3386339" y="837349"/>
                </a:lnTo>
                <a:lnTo>
                  <a:pt x="0" y="83734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46714">
            <a:off x="8955791" y="1258148"/>
            <a:ext cx="2039597" cy="4563683"/>
            <a:chOff x="0" y="0"/>
            <a:chExt cx="2311400" cy="517185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11400" cy="5171853"/>
            </a:xfrm>
            <a:custGeom>
              <a:avLst/>
              <a:gdLst/>
              <a:ahLst/>
              <a:cxnLst/>
              <a:rect r="r" b="b" t="t" l="l"/>
              <a:pathLst>
                <a:path h="5171853" w="2311400">
                  <a:moveTo>
                    <a:pt x="2006600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867053"/>
                  </a:lnTo>
                  <a:cubicBezTo>
                    <a:pt x="0" y="5035963"/>
                    <a:pt x="135890" y="5171853"/>
                    <a:pt x="304800" y="5171853"/>
                  </a:cubicBezTo>
                  <a:lnTo>
                    <a:pt x="2006600" y="5171853"/>
                  </a:lnTo>
                  <a:cubicBezTo>
                    <a:pt x="2175510" y="5171853"/>
                    <a:pt x="2311400" y="5035963"/>
                    <a:pt x="2311400" y="4867053"/>
                  </a:cubicBezTo>
                  <a:lnTo>
                    <a:pt x="2311400" y="304800"/>
                  </a:lnTo>
                  <a:cubicBezTo>
                    <a:pt x="2311400" y="135890"/>
                    <a:pt x="2175510" y="0"/>
                    <a:pt x="2006600" y="0"/>
                  </a:cubicBezTo>
                  <a:close/>
                </a:path>
              </a:pathLst>
            </a:custGeom>
            <a:solidFill>
              <a:srgbClr val="004AAD"/>
            </a:solidFill>
          </p:spPr>
        </p:sp>
      </p:grpSp>
      <p:grpSp>
        <p:nvGrpSpPr>
          <p:cNvPr name="Group 4" id="4"/>
          <p:cNvGrpSpPr/>
          <p:nvPr/>
        </p:nvGrpSpPr>
        <p:grpSpPr>
          <a:xfrm rot="846714">
            <a:off x="-1003806" y="-2003633"/>
            <a:ext cx="10955970" cy="7031266"/>
            <a:chOff x="0" y="0"/>
            <a:chExt cx="9417628" cy="6043997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9417628" cy="6043997"/>
            </a:xfrm>
            <a:custGeom>
              <a:avLst/>
              <a:gdLst/>
              <a:ahLst/>
              <a:cxnLst/>
              <a:rect r="r" b="b" t="t" l="l"/>
              <a:pathLst>
                <a:path h="6043997" w="9417628">
                  <a:moveTo>
                    <a:pt x="911282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5739197"/>
                  </a:lnTo>
                  <a:cubicBezTo>
                    <a:pt x="0" y="5908107"/>
                    <a:pt x="135890" y="6043997"/>
                    <a:pt x="304800" y="6043997"/>
                  </a:cubicBezTo>
                  <a:lnTo>
                    <a:pt x="9112828" y="6043997"/>
                  </a:lnTo>
                  <a:cubicBezTo>
                    <a:pt x="9281738" y="6043997"/>
                    <a:pt x="9417628" y="5908107"/>
                    <a:pt x="9417628" y="5739197"/>
                  </a:cubicBezTo>
                  <a:lnTo>
                    <a:pt x="9417628" y="304800"/>
                  </a:lnTo>
                  <a:cubicBezTo>
                    <a:pt x="9417628" y="135890"/>
                    <a:pt x="9281738" y="0"/>
                    <a:pt x="9112828" y="0"/>
                  </a:cubicBezTo>
                  <a:close/>
                </a:path>
              </a:pathLst>
            </a:custGeom>
            <a:solidFill>
              <a:srgbClr val="FE6B0B"/>
            </a:solidFill>
          </p:spPr>
        </p:sp>
      </p:grpSp>
      <p:grpSp>
        <p:nvGrpSpPr>
          <p:cNvPr name="Group 6" id="6"/>
          <p:cNvGrpSpPr/>
          <p:nvPr/>
        </p:nvGrpSpPr>
        <p:grpSpPr>
          <a:xfrm rot="846714">
            <a:off x="2099972" y="15437485"/>
            <a:ext cx="11665974" cy="2880865"/>
            <a:chOff x="0" y="0"/>
            <a:chExt cx="9359944" cy="23114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9359943" cy="2311400"/>
            </a:xfrm>
            <a:custGeom>
              <a:avLst/>
              <a:gdLst/>
              <a:ahLst/>
              <a:cxnLst/>
              <a:rect r="r" b="b" t="t" l="l"/>
              <a:pathLst>
                <a:path h="2311400" w="9359943">
                  <a:moveTo>
                    <a:pt x="905514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9055143" y="2311400"/>
                  </a:lnTo>
                  <a:cubicBezTo>
                    <a:pt x="9224053" y="2311400"/>
                    <a:pt x="9359943" y="2175510"/>
                    <a:pt x="9359943" y="2006600"/>
                  </a:cubicBezTo>
                  <a:lnTo>
                    <a:pt x="9359943" y="304800"/>
                  </a:lnTo>
                  <a:cubicBezTo>
                    <a:pt x="9359943" y="135890"/>
                    <a:pt x="9224053" y="0"/>
                    <a:pt x="9055143" y="0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8" id="8"/>
          <p:cNvGrpSpPr/>
          <p:nvPr/>
        </p:nvGrpSpPr>
        <p:grpSpPr>
          <a:xfrm rot="846714">
            <a:off x="-1706858" y="15814973"/>
            <a:ext cx="18533716" cy="7112367"/>
            <a:chOff x="0" y="0"/>
            <a:chExt cx="13796938" cy="5294615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3796938" cy="5294615"/>
            </a:xfrm>
            <a:custGeom>
              <a:avLst/>
              <a:gdLst/>
              <a:ahLst/>
              <a:cxnLst/>
              <a:rect r="r" b="b" t="t" l="l"/>
              <a:pathLst>
                <a:path h="5294615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989815"/>
                  </a:lnTo>
                  <a:cubicBezTo>
                    <a:pt x="0" y="5158725"/>
                    <a:pt x="135890" y="5294615"/>
                    <a:pt x="304800" y="5294615"/>
                  </a:cubicBezTo>
                  <a:lnTo>
                    <a:pt x="13492138" y="5294615"/>
                  </a:lnTo>
                  <a:cubicBezTo>
                    <a:pt x="13661047" y="5294615"/>
                    <a:pt x="13796938" y="5158725"/>
                    <a:pt x="13796938" y="4989815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solidFill>
              <a:srgbClr val="5170FF"/>
            </a:solidFill>
          </p:spPr>
        </p:sp>
      </p:grpSp>
      <p:grpSp>
        <p:nvGrpSpPr>
          <p:cNvPr name="Group 10" id="10"/>
          <p:cNvGrpSpPr/>
          <p:nvPr/>
        </p:nvGrpSpPr>
        <p:grpSpPr>
          <a:xfrm rot="841322">
            <a:off x="-1098202" y="16464309"/>
            <a:ext cx="17396091" cy="614773"/>
            <a:chOff x="0" y="0"/>
            <a:chExt cx="4317642" cy="152584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4317642" cy="152584"/>
            </a:xfrm>
            <a:custGeom>
              <a:avLst/>
              <a:gdLst/>
              <a:ahLst/>
              <a:cxnLst/>
              <a:rect r="r" b="b" t="t" l="l"/>
              <a:pathLst>
                <a:path h="152584" w="4317642">
                  <a:moveTo>
                    <a:pt x="0" y="0"/>
                  </a:moveTo>
                  <a:lnTo>
                    <a:pt x="4317642" y="0"/>
                  </a:lnTo>
                  <a:lnTo>
                    <a:pt x="4317642" y="152584"/>
                  </a:lnTo>
                  <a:lnTo>
                    <a:pt x="0" y="152584"/>
                  </a:ln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7599843" y="20934519"/>
            <a:ext cx="6922182" cy="1552476"/>
            <a:chOff x="0" y="0"/>
            <a:chExt cx="10306073" cy="23114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4" id="14"/>
          <p:cNvGrpSpPr>
            <a:grpSpLocks noChangeAspect="true"/>
          </p:cNvGrpSpPr>
          <p:nvPr/>
        </p:nvGrpSpPr>
        <p:grpSpPr>
          <a:xfrm rot="0">
            <a:off x="-1247121" y="20084182"/>
            <a:ext cx="2494243" cy="2494243"/>
            <a:chOff x="0" y="0"/>
            <a:chExt cx="1708150" cy="170815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-913502" y="2848888"/>
            <a:ext cx="2207807" cy="2207807"/>
            <a:chOff x="0" y="0"/>
            <a:chExt cx="6350000" cy="6350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5E17EB"/>
            </a:solidFill>
          </p:spPr>
        </p:sp>
      </p:grpSp>
      <p:grpSp>
        <p:nvGrpSpPr>
          <p:cNvPr name="Group 18" id="18"/>
          <p:cNvGrpSpPr/>
          <p:nvPr/>
        </p:nvGrpSpPr>
        <p:grpSpPr>
          <a:xfrm rot="0">
            <a:off x="8808056" y="587007"/>
            <a:ext cx="924993" cy="924993"/>
            <a:chOff x="0" y="0"/>
            <a:chExt cx="6350000" cy="63500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20" id="20"/>
          <p:cNvGrpSpPr/>
          <p:nvPr/>
        </p:nvGrpSpPr>
        <p:grpSpPr>
          <a:xfrm rot="0">
            <a:off x="1512000" y="3539990"/>
            <a:ext cx="825604" cy="825604"/>
            <a:chOff x="0" y="0"/>
            <a:chExt cx="6350000" cy="6350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sp>
        <p:nvSpPr>
          <p:cNvPr name="TextBox 22" id="22"/>
          <p:cNvSpPr txBox="true"/>
          <p:nvPr/>
        </p:nvSpPr>
        <p:spPr>
          <a:xfrm rot="0">
            <a:off x="0" y="1473900"/>
            <a:ext cx="9975589" cy="19346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703"/>
              </a:lnSpc>
            </a:pPr>
            <a:r>
              <a:rPr lang="en-US" b="true" sz="6113">
                <a:solidFill>
                  <a:srgbClr val="002C73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GROW FASTER WITH DIGITALOYE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790961" y="6142860"/>
            <a:ext cx="8942089" cy="42372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773"/>
              </a:lnSpc>
            </a:pPr>
            <a:r>
              <a:rPr lang="en-US" sz="2073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Your Trusted Top SEO Agency India</a:t>
            </a:r>
          </a:p>
          <a:p>
            <a:pPr algn="just">
              <a:lnSpc>
                <a:spcPts val="3773"/>
              </a:lnSpc>
            </a:pPr>
            <a:r>
              <a:rPr lang="en-US" sz="2073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Partner with Digitaloye to dominate search engines, outrank competitors, and grow your brand online with confidence.</a:t>
            </a:r>
          </a:p>
          <a:p>
            <a:pPr algn="just">
              <a:lnSpc>
                <a:spcPts val="3773"/>
              </a:lnSpc>
            </a:pPr>
          </a:p>
          <a:p>
            <a:pPr algn="just">
              <a:lnSpc>
                <a:spcPts val="3773"/>
              </a:lnSpc>
            </a:pPr>
            <a:r>
              <a:rPr lang="en-US" sz="2073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Increase Rankings | Drive Organic Traffic | Boost Conversions</a:t>
            </a:r>
          </a:p>
          <a:p>
            <a:pPr algn="just">
              <a:lnSpc>
                <a:spcPts val="3773"/>
              </a:lnSpc>
            </a:pPr>
            <a:r>
              <a:rPr lang="en-US" sz="2073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 Visit: </a:t>
            </a:r>
            <a:r>
              <a:rPr lang="en-US" b="true" sz="2073">
                <a:solidFill>
                  <a:srgbClr val="FF9900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2" tooltip="https://www.digitaloye.com"/>
              </a:rPr>
              <a:t>https://www.digitaloye.com/</a:t>
            </a:r>
          </a:p>
          <a:p>
            <a:pPr algn="just">
              <a:lnSpc>
                <a:spcPts val="3773"/>
              </a:lnSpc>
            </a:pPr>
          </a:p>
          <a:p>
            <a:pPr algn="just">
              <a:lnSpc>
                <a:spcPts val="3773"/>
              </a:lnSpc>
            </a:pPr>
            <a:r>
              <a:rPr lang="en-US" sz="2073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 Let’s start ranking today!</a:t>
            </a:r>
          </a:p>
          <a:p>
            <a:pPr algn="just">
              <a:lnSpc>
                <a:spcPts val="3773"/>
              </a:lnSpc>
            </a:pPr>
          </a:p>
        </p:txBody>
      </p:sp>
      <p:sp>
        <p:nvSpPr>
          <p:cNvPr name="TextBox 24" id="24"/>
          <p:cNvSpPr txBox="true"/>
          <p:nvPr/>
        </p:nvSpPr>
        <p:spPr>
          <a:xfrm rot="0">
            <a:off x="790961" y="17550288"/>
            <a:ext cx="1902916" cy="4629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83"/>
              </a:lnSpc>
            </a:pPr>
            <a:r>
              <a:rPr lang="en-US" b="true" sz="2773">
                <a:solidFill>
                  <a:srgbClr val="F0EFE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Contact Us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790961" y="17952773"/>
            <a:ext cx="11777339" cy="29817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26"/>
              </a:lnSpc>
            </a:pPr>
          </a:p>
          <a:p>
            <a:pPr algn="l">
              <a:lnSpc>
                <a:spcPts val="4026"/>
              </a:lnSpc>
            </a:pPr>
            <a:r>
              <a:rPr lang="en-US" sz="2108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DigitalOye B-112, Second Floor</a:t>
            </a:r>
          </a:p>
          <a:p>
            <a:pPr algn="l">
              <a:lnSpc>
                <a:spcPts val="4026"/>
              </a:lnSpc>
            </a:pP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Sector-64, Noida - 201301</a:t>
            </a:r>
          </a:p>
          <a:p>
            <a:pPr algn="l">
              <a:lnSpc>
                <a:spcPts val="4026"/>
              </a:lnSpc>
            </a:pPr>
            <a:r>
              <a:rPr lang="en-US" sz="2108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Email 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- 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3" tooltip="mailto:sales@digitaloye.com"/>
              </a:rPr>
              <a:t>sales@digitaloye.com</a:t>
            </a:r>
          </a:p>
          <a:p>
            <a:pPr algn="l">
              <a:lnSpc>
                <a:spcPts val="4026"/>
              </a:lnSpc>
            </a:pPr>
            <a:r>
              <a:rPr lang="en-US" sz="2108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:- 7217894696</a:t>
            </a:r>
          </a:p>
          <a:p>
            <a:pPr algn="l">
              <a:lnSpc>
                <a:spcPts val="4026"/>
              </a:lnSpc>
            </a:pPr>
            <a:r>
              <a:rPr lang="en-US" sz="2108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 </a:t>
            </a:r>
            <a:r>
              <a:rPr lang="en-US" sz="2108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4" tooltip="http://www.digitaloye.com"/>
              </a:rPr>
              <a:t>www.digitaloye.com</a:t>
            </a:r>
          </a:p>
        </p:txBody>
      </p:sp>
      <p:sp>
        <p:nvSpPr>
          <p:cNvPr name="Freeform 26" id="26"/>
          <p:cNvSpPr/>
          <p:nvPr/>
        </p:nvSpPr>
        <p:spPr>
          <a:xfrm flipH="false" flipV="false" rot="0">
            <a:off x="11520963" y="241018"/>
            <a:ext cx="3386339" cy="837349"/>
          </a:xfrm>
          <a:custGeom>
            <a:avLst/>
            <a:gdLst/>
            <a:ahLst/>
            <a:cxnLst/>
            <a:rect r="r" b="b" t="t" l="l"/>
            <a:pathLst>
              <a:path h="837349" w="3386339">
                <a:moveTo>
                  <a:pt x="0" y="0"/>
                </a:moveTo>
                <a:lnTo>
                  <a:pt x="3386339" y="0"/>
                </a:lnTo>
                <a:lnTo>
                  <a:pt x="3386339" y="837349"/>
                </a:lnTo>
                <a:lnTo>
                  <a:pt x="0" y="83734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DAGvXZ1WOic</dc:identifier>
  <dcterms:modified xsi:type="dcterms:W3CDTF">2011-08-01T06:04:30Z</dcterms:modified>
  <cp:revision>1</cp:revision>
  <dc:title>Top SEO Agency India</dc:title>
</cp:coreProperties>
</file>