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Lst>
  <p:sldSz cx="7556500" cy="10693400"/>
  <p:notesSz cx="6858000" cy="9144000"/>
  <p:embeddedFontLst>
    <p:embeddedFont>
      <p:font typeface="Telegraf Bold" charset="1" panose="00000800000000000000"/>
      <p:regular r:id="rId11"/>
    </p:embeddedFont>
    <p:embeddedFont>
      <p:font typeface="Inter" charset="1" panose="020B0502030000000004"/>
      <p:regular r:id="rId12"/>
    </p:embeddedFont>
    <p:embeddedFont>
      <p:font typeface="Canva Sans Bold" charset="1" panose="020B0803030501040103"/>
      <p:regular r:id="rId13"/>
    </p:embeddedFont>
    <p:embeddedFont>
      <p:font typeface="Canva Sans" charset="1" panose="020B0503030501040103"/>
      <p:regular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 Id="rId4" Target="../media/image7.png" Type="http://schemas.openxmlformats.org/officeDocument/2006/relationships/image"/><Relationship Id="rId5" Target="../media/image8.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 Id="rId4" Target="../media/image7.png" Type="http://schemas.openxmlformats.org/officeDocument/2006/relationships/image"/><Relationship Id="rId5" Target="../media/image9.png" Type="http://schemas.openxmlformats.org/officeDocument/2006/relationships/image"/><Relationship Id="rId6" Target="https://www.naugramedical.com/height-weight-scales"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10.png" Type="http://schemas.openxmlformats.org/officeDocument/2006/relationships/image"/><Relationship Id="rId4" Target="https://www.naugramedical.com/height-weight-scales" TargetMode="External" Type="http://schemas.openxmlformats.org/officeDocument/2006/relationships/hyperlink"/></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svg" Type="http://schemas.openxmlformats.org/officeDocument/2006/relationships/image"/><Relationship Id="rId4" Target="../media/image7.png" Type="http://schemas.openxmlformats.org/officeDocument/2006/relationships/image"/><Relationship Id="rId5" Target="../media/image11.png" Type="http://schemas.openxmlformats.org/officeDocument/2006/relationships/image"/><Relationship Id="rId6" Target="https://www.naugramedical.com/diagnostic-equipments"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DEE3E5"/>
        </a:solidFill>
      </p:bgPr>
    </p:bg>
    <p:spTree>
      <p:nvGrpSpPr>
        <p:cNvPr id="1" name=""/>
        <p:cNvGrpSpPr/>
        <p:nvPr/>
      </p:nvGrpSpPr>
      <p:grpSpPr>
        <a:xfrm>
          <a:off x="0" y="0"/>
          <a:ext cx="0" cy="0"/>
          <a:chOff x="0" y="0"/>
          <a:chExt cx="0" cy="0"/>
        </a:xfrm>
      </p:grpSpPr>
      <p:sp>
        <p:nvSpPr>
          <p:cNvPr name="AutoShape 2" id="2"/>
          <p:cNvSpPr/>
          <p:nvPr/>
        </p:nvSpPr>
        <p:spPr>
          <a:xfrm flipV="true">
            <a:off x="1596417" y="7059685"/>
            <a:ext cx="4836766" cy="4762"/>
          </a:xfrm>
          <a:prstGeom prst="line">
            <a:avLst/>
          </a:prstGeom>
          <a:ln cap="flat" w="9525">
            <a:solidFill>
              <a:srgbClr val="021C5D"/>
            </a:solidFill>
            <a:prstDash val="solid"/>
            <a:headEnd type="none" len="sm" w="sm"/>
            <a:tailEnd type="none" len="sm" w="sm"/>
          </a:ln>
        </p:spPr>
      </p:sp>
      <p:sp>
        <p:nvSpPr>
          <p:cNvPr name="Freeform 3" id="3"/>
          <p:cNvSpPr/>
          <p:nvPr/>
        </p:nvSpPr>
        <p:spPr>
          <a:xfrm flipH="false" flipV="false" rot="2084484">
            <a:off x="5258775" y="-190845"/>
            <a:ext cx="3768013" cy="1342355"/>
          </a:xfrm>
          <a:custGeom>
            <a:avLst/>
            <a:gdLst/>
            <a:ahLst/>
            <a:cxnLst/>
            <a:rect r="r" b="b" t="t" l="l"/>
            <a:pathLst>
              <a:path h="1342355" w="3768013">
                <a:moveTo>
                  <a:pt x="0" y="0"/>
                </a:moveTo>
                <a:lnTo>
                  <a:pt x="3768014" y="0"/>
                </a:lnTo>
                <a:lnTo>
                  <a:pt x="3768014" y="1342354"/>
                </a:lnTo>
                <a:lnTo>
                  <a:pt x="0" y="1342354"/>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false" rot="0">
            <a:off x="256528" y="224617"/>
            <a:ext cx="2966294" cy="511430"/>
          </a:xfrm>
          <a:custGeom>
            <a:avLst/>
            <a:gdLst/>
            <a:ahLst/>
            <a:cxnLst/>
            <a:rect r="r" b="b" t="t" l="l"/>
            <a:pathLst>
              <a:path h="511430" w="2966294">
                <a:moveTo>
                  <a:pt x="0" y="0"/>
                </a:moveTo>
                <a:lnTo>
                  <a:pt x="2966294" y="0"/>
                </a:lnTo>
                <a:lnTo>
                  <a:pt x="2966294" y="511430"/>
                </a:lnTo>
                <a:lnTo>
                  <a:pt x="0" y="511430"/>
                </a:lnTo>
                <a:lnTo>
                  <a:pt x="0" y="0"/>
                </a:lnTo>
                <a:close/>
              </a:path>
            </a:pathLst>
          </a:custGeom>
          <a:blipFill>
            <a:blip r:embed="rId4"/>
            <a:stretch>
              <a:fillRect l="0" t="0" r="0" b="0"/>
            </a:stretch>
          </a:blipFill>
        </p:spPr>
      </p:sp>
      <p:sp>
        <p:nvSpPr>
          <p:cNvPr name="Freeform 5" id="5"/>
          <p:cNvSpPr/>
          <p:nvPr/>
        </p:nvSpPr>
        <p:spPr>
          <a:xfrm flipH="false" flipV="false" rot="0">
            <a:off x="1972133" y="1072903"/>
            <a:ext cx="3615734" cy="3615734"/>
          </a:xfrm>
          <a:custGeom>
            <a:avLst/>
            <a:gdLst/>
            <a:ahLst/>
            <a:cxnLst/>
            <a:rect r="r" b="b" t="t" l="l"/>
            <a:pathLst>
              <a:path h="3615734" w="3615734">
                <a:moveTo>
                  <a:pt x="0" y="0"/>
                </a:moveTo>
                <a:lnTo>
                  <a:pt x="3615734" y="0"/>
                </a:lnTo>
                <a:lnTo>
                  <a:pt x="3615734" y="3615734"/>
                </a:lnTo>
                <a:lnTo>
                  <a:pt x="0" y="3615734"/>
                </a:lnTo>
                <a:lnTo>
                  <a:pt x="0" y="0"/>
                </a:lnTo>
                <a:close/>
              </a:path>
            </a:pathLst>
          </a:custGeom>
          <a:blipFill>
            <a:blip r:embed="rId5"/>
            <a:stretch>
              <a:fillRect l="0" t="0" r="0" b="0"/>
            </a:stretch>
          </a:blipFill>
        </p:spPr>
      </p:sp>
      <p:sp>
        <p:nvSpPr>
          <p:cNvPr name="TextBox 6" id="6"/>
          <p:cNvSpPr txBox="true"/>
          <p:nvPr/>
        </p:nvSpPr>
        <p:spPr>
          <a:xfrm rot="0">
            <a:off x="-14994" y="5288929"/>
            <a:ext cx="7303472" cy="1770757"/>
          </a:xfrm>
          <a:prstGeom prst="rect">
            <a:avLst/>
          </a:prstGeom>
        </p:spPr>
        <p:txBody>
          <a:bodyPr anchor="t" rtlCol="false" tIns="0" lIns="0" bIns="0" rIns="0">
            <a:spAutoFit/>
          </a:bodyPr>
          <a:lstStyle/>
          <a:p>
            <a:pPr algn="ctr">
              <a:lnSpc>
                <a:spcPts val="4549"/>
              </a:lnSpc>
            </a:pPr>
            <a:r>
              <a:rPr lang="en-US" sz="3759" b="true">
                <a:solidFill>
                  <a:srgbClr val="E94C33"/>
                </a:solidFill>
                <a:latin typeface="Telegraf Bold"/>
                <a:ea typeface="Telegraf Bold"/>
                <a:cs typeface="Telegraf Bold"/>
                <a:sym typeface="Telegraf Bold"/>
              </a:rPr>
              <a:t>Medical Height &amp; </a:t>
            </a:r>
          </a:p>
          <a:p>
            <a:pPr algn="ctr">
              <a:lnSpc>
                <a:spcPts val="4549"/>
              </a:lnSpc>
            </a:pPr>
            <a:r>
              <a:rPr lang="en-US" sz="3759" b="true">
                <a:solidFill>
                  <a:srgbClr val="E94C33"/>
                </a:solidFill>
                <a:latin typeface="Telegraf Bold"/>
                <a:ea typeface="Telegraf Bold"/>
                <a:cs typeface="Telegraf Bold"/>
                <a:sym typeface="Telegraf Bold"/>
              </a:rPr>
              <a:t>Weight Scales Manufacturers </a:t>
            </a:r>
          </a:p>
          <a:p>
            <a:pPr algn="ctr">
              <a:lnSpc>
                <a:spcPts val="4549"/>
              </a:lnSpc>
            </a:pPr>
          </a:p>
        </p:txBody>
      </p:sp>
      <p:sp>
        <p:nvSpPr>
          <p:cNvPr name="TextBox 7" id="7"/>
          <p:cNvSpPr txBox="true"/>
          <p:nvPr/>
        </p:nvSpPr>
        <p:spPr>
          <a:xfrm rot="0">
            <a:off x="2169561" y="7345435"/>
            <a:ext cx="3220878" cy="538480"/>
          </a:xfrm>
          <a:prstGeom prst="rect">
            <a:avLst/>
          </a:prstGeom>
        </p:spPr>
        <p:txBody>
          <a:bodyPr anchor="t" rtlCol="false" tIns="0" lIns="0" bIns="0" rIns="0">
            <a:spAutoFit/>
          </a:bodyPr>
          <a:lstStyle/>
          <a:p>
            <a:pPr algn="just">
              <a:lnSpc>
                <a:spcPts val="2240"/>
              </a:lnSpc>
            </a:pPr>
          </a:p>
          <a:p>
            <a:pPr algn="just">
              <a:lnSpc>
                <a:spcPts val="2240"/>
              </a:lnSpc>
            </a:pPr>
            <a:r>
              <a:rPr lang="en-US" sz="1400">
                <a:solidFill>
                  <a:srgbClr val="000001"/>
                </a:solidFill>
                <a:latin typeface="Inter"/>
                <a:ea typeface="Inter"/>
                <a:cs typeface="Inter"/>
                <a:sym typeface="Inter"/>
              </a:rPr>
              <a:t>Presented By: NaugraMedicals</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AFAFA"/>
        </a:solidFill>
      </p:bgPr>
    </p:bg>
    <p:spTree>
      <p:nvGrpSpPr>
        <p:cNvPr id="1" name=""/>
        <p:cNvGrpSpPr/>
        <p:nvPr/>
      </p:nvGrpSpPr>
      <p:grpSpPr>
        <a:xfrm>
          <a:off x="0" y="0"/>
          <a:ext cx="0" cy="0"/>
          <a:chOff x="0" y="0"/>
          <a:chExt cx="0" cy="0"/>
        </a:xfrm>
      </p:grpSpPr>
      <p:sp>
        <p:nvSpPr>
          <p:cNvPr name="Freeform 2" id="2"/>
          <p:cNvSpPr/>
          <p:nvPr/>
        </p:nvSpPr>
        <p:spPr>
          <a:xfrm flipH="false" flipV="false" rot="0">
            <a:off x="-2561389" y="-2367534"/>
            <a:ext cx="11444289" cy="5222758"/>
          </a:xfrm>
          <a:custGeom>
            <a:avLst/>
            <a:gdLst/>
            <a:ahLst/>
            <a:cxnLst/>
            <a:rect r="r" b="b" t="t" l="l"/>
            <a:pathLst>
              <a:path h="5222758" w="11444289">
                <a:moveTo>
                  <a:pt x="0" y="0"/>
                </a:moveTo>
                <a:lnTo>
                  <a:pt x="11444289" y="0"/>
                </a:lnTo>
                <a:lnTo>
                  <a:pt x="11444289" y="5222758"/>
                </a:lnTo>
                <a:lnTo>
                  <a:pt x="0" y="522275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248333" y="756000"/>
            <a:ext cx="1933471" cy="333357"/>
          </a:xfrm>
          <a:custGeom>
            <a:avLst/>
            <a:gdLst/>
            <a:ahLst/>
            <a:cxnLst/>
            <a:rect r="r" b="b" t="t" l="l"/>
            <a:pathLst>
              <a:path h="333357" w="1933471">
                <a:moveTo>
                  <a:pt x="0" y="0"/>
                </a:moveTo>
                <a:lnTo>
                  <a:pt x="1933471" y="0"/>
                </a:lnTo>
                <a:lnTo>
                  <a:pt x="1933471" y="333357"/>
                </a:lnTo>
                <a:lnTo>
                  <a:pt x="0" y="333357"/>
                </a:lnTo>
                <a:lnTo>
                  <a:pt x="0" y="0"/>
                </a:lnTo>
                <a:close/>
              </a:path>
            </a:pathLst>
          </a:custGeom>
          <a:blipFill>
            <a:blip r:embed="rId4"/>
            <a:stretch>
              <a:fillRect l="0" t="0" r="0" b="0"/>
            </a:stretch>
          </a:blipFill>
        </p:spPr>
      </p:sp>
      <p:sp>
        <p:nvSpPr>
          <p:cNvPr name="Freeform 4" id="4"/>
          <p:cNvSpPr/>
          <p:nvPr/>
        </p:nvSpPr>
        <p:spPr>
          <a:xfrm flipH="false" flipV="false" rot="0">
            <a:off x="3313683" y="6310875"/>
            <a:ext cx="3869299" cy="3869299"/>
          </a:xfrm>
          <a:custGeom>
            <a:avLst/>
            <a:gdLst/>
            <a:ahLst/>
            <a:cxnLst/>
            <a:rect r="r" b="b" t="t" l="l"/>
            <a:pathLst>
              <a:path h="3869299" w="3869299">
                <a:moveTo>
                  <a:pt x="0" y="0"/>
                </a:moveTo>
                <a:lnTo>
                  <a:pt x="3869299" y="0"/>
                </a:lnTo>
                <a:lnTo>
                  <a:pt x="3869299" y="3869299"/>
                </a:lnTo>
                <a:lnTo>
                  <a:pt x="0" y="3869299"/>
                </a:lnTo>
                <a:lnTo>
                  <a:pt x="0" y="0"/>
                </a:lnTo>
                <a:close/>
              </a:path>
            </a:pathLst>
          </a:custGeom>
          <a:blipFill>
            <a:blip r:embed="rId5"/>
            <a:stretch>
              <a:fillRect l="0" t="0" r="0" b="0"/>
            </a:stretch>
          </a:blipFill>
        </p:spPr>
      </p:sp>
      <p:sp>
        <p:nvSpPr>
          <p:cNvPr name="TextBox 5" id="5"/>
          <p:cNvSpPr txBox="true"/>
          <p:nvPr/>
        </p:nvSpPr>
        <p:spPr>
          <a:xfrm rot="0">
            <a:off x="464898" y="478922"/>
            <a:ext cx="3983920" cy="582730"/>
          </a:xfrm>
          <a:prstGeom prst="rect">
            <a:avLst/>
          </a:prstGeom>
        </p:spPr>
        <p:txBody>
          <a:bodyPr anchor="t" rtlCol="false" tIns="0" lIns="0" bIns="0" rIns="0">
            <a:spAutoFit/>
          </a:bodyPr>
          <a:lstStyle/>
          <a:p>
            <a:pPr algn="l">
              <a:lnSpc>
                <a:spcPts val="4059"/>
              </a:lnSpc>
            </a:pPr>
            <a:r>
              <a:rPr lang="en-US" sz="4059" b="true">
                <a:solidFill>
                  <a:srgbClr val="FFFFFF"/>
                </a:solidFill>
                <a:latin typeface="Telegraf Bold"/>
                <a:ea typeface="Telegraf Bold"/>
                <a:cs typeface="Telegraf Bold"/>
                <a:sym typeface="Telegraf Bold"/>
              </a:rPr>
              <a:t> Introduction</a:t>
            </a:r>
          </a:p>
        </p:txBody>
      </p:sp>
      <p:sp>
        <p:nvSpPr>
          <p:cNvPr name="TextBox 6" id="6"/>
          <p:cNvSpPr txBox="true"/>
          <p:nvPr/>
        </p:nvSpPr>
        <p:spPr>
          <a:xfrm rot="0">
            <a:off x="0" y="3111163"/>
            <a:ext cx="7395623" cy="2362987"/>
          </a:xfrm>
          <a:prstGeom prst="rect">
            <a:avLst/>
          </a:prstGeom>
        </p:spPr>
        <p:txBody>
          <a:bodyPr anchor="t" rtlCol="false" tIns="0" lIns="0" bIns="0" rIns="0">
            <a:spAutoFit/>
          </a:bodyPr>
          <a:lstStyle/>
          <a:p>
            <a:pPr algn="ctr">
              <a:lnSpc>
                <a:spcPts val="3156"/>
              </a:lnSpc>
            </a:pPr>
            <a:r>
              <a:rPr lang="en-US" sz="1635" b="true">
                <a:solidFill>
                  <a:srgbClr val="000000"/>
                </a:solidFill>
                <a:latin typeface="Canva Sans Bold"/>
                <a:ea typeface="Canva Sans Bold"/>
                <a:cs typeface="Canva Sans Bold"/>
                <a:sym typeface="Canva Sans Bold"/>
              </a:rPr>
              <a:t>NaugraMedicals</a:t>
            </a:r>
            <a:r>
              <a:rPr lang="en-US" sz="1635">
                <a:solidFill>
                  <a:srgbClr val="000000"/>
                </a:solidFill>
                <a:latin typeface="Canva Sans"/>
                <a:ea typeface="Canva Sans"/>
                <a:cs typeface="Canva Sans"/>
                <a:sym typeface="Canva Sans"/>
              </a:rPr>
              <a:t> is a trusted global brand delivering precision-engineered medical measurement solutions for healthcare facilities. As a leading provider of height and weight measurement equipment, NaugraMedicals focuses on accuracy, durability, and compliance with international medical standards. Our products support hospitals, clinics, and diagnostic centers worldwide.</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AFAFA"/>
        </a:solidFill>
      </p:bgPr>
    </p:bg>
    <p:spTree>
      <p:nvGrpSpPr>
        <p:cNvPr id="1" name=""/>
        <p:cNvGrpSpPr/>
        <p:nvPr/>
      </p:nvGrpSpPr>
      <p:grpSpPr>
        <a:xfrm>
          <a:off x="0" y="0"/>
          <a:ext cx="0" cy="0"/>
          <a:chOff x="0" y="0"/>
          <a:chExt cx="0" cy="0"/>
        </a:xfrm>
      </p:grpSpPr>
      <p:sp>
        <p:nvSpPr>
          <p:cNvPr name="Freeform 2" id="2"/>
          <p:cNvSpPr/>
          <p:nvPr/>
        </p:nvSpPr>
        <p:spPr>
          <a:xfrm flipH="false" flipV="false" rot="0">
            <a:off x="-2415838" y="-2367534"/>
            <a:ext cx="11300661" cy="5157211"/>
          </a:xfrm>
          <a:custGeom>
            <a:avLst/>
            <a:gdLst/>
            <a:ahLst/>
            <a:cxnLst/>
            <a:rect r="r" b="b" t="t" l="l"/>
            <a:pathLst>
              <a:path h="5157211" w="11300661">
                <a:moveTo>
                  <a:pt x="0" y="0"/>
                </a:moveTo>
                <a:lnTo>
                  <a:pt x="11300661" y="0"/>
                </a:lnTo>
                <a:lnTo>
                  <a:pt x="11300661" y="5157211"/>
                </a:lnTo>
                <a:lnTo>
                  <a:pt x="0" y="515721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248333" y="756000"/>
            <a:ext cx="1933471" cy="333357"/>
          </a:xfrm>
          <a:custGeom>
            <a:avLst/>
            <a:gdLst/>
            <a:ahLst/>
            <a:cxnLst/>
            <a:rect r="r" b="b" t="t" l="l"/>
            <a:pathLst>
              <a:path h="333357" w="1933471">
                <a:moveTo>
                  <a:pt x="0" y="0"/>
                </a:moveTo>
                <a:lnTo>
                  <a:pt x="1933471" y="0"/>
                </a:lnTo>
                <a:lnTo>
                  <a:pt x="1933471" y="333357"/>
                </a:lnTo>
                <a:lnTo>
                  <a:pt x="0" y="333357"/>
                </a:lnTo>
                <a:lnTo>
                  <a:pt x="0" y="0"/>
                </a:lnTo>
                <a:close/>
              </a:path>
            </a:pathLst>
          </a:custGeom>
          <a:blipFill>
            <a:blip r:embed="rId4"/>
            <a:stretch>
              <a:fillRect l="0" t="0" r="0" b="0"/>
            </a:stretch>
          </a:blipFill>
        </p:spPr>
      </p:sp>
      <p:sp>
        <p:nvSpPr>
          <p:cNvPr name="Freeform 4" id="4"/>
          <p:cNvSpPr/>
          <p:nvPr/>
        </p:nvSpPr>
        <p:spPr>
          <a:xfrm flipH="false" flipV="false" rot="0">
            <a:off x="2955636" y="6125438"/>
            <a:ext cx="4226168" cy="4226168"/>
          </a:xfrm>
          <a:custGeom>
            <a:avLst/>
            <a:gdLst/>
            <a:ahLst/>
            <a:cxnLst/>
            <a:rect r="r" b="b" t="t" l="l"/>
            <a:pathLst>
              <a:path h="4226168" w="4226168">
                <a:moveTo>
                  <a:pt x="0" y="0"/>
                </a:moveTo>
                <a:lnTo>
                  <a:pt x="4226168" y="0"/>
                </a:lnTo>
                <a:lnTo>
                  <a:pt x="4226168" y="4226168"/>
                </a:lnTo>
                <a:lnTo>
                  <a:pt x="0" y="4226168"/>
                </a:lnTo>
                <a:lnTo>
                  <a:pt x="0" y="0"/>
                </a:lnTo>
                <a:close/>
              </a:path>
            </a:pathLst>
          </a:custGeom>
          <a:blipFill>
            <a:blip r:embed="rId5"/>
            <a:stretch>
              <a:fillRect l="0" t="0" r="0" b="0"/>
            </a:stretch>
          </a:blipFill>
        </p:spPr>
      </p:sp>
      <p:sp>
        <p:nvSpPr>
          <p:cNvPr name="TextBox 5" id="5"/>
          <p:cNvSpPr txBox="true"/>
          <p:nvPr/>
        </p:nvSpPr>
        <p:spPr>
          <a:xfrm rot="0">
            <a:off x="345178" y="311809"/>
            <a:ext cx="3434822" cy="1717040"/>
          </a:xfrm>
          <a:prstGeom prst="rect">
            <a:avLst/>
          </a:prstGeom>
        </p:spPr>
        <p:txBody>
          <a:bodyPr anchor="t" rtlCol="false" tIns="0" lIns="0" bIns="0" rIns="0">
            <a:spAutoFit/>
          </a:bodyPr>
          <a:lstStyle/>
          <a:p>
            <a:pPr algn="ctr">
              <a:lnSpc>
                <a:spcPts val="4480"/>
              </a:lnSpc>
            </a:pPr>
            <a:r>
              <a:rPr lang="en-US" sz="3500" b="true">
                <a:solidFill>
                  <a:srgbClr val="FFFFFF"/>
                </a:solidFill>
                <a:latin typeface="Telegraf Bold"/>
                <a:ea typeface="Telegraf Bold"/>
                <a:cs typeface="Telegraf Bold"/>
                <a:sym typeface="Telegraf Bold"/>
              </a:rPr>
              <a:t>Product Range &amp; </a:t>
            </a:r>
          </a:p>
          <a:p>
            <a:pPr algn="ctr" marL="0" indent="0" lvl="0">
              <a:lnSpc>
                <a:spcPts val="4480"/>
              </a:lnSpc>
            </a:pPr>
            <a:r>
              <a:rPr lang="en-US" b="true" sz="3500">
                <a:solidFill>
                  <a:srgbClr val="FFFFFF"/>
                </a:solidFill>
                <a:latin typeface="Telegraf Bold"/>
                <a:ea typeface="Telegraf Bold"/>
                <a:cs typeface="Telegraf Bold"/>
                <a:sym typeface="Telegraf Bold"/>
              </a:rPr>
              <a:t>Applications</a:t>
            </a:r>
          </a:p>
        </p:txBody>
      </p:sp>
      <p:sp>
        <p:nvSpPr>
          <p:cNvPr name="TextBox 6" id="6"/>
          <p:cNvSpPr txBox="true"/>
          <p:nvPr/>
        </p:nvSpPr>
        <p:spPr>
          <a:xfrm rot="0">
            <a:off x="0" y="3018092"/>
            <a:ext cx="7560000" cy="2474790"/>
          </a:xfrm>
          <a:prstGeom prst="rect">
            <a:avLst/>
          </a:prstGeom>
        </p:spPr>
        <p:txBody>
          <a:bodyPr anchor="t" rtlCol="false" tIns="0" lIns="0" bIns="0" rIns="0">
            <a:spAutoFit/>
          </a:bodyPr>
          <a:lstStyle/>
          <a:p>
            <a:pPr algn="ctr">
              <a:lnSpc>
                <a:spcPts val="3323"/>
              </a:lnSpc>
            </a:pPr>
            <a:r>
              <a:rPr lang="en-US" sz="1758">
                <a:solidFill>
                  <a:srgbClr val="000000"/>
                </a:solidFill>
                <a:latin typeface="Canva Sans"/>
                <a:ea typeface="Canva Sans"/>
                <a:cs typeface="Canva Sans"/>
                <a:sym typeface="Canva Sans"/>
              </a:rPr>
              <a:t>At NaugraMedicals, we offer a wide range of height and weight scales designed for clinical efficiency and patient comfort. These medical scales are ideal for hospitals, laboratories, and wellness centers, ensuring consistent and reliable measurement results. Explore our advanced solutions at</a:t>
            </a:r>
          </a:p>
          <a:p>
            <a:pPr algn="ctr">
              <a:lnSpc>
                <a:spcPts val="3323"/>
              </a:lnSpc>
            </a:pPr>
            <a:r>
              <a:rPr lang="en-US" b="true" sz="1758">
                <a:solidFill>
                  <a:srgbClr val="0032CD"/>
                </a:solidFill>
                <a:latin typeface="Canva Sans Bold"/>
                <a:ea typeface="Canva Sans Bold"/>
                <a:cs typeface="Canva Sans Bold"/>
                <a:sym typeface="Canva Sans Bold"/>
                <a:hlinkClick r:id="rId6" tooltip="https://www.naugramedical.com/height-weight-scales"/>
              </a:rPr>
              <a:t>https://www.naugramedical.com/height-weight-scales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AFAFA"/>
        </a:solidFill>
      </p:bgPr>
    </p:bg>
    <p:spTree>
      <p:nvGrpSpPr>
        <p:cNvPr id="1" name=""/>
        <p:cNvGrpSpPr/>
        <p:nvPr/>
      </p:nvGrpSpPr>
      <p:grpSpPr>
        <a:xfrm>
          <a:off x="0" y="0"/>
          <a:ext cx="0" cy="0"/>
          <a:chOff x="0" y="0"/>
          <a:chExt cx="0" cy="0"/>
        </a:xfrm>
      </p:grpSpPr>
      <p:grpSp>
        <p:nvGrpSpPr>
          <p:cNvPr name="Group 2" id="2"/>
          <p:cNvGrpSpPr/>
          <p:nvPr/>
        </p:nvGrpSpPr>
        <p:grpSpPr>
          <a:xfrm rot="5400000">
            <a:off x="1323786" y="-1648488"/>
            <a:ext cx="2268000" cy="6194957"/>
            <a:chOff x="0" y="0"/>
            <a:chExt cx="660400" cy="1803858"/>
          </a:xfrm>
        </p:grpSpPr>
        <p:sp>
          <p:nvSpPr>
            <p:cNvPr name="Freeform 3" id="3"/>
            <p:cNvSpPr/>
            <p:nvPr/>
          </p:nvSpPr>
          <p:spPr>
            <a:xfrm flipH="false" flipV="false" rot="0">
              <a:off x="0" y="0"/>
              <a:ext cx="660400" cy="1803858"/>
            </a:xfrm>
            <a:custGeom>
              <a:avLst/>
              <a:gdLst/>
              <a:ahLst/>
              <a:cxnLst/>
              <a:rect r="r" b="b" t="t" l="l"/>
              <a:pathLst>
                <a:path h="1803858" w="660400">
                  <a:moveTo>
                    <a:pt x="220252" y="19070"/>
                  </a:moveTo>
                  <a:cubicBezTo>
                    <a:pt x="254000" y="7556"/>
                    <a:pt x="292600" y="0"/>
                    <a:pt x="330378" y="0"/>
                  </a:cubicBezTo>
                  <a:cubicBezTo>
                    <a:pt x="368157" y="0"/>
                    <a:pt x="404509" y="6476"/>
                    <a:pt x="438009" y="17990"/>
                  </a:cubicBezTo>
                  <a:cubicBezTo>
                    <a:pt x="438723" y="18350"/>
                    <a:pt x="439435" y="18350"/>
                    <a:pt x="440148" y="18710"/>
                  </a:cubicBezTo>
                  <a:cubicBezTo>
                    <a:pt x="565955" y="64765"/>
                    <a:pt x="658618" y="186379"/>
                    <a:pt x="660400" y="350516"/>
                  </a:cubicBezTo>
                  <a:lnTo>
                    <a:pt x="660400" y="1803858"/>
                  </a:lnTo>
                  <a:lnTo>
                    <a:pt x="0" y="1803858"/>
                  </a:lnTo>
                  <a:lnTo>
                    <a:pt x="0" y="351595"/>
                  </a:lnTo>
                  <a:cubicBezTo>
                    <a:pt x="1782" y="185660"/>
                    <a:pt x="93019" y="64045"/>
                    <a:pt x="220252" y="19070"/>
                  </a:cubicBezTo>
                  <a:close/>
                </a:path>
              </a:pathLst>
            </a:custGeom>
            <a:solidFill>
              <a:srgbClr val="7B2013"/>
            </a:solidFill>
          </p:spPr>
        </p:sp>
        <p:sp>
          <p:nvSpPr>
            <p:cNvPr name="TextBox 4" id="4"/>
            <p:cNvSpPr txBox="true"/>
            <p:nvPr/>
          </p:nvSpPr>
          <p:spPr>
            <a:xfrm>
              <a:off x="0" y="98425"/>
              <a:ext cx="660400" cy="1705433"/>
            </a:xfrm>
            <a:prstGeom prst="rect">
              <a:avLst/>
            </a:prstGeom>
          </p:spPr>
          <p:txBody>
            <a:bodyPr anchor="ctr" rtlCol="false" tIns="50800" lIns="50800" bIns="50800" rIns="50800"/>
            <a:lstStyle/>
            <a:p>
              <a:pPr algn="ctr">
                <a:lnSpc>
                  <a:spcPts val="2079"/>
                </a:lnSpc>
              </a:pPr>
            </a:p>
          </p:txBody>
        </p:sp>
      </p:grpSp>
      <p:sp>
        <p:nvSpPr>
          <p:cNvPr name="Freeform 5" id="5"/>
          <p:cNvSpPr/>
          <p:nvPr/>
        </p:nvSpPr>
        <p:spPr>
          <a:xfrm flipH="false" flipV="false" rot="0">
            <a:off x="5626529" y="588189"/>
            <a:ext cx="1933471" cy="333357"/>
          </a:xfrm>
          <a:custGeom>
            <a:avLst/>
            <a:gdLst/>
            <a:ahLst/>
            <a:cxnLst/>
            <a:rect r="r" b="b" t="t" l="l"/>
            <a:pathLst>
              <a:path h="333357" w="1933471">
                <a:moveTo>
                  <a:pt x="0" y="0"/>
                </a:moveTo>
                <a:lnTo>
                  <a:pt x="1933471" y="0"/>
                </a:lnTo>
                <a:lnTo>
                  <a:pt x="1933471" y="333357"/>
                </a:lnTo>
                <a:lnTo>
                  <a:pt x="0" y="333357"/>
                </a:lnTo>
                <a:lnTo>
                  <a:pt x="0" y="0"/>
                </a:lnTo>
                <a:close/>
              </a:path>
            </a:pathLst>
          </a:custGeom>
          <a:blipFill>
            <a:blip r:embed="rId2"/>
            <a:stretch>
              <a:fillRect l="0" t="0" r="0" b="0"/>
            </a:stretch>
          </a:blipFill>
        </p:spPr>
      </p:sp>
      <p:sp>
        <p:nvSpPr>
          <p:cNvPr name="Freeform 6" id="6"/>
          <p:cNvSpPr/>
          <p:nvPr/>
        </p:nvSpPr>
        <p:spPr>
          <a:xfrm flipH="false" flipV="false" rot="0">
            <a:off x="3075611" y="6346183"/>
            <a:ext cx="4226168" cy="4226168"/>
          </a:xfrm>
          <a:custGeom>
            <a:avLst/>
            <a:gdLst/>
            <a:ahLst/>
            <a:cxnLst/>
            <a:rect r="r" b="b" t="t" l="l"/>
            <a:pathLst>
              <a:path h="4226168" w="4226168">
                <a:moveTo>
                  <a:pt x="0" y="0"/>
                </a:moveTo>
                <a:lnTo>
                  <a:pt x="4226169" y="0"/>
                </a:lnTo>
                <a:lnTo>
                  <a:pt x="4226169" y="4226168"/>
                </a:lnTo>
                <a:lnTo>
                  <a:pt x="0" y="4226168"/>
                </a:lnTo>
                <a:lnTo>
                  <a:pt x="0" y="0"/>
                </a:lnTo>
                <a:close/>
              </a:path>
            </a:pathLst>
          </a:custGeom>
          <a:blipFill>
            <a:blip r:embed="rId3"/>
            <a:stretch>
              <a:fillRect l="0" t="0" r="0" b="0"/>
            </a:stretch>
          </a:blipFill>
        </p:spPr>
      </p:sp>
      <p:sp>
        <p:nvSpPr>
          <p:cNvPr name="TextBox 7" id="7"/>
          <p:cNvSpPr txBox="true"/>
          <p:nvPr/>
        </p:nvSpPr>
        <p:spPr>
          <a:xfrm rot="0">
            <a:off x="399130" y="1159671"/>
            <a:ext cx="4576417" cy="946150"/>
          </a:xfrm>
          <a:prstGeom prst="rect">
            <a:avLst/>
          </a:prstGeom>
        </p:spPr>
        <p:txBody>
          <a:bodyPr anchor="t" rtlCol="false" tIns="0" lIns="0" bIns="0" rIns="0">
            <a:spAutoFit/>
          </a:bodyPr>
          <a:lstStyle/>
          <a:p>
            <a:pPr algn="l" marL="0" indent="0" lvl="0">
              <a:lnSpc>
                <a:spcPts val="3500"/>
              </a:lnSpc>
            </a:pPr>
            <a:r>
              <a:rPr lang="en-US" b="true" sz="3500">
                <a:solidFill>
                  <a:srgbClr val="FFFFFF"/>
                </a:solidFill>
                <a:latin typeface="Telegraf Bold"/>
                <a:ea typeface="Telegraf Bold"/>
                <a:cs typeface="Telegraf Bold"/>
                <a:sym typeface="Telegraf Bold"/>
              </a:rPr>
              <a:t>Why Choose NaugraMedicals</a:t>
            </a:r>
          </a:p>
        </p:txBody>
      </p:sp>
      <p:sp>
        <p:nvSpPr>
          <p:cNvPr name="TextBox 8" id="8"/>
          <p:cNvSpPr txBox="true"/>
          <p:nvPr/>
        </p:nvSpPr>
        <p:spPr>
          <a:xfrm rot="0">
            <a:off x="234927" y="2839352"/>
            <a:ext cx="6896875" cy="3163931"/>
          </a:xfrm>
          <a:prstGeom prst="rect">
            <a:avLst/>
          </a:prstGeom>
        </p:spPr>
        <p:txBody>
          <a:bodyPr anchor="t" rtlCol="false" tIns="0" lIns="0" bIns="0" rIns="0">
            <a:spAutoFit/>
          </a:bodyPr>
          <a:lstStyle/>
          <a:p>
            <a:pPr algn="ctr">
              <a:lnSpc>
                <a:spcPts val="3182"/>
              </a:lnSpc>
            </a:pPr>
            <a:r>
              <a:rPr lang="en-US" sz="1850">
                <a:solidFill>
                  <a:srgbClr val="000000"/>
                </a:solidFill>
                <a:latin typeface="Canva Sans"/>
                <a:ea typeface="Canva Sans"/>
                <a:cs typeface="Canva Sans"/>
                <a:sym typeface="Canva Sans"/>
              </a:rPr>
              <a:t>Choose NaugraMedicals for dependable measurement solutions backed by industry expertise and global trust. With a strong commitment to innovation and customer satisfaction, we support healthcare professionals with premium-grade equipment. </a:t>
            </a:r>
          </a:p>
          <a:p>
            <a:pPr algn="ctr">
              <a:lnSpc>
                <a:spcPts val="3182"/>
              </a:lnSpc>
            </a:pPr>
            <a:r>
              <a:rPr lang="en-US" sz="1850">
                <a:solidFill>
                  <a:srgbClr val="000000"/>
                </a:solidFill>
                <a:latin typeface="Canva Sans"/>
                <a:ea typeface="Canva Sans"/>
                <a:cs typeface="Canva Sans"/>
                <a:sym typeface="Canva Sans"/>
              </a:rPr>
              <a:t>Learn more about our medical measurement solutions at</a:t>
            </a:r>
          </a:p>
          <a:p>
            <a:pPr algn="ctr">
              <a:lnSpc>
                <a:spcPts val="3182"/>
              </a:lnSpc>
            </a:pPr>
            <a:r>
              <a:rPr lang="en-US" b="true" sz="1850">
                <a:solidFill>
                  <a:srgbClr val="0032CD"/>
                </a:solidFill>
                <a:latin typeface="Canva Sans Bold"/>
                <a:ea typeface="Canva Sans Bold"/>
                <a:cs typeface="Canva Sans Bold"/>
                <a:sym typeface="Canva Sans Bold"/>
                <a:hlinkClick r:id="rId4" tooltip="https://www.naugramedical.com/height-weight-scales"/>
              </a:rPr>
              <a:t>https://www.naugramedical.com/height-weight-scales</a:t>
            </a:r>
          </a:p>
          <a:p>
            <a:pPr algn="ctr">
              <a:lnSpc>
                <a:spcPts val="3182"/>
              </a:lnSpc>
            </a:pP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AFAFA"/>
        </a:solidFill>
      </p:bgPr>
    </p:bg>
    <p:spTree>
      <p:nvGrpSpPr>
        <p:cNvPr id="1" name=""/>
        <p:cNvGrpSpPr/>
        <p:nvPr/>
      </p:nvGrpSpPr>
      <p:grpSpPr>
        <a:xfrm>
          <a:off x="0" y="0"/>
          <a:ext cx="0" cy="0"/>
          <a:chOff x="0" y="0"/>
          <a:chExt cx="0" cy="0"/>
        </a:xfrm>
      </p:grpSpPr>
      <p:sp>
        <p:nvSpPr>
          <p:cNvPr name="Freeform 2" id="2"/>
          <p:cNvSpPr/>
          <p:nvPr/>
        </p:nvSpPr>
        <p:spPr>
          <a:xfrm flipH="false" flipV="false" rot="0">
            <a:off x="-2561389" y="-2367534"/>
            <a:ext cx="11438667" cy="5220192"/>
          </a:xfrm>
          <a:custGeom>
            <a:avLst/>
            <a:gdLst/>
            <a:ahLst/>
            <a:cxnLst/>
            <a:rect r="r" b="b" t="t" l="l"/>
            <a:pathLst>
              <a:path h="5220192" w="11438667">
                <a:moveTo>
                  <a:pt x="0" y="0"/>
                </a:moveTo>
                <a:lnTo>
                  <a:pt x="11438667" y="0"/>
                </a:lnTo>
                <a:lnTo>
                  <a:pt x="11438667" y="5220192"/>
                </a:lnTo>
                <a:lnTo>
                  <a:pt x="0" y="522019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513833" y="687701"/>
            <a:ext cx="1933471" cy="333357"/>
          </a:xfrm>
          <a:custGeom>
            <a:avLst/>
            <a:gdLst/>
            <a:ahLst/>
            <a:cxnLst/>
            <a:rect r="r" b="b" t="t" l="l"/>
            <a:pathLst>
              <a:path h="333357" w="1933471">
                <a:moveTo>
                  <a:pt x="0" y="0"/>
                </a:moveTo>
                <a:lnTo>
                  <a:pt x="1933471" y="0"/>
                </a:lnTo>
                <a:lnTo>
                  <a:pt x="1933471" y="333358"/>
                </a:lnTo>
                <a:lnTo>
                  <a:pt x="0" y="333358"/>
                </a:lnTo>
                <a:lnTo>
                  <a:pt x="0" y="0"/>
                </a:lnTo>
                <a:close/>
              </a:path>
            </a:pathLst>
          </a:custGeom>
          <a:blipFill>
            <a:blip r:embed="rId4"/>
            <a:stretch>
              <a:fillRect l="0" t="0" r="0" b="0"/>
            </a:stretch>
          </a:blipFill>
        </p:spPr>
      </p:sp>
      <p:sp>
        <p:nvSpPr>
          <p:cNvPr name="Freeform 4" id="4"/>
          <p:cNvSpPr/>
          <p:nvPr/>
        </p:nvSpPr>
        <p:spPr>
          <a:xfrm flipH="false" flipV="false" rot="0">
            <a:off x="3157945" y="5918829"/>
            <a:ext cx="4226168" cy="4226168"/>
          </a:xfrm>
          <a:custGeom>
            <a:avLst/>
            <a:gdLst/>
            <a:ahLst/>
            <a:cxnLst/>
            <a:rect r="r" b="b" t="t" l="l"/>
            <a:pathLst>
              <a:path h="4226168" w="4226168">
                <a:moveTo>
                  <a:pt x="0" y="0"/>
                </a:moveTo>
                <a:lnTo>
                  <a:pt x="4226168" y="0"/>
                </a:lnTo>
                <a:lnTo>
                  <a:pt x="4226168" y="4226168"/>
                </a:lnTo>
                <a:lnTo>
                  <a:pt x="0" y="4226168"/>
                </a:lnTo>
                <a:lnTo>
                  <a:pt x="0" y="0"/>
                </a:lnTo>
                <a:close/>
              </a:path>
            </a:pathLst>
          </a:custGeom>
          <a:blipFill>
            <a:blip r:embed="rId5"/>
            <a:stretch>
              <a:fillRect l="0" t="0" r="0" b="0"/>
            </a:stretch>
          </a:blipFill>
        </p:spPr>
      </p:sp>
      <p:sp>
        <p:nvSpPr>
          <p:cNvPr name="TextBox 5" id="5"/>
          <p:cNvSpPr txBox="true"/>
          <p:nvPr/>
        </p:nvSpPr>
        <p:spPr>
          <a:xfrm rot="0">
            <a:off x="657924" y="513059"/>
            <a:ext cx="3434822" cy="508000"/>
          </a:xfrm>
          <a:prstGeom prst="rect">
            <a:avLst/>
          </a:prstGeom>
        </p:spPr>
        <p:txBody>
          <a:bodyPr anchor="t" rtlCol="false" tIns="0" lIns="0" bIns="0" rIns="0">
            <a:spAutoFit/>
          </a:bodyPr>
          <a:lstStyle/>
          <a:p>
            <a:pPr algn="l" marL="0" indent="0" lvl="0">
              <a:lnSpc>
                <a:spcPts val="3500"/>
              </a:lnSpc>
            </a:pPr>
            <a:r>
              <a:rPr lang="en-US" b="true" sz="3500">
                <a:solidFill>
                  <a:srgbClr val="FFFFFF"/>
                </a:solidFill>
                <a:latin typeface="Telegraf Bold"/>
                <a:ea typeface="Telegraf Bold"/>
                <a:cs typeface="Telegraf Bold"/>
                <a:sym typeface="Telegraf Bold"/>
              </a:rPr>
              <a:t>Contact Us</a:t>
            </a:r>
          </a:p>
        </p:txBody>
      </p:sp>
      <p:sp>
        <p:nvSpPr>
          <p:cNvPr name="TextBox 6" id="6"/>
          <p:cNvSpPr txBox="true"/>
          <p:nvPr/>
        </p:nvSpPr>
        <p:spPr>
          <a:xfrm rot="0">
            <a:off x="88032" y="2999789"/>
            <a:ext cx="7471968" cy="2459585"/>
          </a:xfrm>
          <a:prstGeom prst="rect">
            <a:avLst/>
          </a:prstGeom>
        </p:spPr>
        <p:txBody>
          <a:bodyPr anchor="t" rtlCol="false" tIns="0" lIns="0" bIns="0" rIns="0">
            <a:spAutoFit/>
          </a:bodyPr>
          <a:lstStyle/>
          <a:p>
            <a:pPr algn="ctr">
              <a:lnSpc>
                <a:spcPts val="4002"/>
              </a:lnSpc>
            </a:pPr>
          </a:p>
          <a:p>
            <a:pPr algn="ctr">
              <a:lnSpc>
                <a:spcPts val="4002"/>
              </a:lnSpc>
            </a:pPr>
            <a:r>
              <a:rPr lang="en-US" sz="1786" b="true">
                <a:solidFill>
                  <a:srgbClr val="000000"/>
                </a:solidFill>
                <a:latin typeface="Canva Sans Bold"/>
                <a:ea typeface="Canva Sans Bold"/>
                <a:cs typeface="Canva Sans Bold"/>
                <a:sym typeface="Canva Sans Bold"/>
              </a:rPr>
              <a:t>Address</a:t>
            </a:r>
            <a:r>
              <a:rPr lang="en-US" sz="1786">
                <a:solidFill>
                  <a:srgbClr val="000000"/>
                </a:solidFill>
                <a:latin typeface="Canva Sans"/>
                <a:ea typeface="Canva Sans"/>
                <a:cs typeface="Canva Sans"/>
                <a:sym typeface="Canva Sans"/>
              </a:rPr>
              <a:t> :- 6148/6, Guru Nanak Marg, Ambala Cantt, Haryana, India</a:t>
            </a:r>
          </a:p>
          <a:p>
            <a:pPr algn="ctr">
              <a:lnSpc>
                <a:spcPts val="4002"/>
              </a:lnSpc>
            </a:pPr>
            <a:r>
              <a:rPr lang="en-US" sz="1786" b="true">
                <a:solidFill>
                  <a:srgbClr val="000000"/>
                </a:solidFill>
                <a:latin typeface="Canva Sans Bold"/>
                <a:ea typeface="Canva Sans Bold"/>
                <a:cs typeface="Canva Sans Bold"/>
                <a:sym typeface="Canva Sans Bold"/>
              </a:rPr>
              <a:t>Phone No</a:t>
            </a:r>
            <a:r>
              <a:rPr lang="en-US" sz="1786">
                <a:solidFill>
                  <a:srgbClr val="000000"/>
                </a:solidFill>
                <a:latin typeface="Canva Sans"/>
                <a:ea typeface="Canva Sans"/>
                <a:cs typeface="Canva Sans"/>
                <a:sym typeface="Canva Sans"/>
              </a:rPr>
              <a:t> :- +91-9896600003</a:t>
            </a:r>
          </a:p>
          <a:p>
            <a:pPr algn="ctr">
              <a:lnSpc>
                <a:spcPts val="4002"/>
              </a:lnSpc>
            </a:pPr>
            <a:r>
              <a:rPr lang="en-US" sz="1786" b="true">
                <a:solidFill>
                  <a:srgbClr val="000000"/>
                </a:solidFill>
                <a:latin typeface="Canva Sans Bold"/>
                <a:ea typeface="Canva Sans Bold"/>
                <a:cs typeface="Canva Sans Bold"/>
                <a:sym typeface="Canva Sans Bold"/>
              </a:rPr>
              <a:t>Website</a:t>
            </a:r>
            <a:r>
              <a:rPr lang="en-US" sz="1786">
                <a:solidFill>
                  <a:srgbClr val="000000"/>
                </a:solidFill>
                <a:latin typeface="Canva Sans"/>
                <a:ea typeface="Canva Sans"/>
                <a:cs typeface="Canva Sans"/>
                <a:sym typeface="Canva Sans"/>
              </a:rPr>
              <a:t> :-  </a:t>
            </a:r>
            <a:r>
              <a:rPr lang="en-US" sz="1786">
                <a:solidFill>
                  <a:srgbClr val="000000"/>
                </a:solidFill>
                <a:latin typeface="Canva Sans"/>
                <a:ea typeface="Canva Sans"/>
                <a:cs typeface="Canva Sans"/>
                <a:sym typeface="Canva Sans"/>
                <a:hlinkClick r:id="rId6" tooltip="https://www.naugramedical.com/diagnostic-equipments"/>
              </a:rPr>
              <a:t>www.naugramedical.com</a:t>
            </a:r>
          </a:p>
          <a:p>
            <a:pPr algn="ctr">
              <a:lnSpc>
                <a:spcPts val="4002"/>
              </a:lnSpc>
            </a:p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DAG8Nkp23eE</dc:identifier>
  <dcterms:modified xsi:type="dcterms:W3CDTF">2011-08-01T06:04:30Z</dcterms:modified>
  <cp:revision>1</cp:revision>
  <dc:title>Medical Height &amp; Weight Scales Manufacturers </dc:title>
</cp:coreProperties>
</file>