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5113000" cy="21374100"/>
  <p:notesSz cx="6858000" cy="9144000"/>
  <p:embeddedFontLst>
    <p:embeddedFont>
      <p:font typeface="League Spartan" charset="1" panose="00000800000000000000"/>
      <p:regular r:id="rId9"/>
    </p:embeddedFont>
    <p:embeddedFont>
      <p:font typeface="Roboto" charset="1" panose="02000000000000000000"/>
      <p:regular r:id="rId10"/>
    </p:embeddedFont>
    <p:embeddedFont>
      <p:font typeface="Roboto Bold" charset="1" panose="02000000000000000000"/>
      <p:regular r:id="rId11"/>
    </p:embeddedFont>
    <p:embeddedFont>
      <p:font typeface="Canva Sans Bold" charset="1" panose="020B0803030501040103"/>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www.naugramedical.com/medical-vehicle/hospital-medical-ambulances" TargetMode="External" Type="http://schemas.openxmlformats.org/officeDocument/2006/relationships/hyperlink"/><Relationship Id="rId5" Target="https://www.naugramedical.com/medical-vehicle/hospital-medical-ambulances" TargetMode="External" Type="http://schemas.openxmlformats.org/officeDocument/2006/relationships/hyperlink"/><Relationship Id="rId6" Target="https://www.naugramedical.com/diagnostic-equipments"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 Id="rId4" Target="https://www.naugramedical.com/medical-vehicle/hospital-medical-ambulances" TargetMode="External" Type="http://schemas.openxmlformats.org/officeDocument/2006/relationships/hyperlink"/><Relationship Id="rId5" Target="https://www.naugramedical.com/diagnostic-equipmen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https://www.naugramedical.com/medical-vehicle/hospital-medical-ambulances" TargetMode="External" Type="http://schemas.openxmlformats.org/officeDocument/2006/relationships/hyperlink"/><Relationship Id="rId4" Target="https://www.naugramedical.com/diagnostic-equipments"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862726" y="-2490009"/>
            <a:ext cx="12650898" cy="9242792"/>
            <a:chOff x="0" y="0"/>
            <a:chExt cx="9417628" cy="6880554"/>
          </a:xfrm>
        </p:grpSpPr>
        <p:sp>
          <p:nvSpPr>
            <p:cNvPr name="Freeform 3" id="3"/>
            <p:cNvSpPr/>
            <p:nvPr/>
          </p:nvSpPr>
          <p:spPr>
            <a:xfrm flipH="false" flipV="false" rot="0">
              <a:off x="0" y="0"/>
              <a:ext cx="9417628" cy="6880554"/>
            </a:xfrm>
            <a:custGeom>
              <a:avLst/>
              <a:gdLst/>
              <a:ahLst/>
              <a:cxnLst/>
              <a:rect r="r" b="b" t="t" l="l"/>
              <a:pathLst>
                <a:path h="6880554" w="9417628">
                  <a:moveTo>
                    <a:pt x="9112828" y="0"/>
                  </a:moveTo>
                  <a:lnTo>
                    <a:pt x="304800" y="0"/>
                  </a:lnTo>
                  <a:cubicBezTo>
                    <a:pt x="135890" y="0"/>
                    <a:pt x="0" y="135890"/>
                    <a:pt x="0" y="304800"/>
                  </a:cubicBezTo>
                  <a:lnTo>
                    <a:pt x="0" y="6575754"/>
                  </a:lnTo>
                  <a:cubicBezTo>
                    <a:pt x="0" y="6744664"/>
                    <a:pt x="135890" y="6880554"/>
                    <a:pt x="304800" y="6880554"/>
                  </a:cubicBezTo>
                  <a:lnTo>
                    <a:pt x="9112828" y="6880554"/>
                  </a:lnTo>
                  <a:cubicBezTo>
                    <a:pt x="9281738" y="6880554"/>
                    <a:pt x="9417628" y="6744664"/>
                    <a:pt x="9417628" y="6575754"/>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4" id="4"/>
          <p:cNvGrpSpPr/>
          <p:nvPr/>
        </p:nvGrpSpPr>
        <p:grpSpPr>
          <a:xfrm rot="846714">
            <a:off x="-1835557" y="16527998"/>
            <a:ext cx="18533716" cy="7112367"/>
            <a:chOff x="0" y="0"/>
            <a:chExt cx="13796938" cy="5294615"/>
          </a:xfrm>
        </p:grpSpPr>
        <p:sp>
          <p:nvSpPr>
            <p:cNvPr name="Freeform 5" id="5"/>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1322">
            <a:off x="-1230375" y="17144492"/>
            <a:ext cx="17396091" cy="614773"/>
            <a:chOff x="0" y="0"/>
            <a:chExt cx="4317642" cy="152584"/>
          </a:xfrm>
        </p:grpSpPr>
        <p:sp>
          <p:nvSpPr>
            <p:cNvPr name="Freeform 7" id="7"/>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8" id="8"/>
          <p:cNvGrpSpPr/>
          <p:nvPr/>
        </p:nvGrpSpPr>
        <p:grpSpPr>
          <a:xfrm rot="0">
            <a:off x="7599843" y="20934519"/>
            <a:ext cx="6922182" cy="1552476"/>
            <a:chOff x="0" y="0"/>
            <a:chExt cx="10306073" cy="2311400"/>
          </a:xfrm>
        </p:grpSpPr>
        <p:sp>
          <p:nvSpPr>
            <p:cNvPr name="Freeform 9" id="9"/>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0" id="10"/>
          <p:cNvGrpSpPr>
            <a:grpSpLocks noChangeAspect="true"/>
          </p:cNvGrpSpPr>
          <p:nvPr/>
        </p:nvGrpSpPr>
        <p:grpSpPr>
          <a:xfrm rot="0">
            <a:off x="13608000" y="-1281740"/>
            <a:ext cx="2793740" cy="2793740"/>
            <a:chOff x="0" y="0"/>
            <a:chExt cx="1708150" cy="1708150"/>
          </a:xfrm>
        </p:grpSpPr>
        <p:sp>
          <p:nvSpPr>
            <p:cNvPr name="Freeform 11" id="11"/>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12" id="12"/>
          <p:cNvGrpSpPr>
            <a:grpSpLocks noChangeAspect="true"/>
          </p:cNvGrpSpPr>
          <p:nvPr/>
        </p:nvGrpSpPr>
        <p:grpSpPr>
          <a:xfrm rot="0">
            <a:off x="-1533558" y="20136879"/>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1247121" y="5673316"/>
            <a:ext cx="2207807" cy="2207807"/>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5DE0E6">
                    <a:alpha val="100000"/>
                  </a:srgbClr>
                </a:gs>
                <a:gs pos="100000">
                  <a:srgbClr val="004AAD">
                    <a:alpha val="100000"/>
                  </a:srgbClr>
                </a:gs>
              </a:gsLst>
              <a:lin ang="0"/>
            </a:gradFill>
          </p:spPr>
        </p:sp>
      </p:grpSp>
      <p:grpSp>
        <p:nvGrpSpPr>
          <p:cNvPr name="Group 16" id="16"/>
          <p:cNvGrpSpPr/>
          <p:nvPr/>
        </p:nvGrpSpPr>
        <p:grpSpPr>
          <a:xfrm rot="0">
            <a:off x="8374057" y="5673316"/>
            <a:ext cx="924993" cy="924993"/>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8" id="18"/>
          <p:cNvGrpSpPr/>
          <p:nvPr/>
        </p:nvGrpSpPr>
        <p:grpSpPr>
          <a:xfrm rot="0">
            <a:off x="1818272" y="4847712"/>
            <a:ext cx="825604" cy="825604"/>
            <a:chOff x="0" y="0"/>
            <a:chExt cx="6350000" cy="6350000"/>
          </a:xfrm>
        </p:grpSpPr>
        <p:sp>
          <p:nvSpPr>
            <p:cNvPr name="Freeform 19" id="19"/>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grpSp>
        <p:nvGrpSpPr>
          <p:cNvPr name="Group 20" id="20"/>
          <p:cNvGrpSpPr/>
          <p:nvPr/>
        </p:nvGrpSpPr>
        <p:grpSpPr>
          <a:xfrm rot="0">
            <a:off x="14220702" y="5039862"/>
            <a:ext cx="1493142" cy="1737357"/>
            <a:chOff x="0" y="0"/>
            <a:chExt cx="6350000" cy="6350000"/>
          </a:xfrm>
        </p:grpSpPr>
        <p:sp>
          <p:nvSpPr>
            <p:cNvPr name="Freeform 21" id="21"/>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004AAD">
                    <a:alpha val="100000"/>
                  </a:srgbClr>
                </a:gs>
                <a:gs pos="100000">
                  <a:srgbClr val="CB6CE6">
                    <a:alpha val="100000"/>
                  </a:srgbClr>
                </a:gs>
              </a:gsLst>
              <a:lin ang="0"/>
            </a:gradFill>
          </p:spPr>
        </p:sp>
      </p:grpSp>
      <p:sp>
        <p:nvSpPr>
          <p:cNvPr name="Freeform 22" id="22"/>
          <p:cNvSpPr/>
          <p:nvPr/>
        </p:nvSpPr>
        <p:spPr>
          <a:xfrm flipH="false" flipV="false" rot="0">
            <a:off x="11520176" y="3976973"/>
            <a:ext cx="3010200" cy="519000"/>
          </a:xfrm>
          <a:custGeom>
            <a:avLst/>
            <a:gdLst/>
            <a:ahLst/>
            <a:cxnLst/>
            <a:rect r="r" b="b" t="t" l="l"/>
            <a:pathLst>
              <a:path h="519000" w="3010200">
                <a:moveTo>
                  <a:pt x="0" y="0"/>
                </a:moveTo>
                <a:lnTo>
                  <a:pt x="3010200" y="0"/>
                </a:lnTo>
                <a:lnTo>
                  <a:pt x="3010200" y="519000"/>
                </a:lnTo>
                <a:lnTo>
                  <a:pt x="0" y="519000"/>
                </a:lnTo>
                <a:lnTo>
                  <a:pt x="0" y="0"/>
                </a:lnTo>
                <a:close/>
              </a:path>
            </a:pathLst>
          </a:custGeom>
          <a:blipFill>
            <a:blip r:embed="rId2"/>
            <a:stretch>
              <a:fillRect l="0" t="0" r="0" b="0"/>
            </a:stretch>
          </a:blipFill>
        </p:spPr>
      </p:sp>
      <p:sp>
        <p:nvSpPr>
          <p:cNvPr name="Freeform 23" id="23"/>
          <p:cNvSpPr/>
          <p:nvPr/>
        </p:nvSpPr>
        <p:spPr>
          <a:xfrm flipH="false" flipV="false" rot="0">
            <a:off x="10028498" y="11926142"/>
            <a:ext cx="4938774" cy="4938774"/>
          </a:xfrm>
          <a:custGeom>
            <a:avLst/>
            <a:gdLst/>
            <a:ahLst/>
            <a:cxnLst/>
            <a:rect r="r" b="b" t="t" l="l"/>
            <a:pathLst>
              <a:path h="4938774" w="4938774">
                <a:moveTo>
                  <a:pt x="0" y="0"/>
                </a:moveTo>
                <a:lnTo>
                  <a:pt x="4938775" y="0"/>
                </a:lnTo>
                <a:lnTo>
                  <a:pt x="4938775" y="4938775"/>
                </a:lnTo>
                <a:lnTo>
                  <a:pt x="0" y="4938775"/>
                </a:lnTo>
                <a:lnTo>
                  <a:pt x="0" y="0"/>
                </a:lnTo>
                <a:close/>
              </a:path>
            </a:pathLst>
          </a:custGeom>
          <a:blipFill>
            <a:blip r:embed="rId3"/>
            <a:stretch>
              <a:fillRect l="0" t="0" r="0" b="0"/>
            </a:stretch>
          </a:blipFill>
        </p:spPr>
      </p:sp>
      <p:sp>
        <p:nvSpPr>
          <p:cNvPr name="TextBox 24" id="24"/>
          <p:cNvSpPr txBox="true"/>
          <p:nvPr/>
        </p:nvSpPr>
        <p:spPr>
          <a:xfrm rot="0">
            <a:off x="767793" y="738620"/>
            <a:ext cx="10313321" cy="3381563"/>
          </a:xfrm>
          <a:prstGeom prst="rect">
            <a:avLst/>
          </a:prstGeom>
        </p:spPr>
        <p:txBody>
          <a:bodyPr anchor="t" rtlCol="false" tIns="0" lIns="0" bIns="0" rIns="0">
            <a:spAutoFit/>
          </a:bodyPr>
          <a:lstStyle/>
          <a:p>
            <a:pPr algn="ctr">
              <a:lnSpc>
                <a:spcPts val="8998"/>
              </a:lnSpc>
              <a:spcBef>
                <a:spcPct val="0"/>
              </a:spcBef>
            </a:pPr>
            <a:r>
              <a:rPr lang="en-US" sz="6427">
                <a:solidFill>
                  <a:srgbClr val="FFFFFF"/>
                </a:solidFill>
                <a:latin typeface="League Spartan"/>
                <a:ea typeface="League Spartan"/>
                <a:cs typeface="League Spartan"/>
                <a:sym typeface="League Spartan"/>
              </a:rPr>
              <a:t>HOSPITAL MEDICAL AMBULANCE MANUFACTURERS</a:t>
            </a:r>
          </a:p>
        </p:txBody>
      </p:sp>
      <p:sp>
        <p:nvSpPr>
          <p:cNvPr name="TextBox 25" id="25"/>
          <p:cNvSpPr txBox="true"/>
          <p:nvPr/>
        </p:nvSpPr>
        <p:spPr>
          <a:xfrm rot="0">
            <a:off x="265569" y="8238287"/>
            <a:ext cx="14739301" cy="4412861"/>
          </a:xfrm>
          <a:prstGeom prst="rect">
            <a:avLst/>
          </a:prstGeom>
        </p:spPr>
        <p:txBody>
          <a:bodyPr anchor="t" rtlCol="false" tIns="0" lIns="0" bIns="0" rIns="0">
            <a:spAutoFit/>
          </a:bodyPr>
          <a:lstStyle/>
          <a:p>
            <a:pPr algn="ctr">
              <a:lnSpc>
                <a:spcPts val="4995"/>
              </a:lnSpc>
            </a:pPr>
            <a:r>
              <a:rPr lang="en-US" sz="3265">
                <a:solidFill>
                  <a:srgbClr val="000000"/>
                </a:solidFill>
                <a:latin typeface="Roboto"/>
                <a:ea typeface="Roboto"/>
                <a:cs typeface="Roboto"/>
                <a:sym typeface="Roboto"/>
              </a:rPr>
              <a:t>NaugraMedicals is a trusted name among </a:t>
            </a:r>
            <a:r>
              <a:rPr lang="en-US" b="true" sz="3265">
                <a:solidFill>
                  <a:srgbClr val="004AAD"/>
                </a:solidFill>
                <a:latin typeface="Roboto Bold"/>
                <a:ea typeface="Roboto Bold"/>
                <a:cs typeface="Roboto Bold"/>
                <a:sym typeface="Roboto Bold"/>
                <a:hlinkClick r:id="rId4" tooltip="https://www.naugramedical.com/medical-vehicle/hospital-medical-ambulances"/>
              </a:rPr>
              <a:t>Hospital Medical Ambulance Manufacturers</a:t>
            </a:r>
            <a:r>
              <a:rPr lang="en-US" sz="3265">
                <a:solidFill>
                  <a:srgbClr val="000000"/>
                </a:solidFill>
                <a:latin typeface="Roboto"/>
                <a:ea typeface="Roboto"/>
                <a:cs typeface="Roboto"/>
                <a:sym typeface="Roboto"/>
              </a:rPr>
              <a:t>, delivering advanced and reliable ambulance solutions for healthcare providers. With a strong focus on safety, innovation, and durability, NaugraMedicals supports emergency medical services worldwide. Explore premium ambulance models at</a:t>
            </a:r>
          </a:p>
          <a:p>
            <a:pPr algn="ctr">
              <a:lnSpc>
                <a:spcPts val="4995"/>
              </a:lnSpc>
            </a:pPr>
            <a:r>
              <a:rPr lang="en-US" b="true" sz="3265">
                <a:solidFill>
                  <a:srgbClr val="004AAD"/>
                </a:solidFill>
                <a:latin typeface="Roboto Bold"/>
                <a:ea typeface="Roboto Bold"/>
                <a:cs typeface="Roboto Bold"/>
                <a:sym typeface="Roboto Bold"/>
                <a:hlinkClick r:id="rId5" tooltip="https://www.naugramedical.com/medical-vehicle/hospital-medical-ambulances"/>
              </a:rPr>
              <a:t>https://www.naugramedical.com/medical-vehicle/hospital-medical-ambulances</a:t>
            </a:r>
          </a:p>
        </p:txBody>
      </p:sp>
      <p:sp>
        <p:nvSpPr>
          <p:cNvPr name="TextBox 26" id="26"/>
          <p:cNvSpPr txBox="true"/>
          <p:nvPr/>
        </p:nvSpPr>
        <p:spPr>
          <a:xfrm rot="0">
            <a:off x="767793" y="18647173"/>
            <a:ext cx="10293141" cy="1922696"/>
          </a:xfrm>
          <a:prstGeom prst="rect">
            <a:avLst/>
          </a:prstGeom>
        </p:spPr>
        <p:txBody>
          <a:bodyPr anchor="t" rtlCol="false" tIns="0" lIns="0" bIns="0" rIns="0">
            <a:spAutoFit/>
          </a:bodyPr>
          <a:lstStyle/>
          <a:p>
            <a:pPr algn="l">
              <a:lnSpc>
                <a:spcPts val="4090"/>
              </a:lnSpc>
              <a:spcBef>
                <a:spcPct val="0"/>
              </a:spcBef>
            </a:pPr>
            <a:r>
              <a:rPr lang="en-US" b="true" sz="2921">
                <a:solidFill>
                  <a:srgbClr val="FFFFFF"/>
                </a:solidFill>
                <a:latin typeface="Roboto Bold"/>
                <a:ea typeface="Roboto Bold"/>
                <a:cs typeface="Roboto Bold"/>
                <a:sym typeface="Roboto Bold"/>
              </a:rPr>
              <a:t>Address :- 6148/6, Guru Nanak Marg, Ambala Can</a:t>
            </a:r>
            <a:r>
              <a:rPr lang="en-US" b="true" sz="2921">
                <a:solidFill>
                  <a:srgbClr val="FFFFFF"/>
                </a:solidFill>
                <a:latin typeface="Roboto Bold"/>
                <a:ea typeface="Roboto Bold"/>
                <a:cs typeface="Roboto Bold"/>
                <a:sym typeface="Roboto Bold"/>
              </a:rPr>
              <a:t>tt, Haryana, India</a:t>
            </a:r>
          </a:p>
          <a:p>
            <a:pPr algn="l">
              <a:lnSpc>
                <a:spcPts val="4090"/>
              </a:lnSpc>
              <a:spcBef>
                <a:spcPct val="0"/>
              </a:spcBef>
            </a:pPr>
            <a:r>
              <a:rPr lang="en-US" b="true" sz="2921">
                <a:solidFill>
                  <a:srgbClr val="FFFFFF"/>
                </a:solidFill>
                <a:latin typeface="Roboto Bold"/>
                <a:ea typeface="Roboto Bold"/>
                <a:cs typeface="Roboto Bold"/>
                <a:sym typeface="Roboto Bold"/>
              </a:rPr>
              <a:t>P</a:t>
            </a:r>
            <a:r>
              <a:rPr lang="en-US" b="true" sz="2921">
                <a:solidFill>
                  <a:srgbClr val="FFFFFF"/>
                </a:solidFill>
                <a:latin typeface="Roboto Bold"/>
                <a:ea typeface="Roboto Bold"/>
                <a:cs typeface="Roboto Bold"/>
                <a:sym typeface="Roboto Bold"/>
              </a:rPr>
              <a:t>hone No :- +91-9896600003</a:t>
            </a:r>
          </a:p>
          <a:p>
            <a:pPr algn="l">
              <a:lnSpc>
                <a:spcPts val="3067"/>
              </a:lnSpc>
              <a:spcBef>
                <a:spcPct val="0"/>
              </a:spcBef>
            </a:pPr>
            <a:r>
              <a:rPr lang="en-US" b="true" sz="2191">
                <a:solidFill>
                  <a:srgbClr val="FFFFFF"/>
                </a:solidFill>
                <a:latin typeface="Roboto Bold"/>
                <a:ea typeface="Roboto Bold"/>
                <a:cs typeface="Roboto Bold"/>
                <a:sym typeface="Roboto Bold"/>
              </a:rPr>
              <a:t>Website :-  </a:t>
            </a:r>
            <a:r>
              <a:rPr lang="en-US" b="true" sz="2191">
                <a:solidFill>
                  <a:srgbClr val="FFFFFF"/>
                </a:solidFill>
                <a:latin typeface="Roboto Bold"/>
                <a:ea typeface="Roboto Bold"/>
                <a:cs typeface="Roboto Bold"/>
                <a:sym typeface="Roboto Bold"/>
                <a:hlinkClick r:id="rId6" tooltip="https://www.naugramedical.com/diagnostic-equipments"/>
              </a:rPr>
              <a:t>www.naugramedical.com</a:t>
            </a:r>
          </a:p>
        </p:txBody>
      </p:sp>
      <p:sp>
        <p:nvSpPr>
          <p:cNvPr name="TextBox 27" id="27"/>
          <p:cNvSpPr txBox="true"/>
          <p:nvPr/>
        </p:nvSpPr>
        <p:spPr>
          <a:xfrm rot="0">
            <a:off x="187469" y="17358366"/>
            <a:ext cx="4912813" cy="1345957"/>
          </a:xfrm>
          <a:prstGeom prst="rect">
            <a:avLst/>
          </a:prstGeom>
        </p:spPr>
        <p:txBody>
          <a:bodyPr anchor="t" rtlCol="false" tIns="0" lIns="0" bIns="0" rIns="0">
            <a:spAutoFit/>
          </a:bodyPr>
          <a:lstStyle/>
          <a:p>
            <a:pPr algn="ctr">
              <a:lnSpc>
                <a:spcPts val="5419"/>
              </a:lnSpc>
            </a:pPr>
            <a:r>
              <a:rPr lang="en-US" b="true" sz="3870">
                <a:solidFill>
                  <a:srgbClr val="FF9900"/>
                </a:solidFill>
                <a:latin typeface="Canva Sans Bold"/>
                <a:ea typeface="Canva Sans Bold"/>
                <a:cs typeface="Canva Sans Bold"/>
                <a:sym typeface="Canva Sans Bold"/>
              </a:rPr>
              <a:t>Cont</a:t>
            </a:r>
            <a:r>
              <a:rPr lang="en-US" b="true" sz="3870">
                <a:solidFill>
                  <a:srgbClr val="FF9900"/>
                </a:solidFill>
                <a:latin typeface="Canva Sans Bold"/>
                <a:ea typeface="Canva Sans Bold"/>
                <a:cs typeface="Canva Sans Bold"/>
                <a:sym typeface="Canva Sans Bold"/>
              </a:rPr>
              <a:t>act Information</a:t>
            </a:r>
          </a:p>
          <a:p>
            <a:pPr algn="ctr">
              <a:lnSpc>
                <a:spcPts val="5419"/>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361163" y="-3103217"/>
            <a:ext cx="12650898" cy="8833289"/>
            <a:chOff x="0" y="0"/>
            <a:chExt cx="9417628" cy="6575710"/>
          </a:xfrm>
        </p:grpSpPr>
        <p:sp>
          <p:nvSpPr>
            <p:cNvPr name="Freeform 3" id="3"/>
            <p:cNvSpPr/>
            <p:nvPr/>
          </p:nvSpPr>
          <p:spPr>
            <a:xfrm flipH="false" flipV="false" rot="0">
              <a:off x="0" y="0"/>
              <a:ext cx="9417628" cy="6575709"/>
            </a:xfrm>
            <a:custGeom>
              <a:avLst/>
              <a:gdLst/>
              <a:ahLst/>
              <a:cxnLst/>
              <a:rect r="r" b="b" t="t" l="l"/>
              <a:pathLst>
                <a:path h="6575709" w="9417628">
                  <a:moveTo>
                    <a:pt x="9112828" y="0"/>
                  </a:moveTo>
                  <a:lnTo>
                    <a:pt x="304800" y="0"/>
                  </a:lnTo>
                  <a:cubicBezTo>
                    <a:pt x="135890" y="0"/>
                    <a:pt x="0" y="135890"/>
                    <a:pt x="0" y="304800"/>
                  </a:cubicBezTo>
                  <a:lnTo>
                    <a:pt x="0" y="6270910"/>
                  </a:lnTo>
                  <a:cubicBezTo>
                    <a:pt x="0" y="6439820"/>
                    <a:pt x="135890" y="6575709"/>
                    <a:pt x="304800" y="6575709"/>
                  </a:cubicBezTo>
                  <a:lnTo>
                    <a:pt x="9112828" y="6575709"/>
                  </a:lnTo>
                  <a:cubicBezTo>
                    <a:pt x="9281738" y="6575709"/>
                    <a:pt x="9417628" y="6439820"/>
                    <a:pt x="9417628" y="6270910"/>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4" id="4"/>
          <p:cNvGrpSpPr/>
          <p:nvPr/>
        </p:nvGrpSpPr>
        <p:grpSpPr>
          <a:xfrm rot="846714">
            <a:off x="-1835557" y="16527998"/>
            <a:ext cx="18533716" cy="7112367"/>
            <a:chOff x="0" y="0"/>
            <a:chExt cx="13796938" cy="5294615"/>
          </a:xfrm>
        </p:grpSpPr>
        <p:sp>
          <p:nvSpPr>
            <p:cNvPr name="Freeform 5" id="5"/>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1322">
            <a:off x="-1230375" y="17144492"/>
            <a:ext cx="17396091" cy="614773"/>
            <a:chOff x="0" y="0"/>
            <a:chExt cx="4317642" cy="152584"/>
          </a:xfrm>
        </p:grpSpPr>
        <p:sp>
          <p:nvSpPr>
            <p:cNvPr name="Freeform 7" id="7"/>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8" id="8"/>
          <p:cNvGrpSpPr/>
          <p:nvPr/>
        </p:nvGrpSpPr>
        <p:grpSpPr>
          <a:xfrm rot="0">
            <a:off x="7599843" y="20934519"/>
            <a:ext cx="6922182" cy="1552476"/>
            <a:chOff x="0" y="0"/>
            <a:chExt cx="10306073" cy="2311400"/>
          </a:xfrm>
        </p:grpSpPr>
        <p:sp>
          <p:nvSpPr>
            <p:cNvPr name="Freeform 9" id="9"/>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0" id="10"/>
          <p:cNvGrpSpPr>
            <a:grpSpLocks noChangeAspect="true"/>
          </p:cNvGrpSpPr>
          <p:nvPr/>
        </p:nvGrpSpPr>
        <p:grpSpPr>
          <a:xfrm rot="0">
            <a:off x="13608000" y="-1281740"/>
            <a:ext cx="2793740" cy="2793740"/>
            <a:chOff x="0" y="0"/>
            <a:chExt cx="1708150" cy="1708150"/>
          </a:xfrm>
        </p:grpSpPr>
        <p:sp>
          <p:nvSpPr>
            <p:cNvPr name="Freeform 11" id="11"/>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12" id="12"/>
          <p:cNvGrpSpPr>
            <a:grpSpLocks noChangeAspect="true"/>
          </p:cNvGrpSpPr>
          <p:nvPr/>
        </p:nvGrpSpPr>
        <p:grpSpPr>
          <a:xfrm rot="0">
            <a:off x="-1533558" y="20136879"/>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1045675" y="4624017"/>
            <a:ext cx="2207807" cy="2207807"/>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5DE0E6">
                    <a:alpha val="100000"/>
                  </a:srgbClr>
                </a:gs>
                <a:gs pos="100000">
                  <a:srgbClr val="004AAD">
                    <a:alpha val="100000"/>
                  </a:srgbClr>
                </a:gs>
              </a:gsLst>
              <a:lin ang="0"/>
            </a:gradFill>
          </p:spPr>
        </p:sp>
      </p:grpSp>
      <p:grpSp>
        <p:nvGrpSpPr>
          <p:cNvPr name="Group 16" id="16"/>
          <p:cNvGrpSpPr/>
          <p:nvPr/>
        </p:nvGrpSpPr>
        <p:grpSpPr>
          <a:xfrm rot="0">
            <a:off x="7137346" y="5036819"/>
            <a:ext cx="924993" cy="924993"/>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8" id="18"/>
          <p:cNvGrpSpPr/>
          <p:nvPr/>
        </p:nvGrpSpPr>
        <p:grpSpPr>
          <a:xfrm rot="0">
            <a:off x="3791847" y="4211215"/>
            <a:ext cx="825604" cy="825604"/>
            <a:chOff x="0" y="0"/>
            <a:chExt cx="6350000" cy="6350000"/>
          </a:xfrm>
        </p:grpSpPr>
        <p:sp>
          <p:nvSpPr>
            <p:cNvPr name="Freeform 19" id="19"/>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grpSp>
        <p:nvGrpSpPr>
          <p:cNvPr name="Group 20" id="20"/>
          <p:cNvGrpSpPr/>
          <p:nvPr/>
        </p:nvGrpSpPr>
        <p:grpSpPr>
          <a:xfrm rot="0">
            <a:off x="14220702" y="5039862"/>
            <a:ext cx="1493142" cy="1737357"/>
            <a:chOff x="0" y="0"/>
            <a:chExt cx="6350000" cy="6350000"/>
          </a:xfrm>
        </p:grpSpPr>
        <p:sp>
          <p:nvSpPr>
            <p:cNvPr name="Freeform 21" id="21"/>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004AAD">
                    <a:alpha val="100000"/>
                  </a:srgbClr>
                </a:gs>
                <a:gs pos="100000">
                  <a:srgbClr val="CB6CE6">
                    <a:alpha val="100000"/>
                  </a:srgbClr>
                </a:gs>
              </a:gsLst>
              <a:lin ang="0"/>
            </a:gradFill>
          </p:spPr>
        </p:sp>
      </p:grpSp>
      <p:sp>
        <p:nvSpPr>
          <p:cNvPr name="Freeform 22" id="22"/>
          <p:cNvSpPr/>
          <p:nvPr/>
        </p:nvSpPr>
        <p:spPr>
          <a:xfrm flipH="false" flipV="false" rot="0">
            <a:off x="12136125" y="4083171"/>
            <a:ext cx="2394251" cy="412802"/>
          </a:xfrm>
          <a:custGeom>
            <a:avLst/>
            <a:gdLst/>
            <a:ahLst/>
            <a:cxnLst/>
            <a:rect r="r" b="b" t="t" l="l"/>
            <a:pathLst>
              <a:path h="412802" w="2394251">
                <a:moveTo>
                  <a:pt x="0" y="0"/>
                </a:moveTo>
                <a:lnTo>
                  <a:pt x="2394251" y="0"/>
                </a:lnTo>
                <a:lnTo>
                  <a:pt x="2394251" y="412802"/>
                </a:lnTo>
                <a:lnTo>
                  <a:pt x="0" y="412802"/>
                </a:lnTo>
                <a:lnTo>
                  <a:pt x="0" y="0"/>
                </a:lnTo>
                <a:close/>
              </a:path>
            </a:pathLst>
          </a:custGeom>
          <a:blipFill>
            <a:blip r:embed="rId2"/>
            <a:stretch>
              <a:fillRect l="0" t="0" r="0" b="0"/>
            </a:stretch>
          </a:blipFill>
        </p:spPr>
      </p:sp>
      <p:sp>
        <p:nvSpPr>
          <p:cNvPr name="Freeform 23" id="23"/>
          <p:cNvSpPr/>
          <p:nvPr/>
        </p:nvSpPr>
        <p:spPr>
          <a:xfrm flipH="false" flipV="false" rot="0">
            <a:off x="10196256" y="12502591"/>
            <a:ext cx="4325770" cy="4325770"/>
          </a:xfrm>
          <a:custGeom>
            <a:avLst/>
            <a:gdLst/>
            <a:ahLst/>
            <a:cxnLst/>
            <a:rect r="r" b="b" t="t" l="l"/>
            <a:pathLst>
              <a:path h="4325770" w="4325770">
                <a:moveTo>
                  <a:pt x="0" y="0"/>
                </a:moveTo>
                <a:lnTo>
                  <a:pt x="4325769" y="0"/>
                </a:lnTo>
                <a:lnTo>
                  <a:pt x="4325769" y="4325770"/>
                </a:lnTo>
                <a:lnTo>
                  <a:pt x="0" y="4325770"/>
                </a:lnTo>
                <a:lnTo>
                  <a:pt x="0" y="0"/>
                </a:lnTo>
                <a:close/>
              </a:path>
            </a:pathLst>
          </a:custGeom>
          <a:blipFill>
            <a:blip r:embed="rId3"/>
            <a:stretch>
              <a:fillRect l="0" t="0" r="0" b="0"/>
            </a:stretch>
          </a:blipFill>
        </p:spPr>
      </p:sp>
      <p:sp>
        <p:nvSpPr>
          <p:cNvPr name="TextBox 24" id="24"/>
          <p:cNvSpPr txBox="true"/>
          <p:nvPr/>
        </p:nvSpPr>
        <p:spPr>
          <a:xfrm rot="0">
            <a:off x="152727" y="378693"/>
            <a:ext cx="10313321" cy="3381563"/>
          </a:xfrm>
          <a:prstGeom prst="rect">
            <a:avLst/>
          </a:prstGeom>
        </p:spPr>
        <p:txBody>
          <a:bodyPr anchor="t" rtlCol="false" tIns="0" lIns="0" bIns="0" rIns="0">
            <a:spAutoFit/>
          </a:bodyPr>
          <a:lstStyle/>
          <a:p>
            <a:pPr algn="ctr">
              <a:lnSpc>
                <a:spcPts val="8998"/>
              </a:lnSpc>
              <a:spcBef>
                <a:spcPct val="0"/>
              </a:spcBef>
            </a:pPr>
            <a:r>
              <a:rPr lang="en-US" sz="6427">
                <a:solidFill>
                  <a:srgbClr val="FFFFFF"/>
                </a:solidFill>
                <a:latin typeface="League Spartan"/>
                <a:ea typeface="League Spartan"/>
                <a:cs typeface="League Spartan"/>
                <a:sym typeface="League Spartan"/>
              </a:rPr>
              <a:t> ADVANCED MEDICAL AMBULANCE SOLUTIONS</a:t>
            </a:r>
          </a:p>
        </p:txBody>
      </p:sp>
      <p:sp>
        <p:nvSpPr>
          <p:cNvPr name="TextBox 25" id="25"/>
          <p:cNvSpPr txBox="true"/>
          <p:nvPr/>
        </p:nvSpPr>
        <p:spPr>
          <a:xfrm rot="0">
            <a:off x="190349" y="7657993"/>
            <a:ext cx="14739301" cy="4301673"/>
          </a:xfrm>
          <a:prstGeom prst="rect">
            <a:avLst/>
          </a:prstGeom>
        </p:spPr>
        <p:txBody>
          <a:bodyPr anchor="t" rtlCol="false" tIns="0" lIns="0" bIns="0" rIns="0">
            <a:spAutoFit/>
          </a:bodyPr>
          <a:lstStyle/>
          <a:p>
            <a:pPr algn="ctr">
              <a:lnSpc>
                <a:spcPts val="5746"/>
              </a:lnSpc>
            </a:pPr>
            <a:r>
              <a:rPr lang="en-US" sz="3265">
                <a:solidFill>
                  <a:srgbClr val="000000"/>
                </a:solidFill>
                <a:latin typeface="Roboto"/>
                <a:ea typeface="Roboto"/>
                <a:cs typeface="Roboto"/>
                <a:sym typeface="Roboto"/>
              </a:rPr>
              <a:t>NaugraMedicals delivers high-quality hospital medical ambulances built for critical care transport. These ambulances are engineered for efficiency, hygiene, and seamless medical operations, making NaugraMedicals a reliable choice in the medical vehicle manufacturing sector. Discover our complete range at</a:t>
            </a:r>
          </a:p>
          <a:p>
            <a:pPr algn="ctr">
              <a:lnSpc>
                <a:spcPts val="5746"/>
              </a:lnSpc>
            </a:pPr>
            <a:r>
              <a:rPr lang="en-US" b="true" sz="3265">
                <a:solidFill>
                  <a:srgbClr val="004AAD"/>
                </a:solidFill>
                <a:latin typeface="Roboto Bold"/>
                <a:ea typeface="Roboto Bold"/>
                <a:cs typeface="Roboto Bold"/>
                <a:sym typeface="Roboto Bold"/>
                <a:hlinkClick r:id="rId4" tooltip="https://www.naugramedical.com/medical-vehicle/hospital-medical-ambulances"/>
              </a:rPr>
              <a:t>https://www.naugramedical.com/medical-vehicle/hospital-medical-ambulances</a:t>
            </a:r>
          </a:p>
        </p:txBody>
      </p:sp>
      <p:sp>
        <p:nvSpPr>
          <p:cNvPr name="TextBox 26" id="26"/>
          <p:cNvSpPr txBox="true"/>
          <p:nvPr/>
        </p:nvSpPr>
        <p:spPr>
          <a:xfrm rot="0">
            <a:off x="767793" y="18647173"/>
            <a:ext cx="10293141" cy="1922696"/>
          </a:xfrm>
          <a:prstGeom prst="rect">
            <a:avLst/>
          </a:prstGeom>
        </p:spPr>
        <p:txBody>
          <a:bodyPr anchor="t" rtlCol="false" tIns="0" lIns="0" bIns="0" rIns="0">
            <a:spAutoFit/>
          </a:bodyPr>
          <a:lstStyle/>
          <a:p>
            <a:pPr algn="l">
              <a:lnSpc>
                <a:spcPts val="4090"/>
              </a:lnSpc>
              <a:spcBef>
                <a:spcPct val="0"/>
              </a:spcBef>
            </a:pPr>
            <a:r>
              <a:rPr lang="en-US" b="true" sz="2921">
                <a:solidFill>
                  <a:srgbClr val="FFFFFF"/>
                </a:solidFill>
                <a:latin typeface="Roboto Bold"/>
                <a:ea typeface="Roboto Bold"/>
                <a:cs typeface="Roboto Bold"/>
                <a:sym typeface="Roboto Bold"/>
              </a:rPr>
              <a:t>Address :- 6148/6, Guru Nanak Marg, Ambala Can</a:t>
            </a:r>
            <a:r>
              <a:rPr lang="en-US" b="true" sz="2921">
                <a:solidFill>
                  <a:srgbClr val="FFFFFF"/>
                </a:solidFill>
                <a:latin typeface="Roboto Bold"/>
                <a:ea typeface="Roboto Bold"/>
                <a:cs typeface="Roboto Bold"/>
                <a:sym typeface="Roboto Bold"/>
              </a:rPr>
              <a:t>tt, Haryana, India</a:t>
            </a:r>
          </a:p>
          <a:p>
            <a:pPr algn="l">
              <a:lnSpc>
                <a:spcPts val="4090"/>
              </a:lnSpc>
              <a:spcBef>
                <a:spcPct val="0"/>
              </a:spcBef>
            </a:pPr>
            <a:r>
              <a:rPr lang="en-US" b="true" sz="2921">
                <a:solidFill>
                  <a:srgbClr val="FFFFFF"/>
                </a:solidFill>
                <a:latin typeface="Roboto Bold"/>
                <a:ea typeface="Roboto Bold"/>
                <a:cs typeface="Roboto Bold"/>
                <a:sym typeface="Roboto Bold"/>
              </a:rPr>
              <a:t>P</a:t>
            </a:r>
            <a:r>
              <a:rPr lang="en-US" b="true" sz="2921">
                <a:solidFill>
                  <a:srgbClr val="FFFFFF"/>
                </a:solidFill>
                <a:latin typeface="Roboto Bold"/>
                <a:ea typeface="Roboto Bold"/>
                <a:cs typeface="Roboto Bold"/>
                <a:sym typeface="Roboto Bold"/>
              </a:rPr>
              <a:t>hone No :- +91-9896600003</a:t>
            </a:r>
          </a:p>
          <a:p>
            <a:pPr algn="l">
              <a:lnSpc>
                <a:spcPts val="3067"/>
              </a:lnSpc>
              <a:spcBef>
                <a:spcPct val="0"/>
              </a:spcBef>
            </a:pPr>
            <a:r>
              <a:rPr lang="en-US" b="true" sz="2191">
                <a:solidFill>
                  <a:srgbClr val="FFFFFF"/>
                </a:solidFill>
                <a:latin typeface="Roboto Bold"/>
                <a:ea typeface="Roboto Bold"/>
                <a:cs typeface="Roboto Bold"/>
                <a:sym typeface="Roboto Bold"/>
              </a:rPr>
              <a:t>Website :-  </a:t>
            </a:r>
            <a:r>
              <a:rPr lang="en-US" b="true" sz="2191">
                <a:solidFill>
                  <a:srgbClr val="FFFFFF"/>
                </a:solidFill>
                <a:latin typeface="Roboto Bold"/>
                <a:ea typeface="Roboto Bold"/>
                <a:cs typeface="Roboto Bold"/>
                <a:sym typeface="Roboto Bold"/>
                <a:hlinkClick r:id="rId5" tooltip="https://www.naugramedical.com/diagnostic-equipments"/>
              </a:rPr>
              <a:t>www.naugramedical.com</a:t>
            </a:r>
          </a:p>
        </p:txBody>
      </p:sp>
      <p:sp>
        <p:nvSpPr>
          <p:cNvPr name="TextBox 27" id="27"/>
          <p:cNvSpPr txBox="true"/>
          <p:nvPr/>
        </p:nvSpPr>
        <p:spPr>
          <a:xfrm rot="0">
            <a:off x="187469" y="17358366"/>
            <a:ext cx="4912813" cy="1345957"/>
          </a:xfrm>
          <a:prstGeom prst="rect">
            <a:avLst/>
          </a:prstGeom>
        </p:spPr>
        <p:txBody>
          <a:bodyPr anchor="t" rtlCol="false" tIns="0" lIns="0" bIns="0" rIns="0">
            <a:spAutoFit/>
          </a:bodyPr>
          <a:lstStyle/>
          <a:p>
            <a:pPr algn="ctr">
              <a:lnSpc>
                <a:spcPts val="5419"/>
              </a:lnSpc>
            </a:pPr>
            <a:r>
              <a:rPr lang="en-US" b="true" sz="3870">
                <a:solidFill>
                  <a:srgbClr val="FF9900"/>
                </a:solidFill>
                <a:latin typeface="Canva Sans Bold"/>
                <a:ea typeface="Canva Sans Bold"/>
                <a:cs typeface="Canva Sans Bold"/>
                <a:sym typeface="Canva Sans Bold"/>
              </a:rPr>
              <a:t>Cont</a:t>
            </a:r>
            <a:r>
              <a:rPr lang="en-US" b="true" sz="3870">
                <a:solidFill>
                  <a:srgbClr val="FF9900"/>
                </a:solidFill>
                <a:latin typeface="Canva Sans Bold"/>
                <a:ea typeface="Canva Sans Bold"/>
                <a:cs typeface="Canva Sans Bold"/>
                <a:sym typeface="Canva Sans Bold"/>
              </a:rPr>
              <a:t>act Information</a:t>
            </a:r>
          </a:p>
          <a:p>
            <a:pPr algn="ctr">
              <a:lnSpc>
                <a:spcPts val="5419"/>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361163" y="-3103217"/>
            <a:ext cx="12650898" cy="8833289"/>
            <a:chOff x="0" y="0"/>
            <a:chExt cx="9417628" cy="6575710"/>
          </a:xfrm>
        </p:grpSpPr>
        <p:sp>
          <p:nvSpPr>
            <p:cNvPr name="Freeform 3" id="3"/>
            <p:cNvSpPr/>
            <p:nvPr/>
          </p:nvSpPr>
          <p:spPr>
            <a:xfrm flipH="false" flipV="false" rot="0">
              <a:off x="0" y="0"/>
              <a:ext cx="9417628" cy="6575709"/>
            </a:xfrm>
            <a:custGeom>
              <a:avLst/>
              <a:gdLst/>
              <a:ahLst/>
              <a:cxnLst/>
              <a:rect r="r" b="b" t="t" l="l"/>
              <a:pathLst>
                <a:path h="6575709" w="9417628">
                  <a:moveTo>
                    <a:pt x="9112828" y="0"/>
                  </a:moveTo>
                  <a:lnTo>
                    <a:pt x="304800" y="0"/>
                  </a:lnTo>
                  <a:cubicBezTo>
                    <a:pt x="135890" y="0"/>
                    <a:pt x="0" y="135890"/>
                    <a:pt x="0" y="304800"/>
                  </a:cubicBezTo>
                  <a:lnTo>
                    <a:pt x="0" y="6270910"/>
                  </a:lnTo>
                  <a:cubicBezTo>
                    <a:pt x="0" y="6439820"/>
                    <a:pt x="135890" y="6575709"/>
                    <a:pt x="304800" y="6575709"/>
                  </a:cubicBezTo>
                  <a:lnTo>
                    <a:pt x="9112828" y="6575709"/>
                  </a:lnTo>
                  <a:cubicBezTo>
                    <a:pt x="9281738" y="6575709"/>
                    <a:pt x="9417628" y="6439820"/>
                    <a:pt x="9417628" y="6270910"/>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4" id="4"/>
          <p:cNvGrpSpPr/>
          <p:nvPr/>
        </p:nvGrpSpPr>
        <p:grpSpPr>
          <a:xfrm rot="846714">
            <a:off x="-1835557" y="16527998"/>
            <a:ext cx="18533716" cy="7112367"/>
            <a:chOff x="0" y="0"/>
            <a:chExt cx="13796938" cy="5294615"/>
          </a:xfrm>
        </p:grpSpPr>
        <p:sp>
          <p:nvSpPr>
            <p:cNvPr name="Freeform 5" id="5"/>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1322">
            <a:off x="-1230375" y="17144492"/>
            <a:ext cx="17396091" cy="614773"/>
            <a:chOff x="0" y="0"/>
            <a:chExt cx="4317642" cy="152584"/>
          </a:xfrm>
        </p:grpSpPr>
        <p:sp>
          <p:nvSpPr>
            <p:cNvPr name="Freeform 7" id="7"/>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8" id="8"/>
          <p:cNvGrpSpPr/>
          <p:nvPr/>
        </p:nvGrpSpPr>
        <p:grpSpPr>
          <a:xfrm rot="0">
            <a:off x="7599843" y="20934519"/>
            <a:ext cx="6922182" cy="1552476"/>
            <a:chOff x="0" y="0"/>
            <a:chExt cx="10306073" cy="2311400"/>
          </a:xfrm>
        </p:grpSpPr>
        <p:sp>
          <p:nvSpPr>
            <p:cNvPr name="Freeform 9" id="9"/>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0" id="10"/>
          <p:cNvGrpSpPr>
            <a:grpSpLocks noChangeAspect="true"/>
          </p:cNvGrpSpPr>
          <p:nvPr/>
        </p:nvGrpSpPr>
        <p:grpSpPr>
          <a:xfrm rot="0">
            <a:off x="13608000" y="-1281740"/>
            <a:ext cx="2793740" cy="2793740"/>
            <a:chOff x="0" y="0"/>
            <a:chExt cx="1708150" cy="1708150"/>
          </a:xfrm>
        </p:grpSpPr>
        <p:sp>
          <p:nvSpPr>
            <p:cNvPr name="Freeform 11" id="11"/>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12" id="12"/>
          <p:cNvGrpSpPr>
            <a:grpSpLocks noChangeAspect="true"/>
          </p:cNvGrpSpPr>
          <p:nvPr/>
        </p:nvGrpSpPr>
        <p:grpSpPr>
          <a:xfrm rot="0">
            <a:off x="-1533558" y="20136879"/>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1045675" y="4624017"/>
            <a:ext cx="2207807" cy="2207807"/>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5DE0E6">
                    <a:alpha val="100000"/>
                  </a:srgbClr>
                </a:gs>
                <a:gs pos="100000">
                  <a:srgbClr val="004AAD">
                    <a:alpha val="100000"/>
                  </a:srgbClr>
                </a:gs>
              </a:gsLst>
              <a:lin ang="0"/>
            </a:gradFill>
          </p:spPr>
        </p:sp>
      </p:grpSp>
      <p:grpSp>
        <p:nvGrpSpPr>
          <p:cNvPr name="Group 16" id="16"/>
          <p:cNvGrpSpPr/>
          <p:nvPr/>
        </p:nvGrpSpPr>
        <p:grpSpPr>
          <a:xfrm rot="0">
            <a:off x="7137346" y="5036819"/>
            <a:ext cx="924993" cy="924993"/>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8" id="18"/>
          <p:cNvGrpSpPr/>
          <p:nvPr/>
        </p:nvGrpSpPr>
        <p:grpSpPr>
          <a:xfrm rot="0">
            <a:off x="3791847" y="4211215"/>
            <a:ext cx="825604" cy="825604"/>
            <a:chOff x="0" y="0"/>
            <a:chExt cx="6350000" cy="6350000"/>
          </a:xfrm>
        </p:grpSpPr>
        <p:sp>
          <p:nvSpPr>
            <p:cNvPr name="Freeform 19" id="19"/>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grpSp>
        <p:nvGrpSpPr>
          <p:cNvPr name="Group 20" id="20"/>
          <p:cNvGrpSpPr/>
          <p:nvPr/>
        </p:nvGrpSpPr>
        <p:grpSpPr>
          <a:xfrm rot="0">
            <a:off x="14220702" y="5039862"/>
            <a:ext cx="1493142" cy="1737357"/>
            <a:chOff x="0" y="0"/>
            <a:chExt cx="6350000" cy="6350000"/>
          </a:xfrm>
        </p:grpSpPr>
        <p:sp>
          <p:nvSpPr>
            <p:cNvPr name="Freeform 21" id="21"/>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004AAD">
                    <a:alpha val="100000"/>
                  </a:srgbClr>
                </a:gs>
                <a:gs pos="100000">
                  <a:srgbClr val="CB6CE6">
                    <a:alpha val="100000"/>
                  </a:srgbClr>
                </a:gs>
              </a:gsLst>
              <a:lin ang="0"/>
            </a:gradFill>
          </p:spPr>
        </p:sp>
      </p:grpSp>
      <p:sp>
        <p:nvSpPr>
          <p:cNvPr name="Freeform 22" id="22"/>
          <p:cNvSpPr/>
          <p:nvPr/>
        </p:nvSpPr>
        <p:spPr>
          <a:xfrm flipH="false" flipV="false" rot="0">
            <a:off x="12136125" y="4083171"/>
            <a:ext cx="2394251" cy="412802"/>
          </a:xfrm>
          <a:custGeom>
            <a:avLst/>
            <a:gdLst/>
            <a:ahLst/>
            <a:cxnLst/>
            <a:rect r="r" b="b" t="t" l="l"/>
            <a:pathLst>
              <a:path h="412802" w="2394251">
                <a:moveTo>
                  <a:pt x="0" y="0"/>
                </a:moveTo>
                <a:lnTo>
                  <a:pt x="2394251" y="0"/>
                </a:lnTo>
                <a:lnTo>
                  <a:pt x="2394251" y="412802"/>
                </a:lnTo>
                <a:lnTo>
                  <a:pt x="0" y="412802"/>
                </a:lnTo>
                <a:lnTo>
                  <a:pt x="0" y="0"/>
                </a:lnTo>
                <a:close/>
              </a:path>
            </a:pathLst>
          </a:custGeom>
          <a:blipFill>
            <a:blip r:embed="rId2"/>
            <a:stretch>
              <a:fillRect l="0" t="0" r="0" b="0"/>
            </a:stretch>
          </a:blipFill>
        </p:spPr>
      </p:sp>
      <p:sp>
        <p:nvSpPr>
          <p:cNvPr name="TextBox 23" id="23"/>
          <p:cNvSpPr txBox="true"/>
          <p:nvPr/>
        </p:nvSpPr>
        <p:spPr>
          <a:xfrm rot="0">
            <a:off x="152727" y="378693"/>
            <a:ext cx="10313321" cy="2241232"/>
          </a:xfrm>
          <a:prstGeom prst="rect">
            <a:avLst/>
          </a:prstGeom>
        </p:spPr>
        <p:txBody>
          <a:bodyPr anchor="t" rtlCol="false" tIns="0" lIns="0" bIns="0" rIns="0">
            <a:spAutoFit/>
          </a:bodyPr>
          <a:lstStyle/>
          <a:p>
            <a:pPr algn="ctr">
              <a:lnSpc>
                <a:spcPts val="8998"/>
              </a:lnSpc>
              <a:spcBef>
                <a:spcPct val="0"/>
              </a:spcBef>
            </a:pPr>
            <a:r>
              <a:rPr lang="en-US" sz="6427">
                <a:solidFill>
                  <a:srgbClr val="FFFFFF"/>
                </a:solidFill>
                <a:latin typeface="League Spartan"/>
                <a:ea typeface="League Spartan"/>
                <a:cs typeface="League Spartan"/>
                <a:sym typeface="League Spartan"/>
              </a:rPr>
              <a:t>WHY CHOOSE NAUGRAMEDICALS</a:t>
            </a:r>
          </a:p>
        </p:txBody>
      </p:sp>
      <p:sp>
        <p:nvSpPr>
          <p:cNvPr name="TextBox 24" id="24"/>
          <p:cNvSpPr txBox="true"/>
          <p:nvPr/>
        </p:nvSpPr>
        <p:spPr>
          <a:xfrm rot="0">
            <a:off x="190349" y="7657993"/>
            <a:ext cx="14739301" cy="5025573"/>
          </a:xfrm>
          <a:prstGeom prst="rect">
            <a:avLst/>
          </a:prstGeom>
        </p:spPr>
        <p:txBody>
          <a:bodyPr anchor="t" rtlCol="false" tIns="0" lIns="0" bIns="0" rIns="0">
            <a:spAutoFit/>
          </a:bodyPr>
          <a:lstStyle/>
          <a:p>
            <a:pPr algn="ctr">
              <a:lnSpc>
                <a:spcPts val="5746"/>
              </a:lnSpc>
            </a:pPr>
            <a:r>
              <a:rPr lang="en-US" sz="3265">
                <a:solidFill>
                  <a:srgbClr val="000000"/>
                </a:solidFill>
                <a:latin typeface="Roboto"/>
                <a:ea typeface="Roboto"/>
                <a:cs typeface="Roboto"/>
                <a:sym typeface="Roboto"/>
              </a:rPr>
              <a:t>As leading Hospital Medical Ambulance Manufacturers, NaugraMedicals designs vehicles equipped with modern medical infrastructure, ensuring rapid response and patient comfort. Our ambulances meet global healthcare standards and are widely preferred by hospitals, clinics, and emergency responders. Visit</a:t>
            </a:r>
          </a:p>
          <a:p>
            <a:pPr algn="ctr">
              <a:lnSpc>
                <a:spcPts val="5746"/>
              </a:lnSpc>
            </a:pPr>
            <a:r>
              <a:rPr lang="en-US" b="true" sz="3265">
                <a:solidFill>
                  <a:srgbClr val="004AAD"/>
                </a:solidFill>
                <a:latin typeface="Roboto Bold"/>
                <a:ea typeface="Roboto Bold"/>
                <a:cs typeface="Roboto Bold"/>
                <a:sym typeface="Roboto Bold"/>
                <a:hlinkClick r:id="rId3" tooltip="https://www.naugramedical.com/medical-vehicle/hospital-medical-ambulances"/>
              </a:rPr>
              <a:t>https://www.naugramedical.com/medical-vehicle/hospital-medical-ambulances</a:t>
            </a:r>
            <a:r>
              <a:rPr lang="en-US" sz="3265">
                <a:solidFill>
                  <a:srgbClr val="000000"/>
                </a:solidFill>
                <a:latin typeface="Roboto"/>
                <a:ea typeface="Roboto"/>
                <a:cs typeface="Roboto"/>
                <a:sym typeface="Roboto"/>
              </a:rPr>
              <a:t> to know more</a:t>
            </a:r>
          </a:p>
        </p:txBody>
      </p:sp>
      <p:sp>
        <p:nvSpPr>
          <p:cNvPr name="TextBox 25" id="25"/>
          <p:cNvSpPr txBox="true"/>
          <p:nvPr/>
        </p:nvSpPr>
        <p:spPr>
          <a:xfrm rot="0">
            <a:off x="767793" y="18647173"/>
            <a:ext cx="10293141" cy="1922696"/>
          </a:xfrm>
          <a:prstGeom prst="rect">
            <a:avLst/>
          </a:prstGeom>
        </p:spPr>
        <p:txBody>
          <a:bodyPr anchor="t" rtlCol="false" tIns="0" lIns="0" bIns="0" rIns="0">
            <a:spAutoFit/>
          </a:bodyPr>
          <a:lstStyle/>
          <a:p>
            <a:pPr algn="l">
              <a:lnSpc>
                <a:spcPts val="4090"/>
              </a:lnSpc>
              <a:spcBef>
                <a:spcPct val="0"/>
              </a:spcBef>
            </a:pPr>
            <a:r>
              <a:rPr lang="en-US" b="true" sz="2921">
                <a:solidFill>
                  <a:srgbClr val="FFFFFF"/>
                </a:solidFill>
                <a:latin typeface="Roboto Bold"/>
                <a:ea typeface="Roboto Bold"/>
                <a:cs typeface="Roboto Bold"/>
                <a:sym typeface="Roboto Bold"/>
              </a:rPr>
              <a:t>Address :- 6148/6, Guru Nanak Marg, Ambala Can</a:t>
            </a:r>
            <a:r>
              <a:rPr lang="en-US" b="true" sz="2921">
                <a:solidFill>
                  <a:srgbClr val="FFFFFF"/>
                </a:solidFill>
                <a:latin typeface="Roboto Bold"/>
                <a:ea typeface="Roboto Bold"/>
                <a:cs typeface="Roboto Bold"/>
                <a:sym typeface="Roboto Bold"/>
              </a:rPr>
              <a:t>tt, Haryana, India</a:t>
            </a:r>
          </a:p>
          <a:p>
            <a:pPr algn="l">
              <a:lnSpc>
                <a:spcPts val="4090"/>
              </a:lnSpc>
              <a:spcBef>
                <a:spcPct val="0"/>
              </a:spcBef>
            </a:pPr>
            <a:r>
              <a:rPr lang="en-US" b="true" sz="2921">
                <a:solidFill>
                  <a:srgbClr val="FFFFFF"/>
                </a:solidFill>
                <a:latin typeface="Roboto Bold"/>
                <a:ea typeface="Roboto Bold"/>
                <a:cs typeface="Roboto Bold"/>
                <a:sym typeface="Roboto Bold"/>
              </a:rPr>
              <a:t>P</a:t>
            </a:r>
            <a:r>
              <a:rPr lang="en-US" b="true" sz="2921">
                <a:solidFill>
                  <a:srgbClr val="FFFFFF"/>
                </a:solidFill>
                <a:latin typeface="Roboto Bold"/>
                <a:ea typeface="Roboto Bold"/>
                <a:cs typeface="Roboto Bold"/>
                <a:sym typeface="Roboto Bold"/>
              </a:rPr>
              <a:t>hone No :- +91-9896600003</a:t>
            </a:r>
          </a:p>
          <a:p>
            <a:pPr algn="l">
              <a:lnSpc>
                <a:spcPts val="3067"/>
              </a:lnSpc>
              <a:spcBef>
                <a:spcPct val="0"/>
              </a:spcBef>
            </a:pPr>
            <a:r>
              <a:rPr lang="en-US" b="true" sz="2191">
                <a:solidFill>
                  <a:srgbClr val="FFFFFF"/>
                </a:solidFill>
                <a:latin typeface="Roboto Bold"/>
                <a:ea typeface="Roboto Bold"/>
                <a:cs typeface="Roboto Bold"/>
                <a:sym typeface="Roboto Bold"/>
              </a:rPr>
              <a:t>Website :-  </a:t>
            </a:r>
            <a:r>
              <a:rPr lang="en-US" b="true" sz="2191">
                <a:solidFill>
                  <a:srgbClr val="FFFFFF"/>
                </a:solidFill>
                <a:latin typeface="Roboto Bold"/>
                <a:ea typeface="Roboto Bold"/>
                <a:cs typeface="Roboto Bold"/>
                <a:sym typeface="Roboto Bold"/>
                <a:hlinkClick r:id="rId4" tooltip="https://www.naugramedical.com/diagnostic-equipments"/>
              </a:rPr>
              <a:t>www.naugramedical.com</a:t>
            </a:r>
          </a:p>
        </p:txBody>
      </p:sp>
      <p:sp>
        <p:nvSpPr>
          <p:cNvPr name="TextBox 26" id="26"/>
          <p:cNvSpPr txBox="true"/>
          <p:nvPr/>
        </p:nvSpPr>
        <p:spPr>
          <a:xfrm rot="0">
            <a:off x="187469" y="17358366"/>
            <a:ext cx="4912813" cy="1345957"/>
          </a:xfrm>
          <a:prstGeom prst="rect">
            <a:avLst/>
          </a:prstGeom>
        </p:spPr>
        <p:txBody>
          <a:bodyPr anchor="t" rtlCol="false" tIns="0" lIns="0" bIns="0" rIns="0">
            <a:spAutoFit/>
          </a:bodyPr>
          <a:lstStyle/>
          <a:p>
            <a:pPr algn="ctr">
              <a:lnSpc>
                <a:spcPts val="5419"/>
              </a:lnSpc>
            </a:pPr>
            <a:r>
              <a:rPr lang="en-US" b="true" sz="3870">
                <a:solidFill>
                  <a:srgbClr val="FF9900"/>
                </a:solidFill>
                <a:latin typeface="Canva Sans Bold"/>
                <a:ea typeface="Canva Sans Bold"/>
                <a:cs typeface="Canva Sans Bold"/>
                <a:sym typeface="Canva Sans Bold"/>
              </a:rPr>
              <a:t>Cont</a:t>
            </a:r>
            <a:r>
              <a:rPr lang="en-US" b="true" sz="3870">
                <a:solidFill>
                  <a:srgbClr val="FF9900"/>
                </a:solidFill>
                <a:latin typeface="Canva Sans Bold"/>
                <a:ea typeface="Canva Sans Bold"/>
                <a:cs typeface="Canva Sans Bold"/>
                <a:sym typeface="Canva Sans Bold"/>
              </a:rPr>
              <a:t>act Information</a:t>
            </a:r>
          </a:p>
          <a:p>
            <a:pPr algn="ctr">
              <a:lnSpc>
                <a:spcPts val="5419"/>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DAGtORqMSCA</dc:identifier>
  <dcterms:modified xsi:type="dcterms:W3CDTF">2011-08-01T06:04:30Z</dcterms:modified>
  <cp:revision>1</cp:revision>
  <dc:title>Hospital Medical Ambulance Manufacturers</dc:title>
</cp:coreProperties>
</file>