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uce" charset="1" panose="00000500000000000000"/>
      <p:regular r:id="rId11"/>
    </p:embeddedFont>
    <p:embeddedFont>
      <p:font typeface="Open Sauce Bold" charset="1" panose="00000800000000000000"/>
      <p:regular r:id="rId12"/>
    </p:embeddedFont>
    <p:embeddedFont>
      <p:font typeface="Canva Sans Bold" charset="1" panose="020B0803030501040103"/>
      <p:regular r:id="rId13"/>
    </p:embeddedFont>
    <p:embeddedFont>
      <p:font typeface="Canva Sans" charset="1" panose="020B0503030501040103"/>
      <p:regular r:id="rId14"/>
    </p:embeddedFont>
    <p:embeddedFont>
      <p:font typeface="DM Sans" charset="1" panose="00000000000000000000"/>
      <p:regular r:id="rId15"/>
    </p:embeddedFont>
    <p:embeddedFont>
      <p:font typeface="DM Sans Bold" charset="1" panose="000000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mailto:info@travipro.com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travipro.com/social-media-marketing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https://www.travipro.com/social-media-marketing.html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travipro.com/social-media-marketing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5621933" y="-419954"/>
            <a:ext cx="0" cy="11126907"/>
          </a:xfrm>
          <a:prstGeom prst="line">
            <a:avLst/>
          </a:prstGeom>
          <a:ln cap="flat" w="19050">
            <a:solidFill>
              <a:srgbClr val="3E5FED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11678834" y="1028700"/>
            <a:ext cx="6514509" cy="6588947"/>
            <a:chOff x="0" y="0"/>
            <a:chExt cx="4352035" cy="440176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352035" cy="4401763"/>
            </a:xfrm>
            <a:custGeom>
              <a:avLst/>
              <a:gdLst/>
              <a:ahLst/>
              <a:cxnLst/>
              <a:rect r="r" b="b" t="t" l="l"/>
              <a:pathLst>
                <a:path h="4401763" w="4352035">
                  <a:moveTo>
                    <a:pt x="17826" y="0"/>
                  </a:moveTo>
                  <a:lnTo>
                    <a:pt x="4334209" y="0"/>
                  </a:lnTo>
                  <a:cubicBezTo>
                    <a:pt x="4338937" y="0"/>
                    <a:pt x="4343471" y="1878"/>
                    <a:pt x="4346814" y="5221"/>
                  </a:cubicBezTo>
                  <a:cubicBezTo>
                    <a:pt x="4350157" y="8564"/>
                    <a:pt x="4352035" y="13098"/>
                    <a:pt x="4352035" y="17826"/>
                  </a:cubicBezTo>
                  <a:lnTo>
                    <a:pt x="4352035" y="4383937"/>
                  </a:lnTo>
                  <a:cubicBezTo>
                    <a:pt x="4352035" y="4388665"/>
                    <a:pt x="4350157" y="4393199"/>
                    <a:pt x="4346814" y="4396542"/>
                  </a:cubicBezTo>
                  <a:cubicBezTo>
                    <a:pt x="4343471" y="4399885"/>
                    <a:pt x="4338937" y="4401763"/>
                    <a:pt x="4334209" y="4401763"/>
                  </a:cubicBezTo>
                  <a:lnTo>
                    <a:pt x="17826" y="4401763"/>
                  </a:lnTo>
                  <a:cubicBezTo>
                    <a:pt x="13098" y="4401763"/>
                    <a:pt x="8564" y="4399885"/>
                    <a:pt x="5221" y="4396542"/>
                  </a:cubicBezTo>
                  <a:cubicBezTo>
                    <a:pt x="1878" y="4393199"/>
                    <a:pt x="0" y="4388665"/>
                    <a:pt x="0" y="4383937"/>
                  </a:cubicBezTo>
                  <a:lnTo>
                    <a:pt x="0" y="17826"/>
                  </a:lnTo>
                  <a:cubicBezTo>
                    <a:pt x="0" y="13098"/>
                    <a:pt x="1878" y="8564"/>
                    <a:pt x="5221" y="5221"/>
                  </a:cubicBezTo>
                  <a:cubicBezTo>
                    <a:pt x="8564" y="1878"/>
                    <a:pt x="13098" y="0"/>
                    <a:pt x="17826" y="0"/>
                  </a:cubicBezTo>
                  <a:close/>
                </a:path>
              </a:pathLst>
            </a:custGeom>
            <a:blipFill>
              <a:blip r:embed="rId2"/>
              <a:stretch>
                <a:fillRect l="-18389" t="0" r="-18389" b="0"/>
              </a:stretch>
            </a:blipFill>
            <a:ln w="19050" cap="sq">
              <a:solidFill>
                <a:srgbClr val="3E5FED"/>
              </a:solidFill>
              <a:prstDash val="solid"/>
              <a:miter/>
            </a:ln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605907" y="296819"/>
            <a:ext cx="2829939" cy="731881"/>
          </a:xfrm>
          <a:custGeom>
            <a:avLst/>
            <a:gdLst/>
            <a:ahLst/>
            <a:cxnLst/>
            <a:rect r="r" b="b" t="t" l="l"/>
            <a:pathLst>
              <a:path h="731881" w="2829939">
                <a:moveTo>
                  <a:pt x="0" y="0"/>
                </a:moveTo>
                <a:lnTo>
                  <a:pt x="2829939" y="0"/>
                </a:lnTo>
                <a:lnTo>
                  <a:pt x="2829939" y="731881"/>
                </a:lnTo>
                <a:lnTo>
                  <a:pt x="0" y="7318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05907" y="2294877"/>
            <a:ext cx="9874240" cy="2610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843"/>
              </a:lnSpc>
            </a:pPr>
            <a:r>
              <a:rPr lang="en-US" sz="5848" spc="-321" strike="noStrike" u="none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Social Media Marketing For Travel Industry</a:t>
            </a:r>
          </a:p>
          <a:p>
            <a:pPr algn="ctr" marL="0" indent="0" lvl="0">
              <a:lnSpc>
                <a:spcPts val="6843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310547" y="6338213"/>
            <a:ext cx="4597742" cy="3687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81"/>
              </a:lnSpc>
            </a:pPr>
            <a:r>
              <a:rPr lang="en-US" b="true" sz="2615">
                <a:solidFill>
                  <a:srgbClr val="212121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CONTACT INFORAMTION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0547" y="7801201"/>
            <a:ext cx="5609332" cy="21182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8"/>
              </a:lnSpc>
            </a:pPr>
            <a:r>
              <a:rPr lang="en-US" b="true" sz="215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215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B-112, Sector-64 Noida - 201301</a:t>
            </a:r>
          </a:p>
          <a:p>
            <a:pPr algn="ctr">
              <a:lnSpc>
                <a:spcPts val="3378"/>
              </a:lnSpc>
            </a:pPr>
            <a:r>
              <a:rPr lang="en-US" b="true" sz="215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 </a:t>
            </a:r>
            <a:r>
              <a:rPr lang="en-US" sz="215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</a:t>
            </a:r>
            <a:r>
              <a:rPr lang="en-US" sz="215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info@travipro.com"/>
              </a:rPr>
              <a:t>info@travipro.com</a:t>
            </a:r>
          </a:p>
          <a:p>
            <a:pPr algn="ctr">
              <a:lnSpc>
                <a:spcPts val="3378"/>
              </a:lnSpc>
            </a:pPr>
            <a:r>
              <a:rPr lang="en-US" b="true" sz="215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Get In Touch</a:t>
            </a:r>
            <a:r>
              <a:rPr lang="en-US" sz="215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:- +91 9560 433 3182 </a:t>
            </a:r>
          </a:p>
          <a:p>
            <a:pPr algn="ctr">
              <a:lnSpc>
                <a:spcPts val="3378"/>
              </a:lnSpc>
            </a:pPr>
            <a:r>
              <a:rPr lang="en-US" b="true" sz="215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15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15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3378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5513166" y="-419954"/>
            <a:ext cx="0" cy="11126907"/>
          </a:xfrm>
          <a:prstGeom prst="line">
            <a:avLst/>
          </a:prstGeom>
          <a:ln cap="flat" w="19050">
            <a:solidFill>
              <a:srgbClr val="3E5FE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1028700" y="196249"/>
            <a:ext cx="9074972" cy="15315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213"/>
              </a:lnSpc>
            </a:pPr>
            <a:r>
              <a:rPr lang="en-US" sz="4061" spc="-134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Intr</a:t>
            </a:r>
            <a:r>
              <a:rPr lang="en-US" sz="4061" spc="-134" strike="noStrike" u="none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oduction to Social Media Marketing for Travel Industry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637350" y="3933968"/>
            <a:ext cx="13597888" cy="3625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81962" indent="-340981" lvl="1">
              <a:lnSpc>
                <a:spcPts val="4864"/>
              </a:lnSpc>
              <a:buFont typeface="Arial"/>
              <a:buChar char="•"/>
            </a:pPr>
            <a:r>
              <a:rPr lang="en-US" sz="3158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Social media is a game-changer for travel brands.</a:t>
            </a:r>
          </a:p>
          <a:p>
            <a:pPr algn="just" marL="681962" indent="-340981" lvl="1">
              <a:lnSpc>
                <a:spcPts val="4864"/>
              </a:lnSpc>
              <a:buFont typeface="Arial"/>
              <a:buChar char="•"/>
            </a:pPr>
            <a:r>
              <a:rPr lang="en-US" sz="3158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Travipro empowers travel businesses to engage audiences, boost bookings, and strengthen online presence.</a:t>
            </a:r>
          </a:p>
          <a:p>
            <a:pPr algn="just" marL="681962" indent="-340981" lvl="1">
              <a:lnSpc>
                <a:spcPts val="4864"/>
              </a:lnSpc>
              <a:buFont typeface="Arial"/>
              <a:buChar char="•"/>
            </a:pPr>
            <a:r>
              <a:rPr lang="en-US" sz="3158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Learn strategies tailored for the travel industry.</a:t>
            </a:r>
          </a:p>
          <a:p>
            <a:pPr algn="just" marL="681962" indent="-340981" lvl="1">
              <a:lnSpc>
                <a:spcPts val="4864"/>
              </a:lnSpc>
              <a:buFont typeface="Arial"/>
              <a:buChar char="•"/>
            </a:pPr>
            <a:r>
              <a:rPr lang="en-US" sz="3158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URL: </a:t>
            </a:r>
            <a:r>
              <a:rPr lang="en-US" b="true" sz="3158">
                <a:solidFill>
                  <a:srgbClr val="3E5FED"/>
                </a:solidFill>
                <a:latin typeface="DM Sans Bold"/>
                <a:ea typeface="DM Sans Bold"/>
                <a:cs typeface="DM Sans Bold"/>
                <a:sym typeface="DM Sans Bold"/>
                <a:hlinkClick r:id="rId2" tooltip="https://www.travipro.com/social-media-marketing.html"/>
              </a:rPr>
              <a:t>https://www.travipro.com/social-media-marketing.html</a:t>
            </a:r>
          </a:p>
          <a:p>
            <a:pPr algn="just" marL="0" indent="0" lvl="0">
              <a:lnSpc>
                <a:spcPts val="4864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6F6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168794" y="425873"/>
            <a:ext cx="12530590" cy="23129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050"/>
              </a:lnSpc>
              <a:spcBef>
                <a:spcPct val="0"/>
              </a:spcBef>
            </a:pPr>
            <a:r>
              <a:rPr lang="en-US" sz="5500" spc="-181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Key Benefits of </a:t>
            </a:r>
            <a:r>
              <a:rPr lang="en-US" sz="5500" spc="-181" strike="noStrike" u="none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Social Media Marketing</a:t>
            </a:r>
          </a:p>
          <a:p>
            <a:pPr algn="ctr">
              <a:lnSpc>
                <a:spcPts val="6050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6050"/>
              </a:lnSpc>
              <a:spcBef>
                <a:spcPct val="0"/>
              </a:spcBef>
            </a:pPr>
          </a:p>
        </p:txBody>
      </p:sp>
      <p:sp>
        <p:nvSpPr>
          <p:cNvPr name="AutoShape 3" id="3"/>
          <p:cNvSpPr/>
          <p:nvPr/>
        </p:nvSpPr>
        <p:spPr>
          <a:xfrm flipH="true">
            <a:off x="-1124201" y="2411574"/>
            <a:ext cx="19982001" cy="0"/>
          </a:xfrm>
          <a:prstGeom prst="line">
            <a:avLst/>
          </a:prstGeom>
          <a:ln cap="flat" w="19050">
            <a:solidFill>
              <a:srgbClr val="3E5FE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" id="4"/>
          <p:cNvSpPr txBox="true"/>
          <p:nvPr/>
        </p:nvSpPr>
        <p:spPr>
          <a:xfrm rot="0">
            <a:off x="1895401" y="3263141"/>
            <a:ext cx="14497199" cy="3296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5269"/>
              </a:lnSpc>
              <a:buFont typeface="Arial"/>
              <a:buChar char="•"/>
            </a:pPr>
            <a:r>
              <a:rPr lang="en-US" sz="3399">
                <a:solidFill>
                  <a:srgbClr val="3E5FED"/>
                </a:solidFill>
                <a:latin typeface="Canva Sans"/>
                <a:ea typeface="Canva Sans"/>
                <a:cs typeface="Canva Sans"/>
                <a:sym typeface="Canva Sans"/>
              </a:rPr>
              <a:t>Increase</a:t>
            </a:r>
            <a:r>
              <a:rPr lang="en-US" sz="3399">
                <a:solidFill>
                  <a:srgbClr val="3E5FED"/>
                </a:solidFill>
                <a:latin typeface="Canva Sans"/>
                <a:ea typeface="Canva Sans"/>
                <a:cs typeface="Canva Sans"/>
                <a:sym typeface="Canva Sans"/>
              </a:rPr>
              <a:t> brand visibility &amp; recognition.</a:t>
            </a:r>
          </a:p>
          <a:p>
            <a:pPr algn="l" marL="734059" indent="-367030" lvl="1">
              <a:lnSpc>
                <a:spcPts val="5269"/>
              </a:lnSpc>
              <a:buFont typeface="Arial"/>
              <a:buChar char="•"/>
            </a:pPr>
            <a:r>
              <a:rPr lang="en-US" sz="3399">
                <a:solidFill>
                  <a:srgbClr val="3E5FED"/>
                </a:solidFill>
                <a:latin typeface="Canva Sans"/>
                <a:ea typeface="Canva Sans"/>
                <a:cs typeface="Canva Sans"/>
                <a:sym typeface="Canva Sans"/>
              </a:rPr>
              <a:t>Drive website traffic and direct bookings.</a:t>
            </a:r>
          </a:p>
          <a:p>
            <a:pPr algn="l" marL="734059" indent="-367030" lvl="1">
              <a:lnSpc>
                <a:spcPts val="5269"/>
              </a:lnSpc>
              <a:buFont typeface="Arial"/>
              <a:buChar char="•"/>
            </a:pPr>
            <a:r>
              <a:rPr lang="en-US" sz="3399">
                <a:solidFill>
                  <a:srgbClr val="3E5FED"/>
                </a:solidFill>
                <a:latin typeface="Canva Sans"/>
                <a:ea typeface="Canva Sans"/>
                <a:cs typeface="Canva Sans"/>
                <a:sym typeface="Canva Sans"/>
              </a:rPr>
              <a:t>Enhance customer engagement with travel enthusiasts.</a:t>
            </a:r>
          </a:p>
          <a:p>
            <a:pPr algn="l" marL="734059" indent="-367030" lvl="1">
              <a:lnSpc>
                <a:spcPts val="5269"/>
              </a:lnSpc>
              <a:buFont typeface="Arial"/>
              <a:buChar char="•"/>
            </a:pPr>
            <a:r>
              <a:rPr lang="en-US" sz="3399">
                <a:solidFill>
                  <a:srgbClr val="3E5FED"/>
                </a:solidFill>
                <a:latin typeface="Canva Sans"/>
                <a:ea typeface="Canva Sans"/>
                <a:cs typeface="Canva Sans"/>
                <a:sym typeface="Canva Sans"/>
              </a:rPr>
              <a:t>Travipro’s expert tools optimize campaigns for measurable results.</a:t>
            </a:r>
          </a:p>
          <a:p>
            <a:pPr algn="l">
              <a:lnSpc>
                <a:spcPts val="526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5133844" y="-419954"/>
            <a:ext cx="0" cy="11126907"/>
          </a:xfrm>
          <a:prstGeom prst="line">
            <a:avLst/>
          </a:prstGeom>
          <a:ln cap="flat" w="19050">
            <a:solidFill>
              <a:srgbClr val="3E5FED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567807" y="1484994"/>
            <a:ext cx="3784438" cy="4567379"/>
            <a:chOff x="0" y="0"/>
            <a:chExt cx="2906141" cy="350737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906141" cy="3507377"/>
            </a:xfrm>
            <a:custGeom>
              <a:avLst/>
              <a:gdLst/>
              <a:ahLst/>
              <a:cxnLst/>
              <a:rect r="r" b="b" t="t" l="l"/>
              <a:pathLst>
                <a:path h="3507377" w="2906141">
                  <a:moveTo>
                    <a:pt x="30686" y="0"/>
                  </a:moveTo>
                  <a:lnTo>
                    <a:pt x="2875455" y="0"/>
                  </a:lnTo>
                  <a:cubicBezTo>
                    <a:pt x="2892403" y="0"/>
                    <a:pt x="2906141" y="13739"/>
                    <a:pt x="2906141" y="30686"/>
                  </a:cubicBezTo>
                  <a:lnTo>
                    <a:pt x="2906141" y="3476691"/>
                  </a:lnTo>
                  <a:cubicBezTo>
                    <a:pt x="2906141" y="3493638"/>
                    <a:pt x="2892403" y="3507377"/>
                    <a:pt x="2875455" y="3507377"/>
                  </a:cubicBezTo>
                  <a:lnTo>
                    <a:pt x="30686" y="3507377"/>
                  </a:lnTo>
                  <a:cubicBezTo>
                    <a:pt x="13739" y="3507377"/>
                    <a:pt x="0" y="3493638"/>
                    <a:pt x="0" y="3476691"/>
                  </a:cubicBezTo>
                  <a:lnTo>
                    <a:pt x="0" y="30686"/>
                  </a:lnTo>
                  <a:cubicBezTo>
                    <a:pt x="0" y="13739"/>
                    <a:pt x="13739" y="0"/>
                    <a:pt x="30686" y="0"/>
                  </a:cubicBezTo>
                  <a:close/>
                </a:path>
              </a:pathLst>
            </a:custGeom>
            <a:blipFill>
              <a:blip r:embed="rId2"/>
              <a:stretch>
                <a:fillRect l="-31821" t="0" r="-49154" b="0"/>
              </a:stretch>
            </a:blipFill>
            <a:ln w="19050" cap="sq">
              <a:solidFill>
                <a:srgbClr val="3E5FED"/>
              </a:solidFill>
              <a:prstDash val="solid"/>
              <a:miter/>
            </a:ln>
          </p:spPr>
        </p:sp>
      </p:grpSp>
      <p:sp>
        <p:nvSpPr>
          <p:cNvPr name="TextBox 5" id="5"/>
          <p:cNvSpPr txBox="true"/>
          <p:nvPr/>
        </p:nvSpPr>
        <p:spPr>
          <a:xfrm rot="0">
            <a:off x="7849865" y="321060"/>
            <a:ext cx="7779813" cy="1367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468"/>
              </a:lnSpc>
            </a:pPr>
            <a:r>
              <a:rPr lang="en-US" sz="4111" spc="-135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Trav</a:t>
            </a:r>
            <a:r>
              <a:rPr lang="en-US" sz="4111" spc="-135" strike="noStrike" u="none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ipro’s Social Media Marketing Solutions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403307" y="3398459"/>
            <a:ext cx="12672930" cy="3492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95047" indent="-297523" lvl="1">
              <a:lnSpc>
                <a:spcPts val="4685"/>
              </a:lnSpc>
              <a:buFont typeface="Arial"/>
              <a:buChar char="•"/>
            </a:pPr>
            <a:r>
              <a:rPr lang="en-US" sz="2756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TAILORED CAMPAIGNS FOR TRAVEL AGENCIES &amp; TOUR OPERATORS.</a:t>
            </a:r>
          </a:p>
          <a:p>
            <a:pPr algn="just" marL="595047" indent="-297523" lvl="1">
              <a:lnSpc>
                <a:spcPts val="4685"/>
              </a:lnSpc>
              <a:buFont typeface="Arial"/>
              <a:buChar char="•"/>
            </a:pPr>
            <a:r>
              <a:rPr lang="en-US" sz="2756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CONTENT CREATION, SCHEDULING, AND PER</a:t>
            </a:r>
            <a:r>
              <a:rPr lang="en-US" sz="2756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formance analytics.</a:t>
            </a:r>
          </a:p>
          <a:p>
            <a:pPr algn="just" marL="595047" indent="-297523" lvl="1">
              <a:lnSpc>
                <a:spcPts val="4685"/>
              </a:lnSpc>
              <a:buFont typeface="Arial"/>
              <a:buChar char="•"/>
            </a:pPr>
            <a:r>
              <a:rPr lang="en-US" sz="2756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Targeted ads to reach potential travelers effectively.</a:t>
            </a:r>
          </a:p>
          <a:p>
            <a:pPr algn="just" marL="595047" indent="-297523" lvl="1">
              <a:lnSpc>
                <a:spcPts val="4685"/>
              </a:lnSpc>
              <a:buFont typeface="Arial"/>
              <a:buChar char="•"/>
            </a:pPr>
            <a:r>
              <a:rPr lang="en-US" sz="2756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Trusted by travel businesses to maximize ROI.</a:t>
            </a:r>
          </a:p>
          <a:p>
            <a:pPr algn="just" marL="595047" indent="-297523" lvl="1">
              <a:lnSpc>
                <a:spcPts val="4685"/>
              </a:lnSpc>
              <a:buFont typeface="Arial"/>
              <a:buChar char="•"/>
            </a:pPr>
            <a:r>
              <a:rPr lang="en-US" sz="2756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URL: </a:t>
            </a:r>
            <a:r>
              <a:rPr lang="en-US" b="true" sz="2756">
                <a:solidFill>
                  <a:srgbClr val="3E5FED"/>
                </a:solidFill>
                <a:latin typeface="DM Sans Bold"/>
                <a:ea typeface="DM Sans Bold"/>
                <a:cs typeface="DM Sans Bold"/>
                <a:sym typeface="DM Sans Bold"/>
                <a:hlinkClick r:id="rId3" tooltip="https://www.travipro.com/social-media-marketing.html"/>
              </a:rPr>
              <a:t>https://www.travipro.com/social-media-marketing.html</a:t>
            </a:r>
          </a:p>
          <a:p>
            <a:pPr algn="just" marL="0" indent="0" lvl="0">
              <a:lnSpc>
                <a:spcPts val="4685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16135751" y="-419954"/>
            <a:ext cx="0" cy="11126907"/>
          </a:xfrm>
          <a:prstGeom prst="line">
            <a:avLst/>
          </a:prstGeom>
          <a:ln cap="flat" w="19050">
            <a:solidFill>
              <a:srgbClr val="3E5FE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554671" y="394291"/>
            <a:ext cx="8839453" cy="660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052"/>
              </a:lnSpc>
              <a:spcBef>
                <a:spcPct val="0"/>
              </a:spcBef>
            </a:pPr>
            <a:r>
              <a:rPr lang="en-US" sz="4593" spc="-151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Get Sta</a:t>
            </a:r>
            <a:r>
              <a:rPr lang="en-US" sz="4593" spc="-151" strike="noStrike" u="none">
                <a:solidFill>
                  <a:srgbClr val="3E5FED"/>
                </a:solidFill>
                <a:latin typeface="Open Sauce"/>
                <a:ea typeface="Open Sauce"/>
                <a:cs typeface="Open Sauce"/>
                <a:sym typeface="Open Sauce"/>
              </a:rPr>
              <a:t>rted with Travipro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54671" y="2953848"/>
            <a:ext cx="12792996" cy="3508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51479" indent="-275740" lvl="1">
              <a:lnSpc>
                <a:spcPts val="4010"/>
              </a:lnSpc>
              <a:buFont typeface="Arial"/>
              <a:buChar char="•"/>
            </a:pPr>
            <a:r>
              <a:rPr lang="en-US" sz="2554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PLAN, EXECUTE, AND MONITOR SOCIAL MEDIA CAMPAIGNS EFFORTLESSLY.</a:t>
            </a:r>
          </a:p>
          <a:p>
            <a:pPr algn="just" marL="551479" indent="-275740" lvl="1">
              <a:lnSpc>
                <a:spcPts val="4010"/>
              </a:lnSpc>
              <a:buFont typeface="Arial"/>
              <a:buChar char="•"/>
            </a:pPr>
            <a:r>
              <a:rPr lang="en-US" sz="2554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DRIVE MORE BOOKINGS, ENHANCE ENGAGEMENT, AND GROW YOUR TRAVEL BUSINESS.</a:t>
            </a:r>
          </a:p>
          <a:p>
            <a:pPr algn="just" marL="551479" indent="-275740" lvl="1">
              <a:lnSpc>
                <a:spcPts val="4010"/>
              </a:lnSpc>
              <a:buFont typeface="Arial"/>
              <a:buChar char="•"/>
            </a:pPr>
            <a:r>
              <a:rPr lang="en-US" sz="2554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PARTNER WITH TRAVIPRO FOR PROFESSIONAL SOCIAL MEDIA MARKETING SOLUTIONS.</a:t>
            </a:r>
          </a:p>
          <a:p>
            <a:pPr algn="just" marL="551479" indent="-275740" lvl="1">
              <a:lnSpc>
                <a:spcPts val="4010"/>
              </a:lnSpc>
              <a:buFont typeface="Arial"/>
              <a:buChar char="•"/>
            </a:pPr>
            <a:r>
              <a:rPr lang="en-US" sz="2554">
                <a:solidFill>
                  <a:srgbClr val="212121"/>
                </a:solidFill>
                <a:latin typeface="DM Sans"/>
                <a:ea typeface="DM Sans"/>
                <a:cs typeface="DM Sans"/>
                <a:sym typeface="DM Sans"/>
              </a:rPr>
              <a:t>URL: </a:t>
            </a:r>
            <a:r>
              <a:rPr lang="en-US" b="true" sz="2554">
                <a:solidFill>
                  <a:srgbClr val="212121"/>
                </a:solidFill>
                <a:latin typeface="DM Sans Bold"/>
                <a:ea typeface="DM Sans Bold"/>
                <a:cs typeface="DM Sans Bold"/>
                <a:sym typeface="DM Sans Bold"/>
                <a:hlinkClick r:id="rId2" tooltip="https://www.travipro.com/social-media-marketing.html"/>
              </a:rPr>
              <a:t>HTTPS://WWW.TRAVIPRO.COM/SOCIAL-MEDIA-MARKETING.HTML</a:t>
            </a:r>
          </a:p>
          <a:p>
            <a:pPr algn="just" marL="0" indent="0" lvl="0">
              <a:lnSpc>
                <a:spcPts val="4010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DAG8ZjAiNOg</dc:identifier>
  <dcterms:modified xsi:type="dcterms:W3CDTF">2011-08-01T06:04:30Z</dcterms:modified>
  <cp:revision>1</cp:revision>
  <dc:title>Social Media Marketing For Travel Industry</dc:title>
</cp:coreProperties>
</file>