
<file path=[Content_Types].xml><?xml version="1.0" encoding="utf-8"?>
<Types xmlns="http://schemas.openxmlformats.org/package/2006/content-types">
  <Default ContentType="application/x-fontdata" Extension="fntdata"/>
  <Default ContentType="image/jpeg" Extension="jpeg"/>
  <Default ContentType="image/png" Extension="png"/>
  <Default ContentType="application/vnd.openxmlformats-package.relationships+xml" Extension="rels"/>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sldIdLst>
    <p:sldId id="256" r:id="rId6"/>
    <p:sldId id="257" r:id="rId7"/>
    <p:sldId id="258" r:id="rId8"/>
  </p:sldIdLst>
  <p:sldSz cx="15113000" cy="21374100"/>
  <p:notesSz cx="6858000" cy="9144000"/>
  <p:embeddedFontLst>
    <p:embeddedFont>
      <p:font typeface="League Spartan" charset="1" panose="00000800000000000000"/>
      <p:regular r:id="rId9"/>
    </p:embeddedFont>
    <p:embeddedFont>
      <p:font typeface="Roboto" charset="1" panose="02000000000000000000"/>
      <p:regular r:id="rId10"/>
    </p:embeddedFont>
    <p:embeddedFont>
      <p:font typeface="Canva Sans Bold" charset="1" panose="020B0803030501040103"/>
      <p:regular r:id="rId11"/>
    </p:embeddedFont>
    <p:embeddedFont>
      <p:font typeface="Canva Sans" charset="1" panose="020B0503030501040103"/>
      <p:regular r:id="rId12"/>
    </p:embeddedFont>
    <p:embeddedFont>
      <p:font typeface="Roboto Bold" charset="1" panose="02000000000000000000"/>
      <p:regular r:id="rId13"/>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fonts/font10.fntdata" Type="http://schemas.openxmlformats.org/officeDocument/2006/relationships/font"/><Relationship Id="rId11" Target="fonts/font11.fntdata" Type="http://schemas.openxmlformats.org/officeDocument/2006/relationships/font"/><Relationship Id="rId12" Target="fonts/font12.fntdata" Type="http://schemas.openxmlformats.org/officeDocument/2006/relationships/font"/><Relationship Id="rId13" Target="fonts/font13.fntdata" Type="http://schemas.openxmlformats.org/officeDocument/2006/relationships/font"/><Relationship Id="rId2" Target="presProps.xml" Type="http://schemas.openxmlformats.org/officeDocument/2006/relationships/presProps"/><Relationship Id="rId3" Target="viewProps.xml" Type="http://schemas.openxmlformats.org/officeDocument/2006/relationships/viewProps"/><Relationship Id="rId4" Target="theme/theme1.xml" Type="http://schemas.openxmlformats.org/officeDocument/2006/relationships/theme"/><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fonts/font9.fntdata" Type="http://schemas.openxmlformats.org/officeDocument/2006/relationships/font"/></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png" Type="http://schemas.openxmlformats.org/officeDocument/2006/relationships/image"/><Relationship Id="rId4" Target="https://www.naugramedical.com/diagnostic-equipments" TargetMode="External" Type="http://schemas.openxmlformats.org/officeDocument/2006/relationships/hyperlink"/></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2.png" Type="http://schemas.openxmlformats.org/officeDocument/2006/relationships/image"/><Relationship Id="rId3" Target="../media/image3.png" Type="http://schemas.openxmlformats.org/officeDocument/2006/relationships/image"/><Relationship Id="rId4" Target="https://www.naugramedical.com" TargetMode="External" Type="http://schemas.openxmlformats.org/officeDocument/2006/relationships/hyperlink"/><Relationship Id="rId5" Target="https://www.naugramedical.com/diagnostic-equipments" TargetMode="External" Type="http://schemas.openxmlformats.org/officeDocument/2006/relationships/hyperlink"/></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2.png" Type="http://schemas.openxmlformats.org/officeDocument/2006/relationships/image"/><Relationship Id="rId3" Target="../media/image3.png" Type="http://schemas.openxmlformats.org/officeDocument/2006/relationships/image"/><Relationship Id="rId4" Target="https://www.naugramedical.com" TargetMode="External" Type="http://schemas.openxmlformats.org/officeDocument/2006/relationships/hyperlink"/><Relationship Id="rId5" Target="https://www.naugramedical.com/diagnostic-equipments" TargetMode="External" Type="http://schemas.openxmlformats.org/officeDocument/2006/relationships/hyperlink"/></Relationships>
</file>

<file path=ppt/slides/slide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846714">
            <a:off x="-785305" y="-2572430"/>
            <a:ext cx="11907587" cy="8699727"/>
            <a:chOff x="0" y="0"/>
            <a:chExt cx="9417628" cy="6880554"/>
          </a:xfrm>
        </p:grpSpPr>
        <p:sp>
          <p:nvSpPr>
            <p:cNvPr name="Freeform 3" id="3"/>
            <p:cNvSpPr/>
            <p:nvPr/>
          </p:nvSpPr>
          <p:spPr>
            <a:xfrm flipH="false" flipV="false" rot="0">
              <a:off x="0" y="0"/>
              <a:ext cx="9417628" cy="6880554"/>
            </a:xfrm>
            <a:custGeom>
              <a:avLst/>
              <a:gdLst/>
              <a:ahLst/>
              <a:cxnLst/>
              <a:rect r="r" b="b" t="t" l="l"/>
              <a:pathLst>
                <a:path h="6880554" w="9417628">
                  <a:moveTo>
                    <a:pt x="9112828" y="0"/>
                  </a:moveTo>
                  <a:lnTo>
                    <a:pt x="304800" y="0"/>
                  </a:lnTo>
                  <a:cubicBezTo>
                    <a:pt x="135890" y="0"/>
                    <a:pt x="0" y="135890"/>
                    <a:pt x="0" y="304800"/>
                  </a:cubicBezTo>
                  <a:lnTo>
                    <a:pt x="0" y="6575754"/>
                  </a:lnTo>
                  <a:cubicBezTo>
                    <a:pt x="0" y="6744664"/>
                    <a:pt x="135890" y="6880554"/>
                    <a:pt x="304800" y="6880554"/>
                  </a:cubicBezTo>
                  <a:lnTo>
                    <a:pt x="9112828" y="6880554"/>
                  </a:lnTo>
                  <a:cubicBezTo>
                    <a:pt x="9281738" y="6880554"/>
                    <a:pt x="9417628" y="6744664"/>
                    <a:pt x="9417628" y="6575754"/>
                  </a:cubicBezTo>
                  <a:lnTo>
                    <a:pt x="9417628" y="304800"/>
                  </a:lnTo>
                  <a:cubicBezTo>
                    <a:pt x="9417628" y="135890"/>
                    <a:pt x="9281738" y="0"/>
                    <a:pt x="9112828" y="0"/>
                  </a:cubicBezTo>
                  <a:close/>
                </a:path>
              </a:pathLst>
            </a:custGeom>
            <a:gradFill rotWithShape="true">
              <a:gsLst>
                <a:gs pos="0">
                  <a:srgbClr val="8C52FF">
                    <a:alpha val="100000"/>
                  </a:srgbClr>
                </a:gs>
                <a:gs pos="100000">
                  <a:srgbClr val="00BF63">
                    <a:alpha val="100000"/>
                  </a:srgbClr>
                </a:gs>
              </a:gsLst>
              <a:path path="circle">
                <a:fillToRect l="0" r="100000" t="0" b="100000"/>
              </a:path>
              <a:tileRect r="0" l="-100000" b="0" t="-100000"/>
            </a:gradFill>
          </p:spPr>
        </p:sp>
      </p:grpSp>
      <p:grpSp>
        <p:nvGrpSpPr>
          <p:cNvPr name="Group 4" id="4"/>
          <p:cNvGrpSpPr/>
          <p:nvPr/>
        </p:nvGrpSpPr>
        <p:grpSpPr>
          <a:xfrm rot="846714">
            <a:off x="1766856" y="15605226"/>
            <a:ext cx="11665974" cy="2880865"/>
            <a:chOff x="0" y="0"/>
            <a:chExt cx="9359944" cy="2311400"/>
          </a:xfrm>
        </p:grpSpPr>
        <p:sp>
          <p:nvSpPr>
            <p:cNvPr name="Freeform 5" id="5"/>
            <p:cNvSpPr/>
            <p:nvPr/>
          </p:nvSpPr>
          <p:spPr>
            <a:xfrm flipH="false" flipV="false" rot="0">
              <a:off x="0" y="0"/>
              <a:ext cx="9359943" cy="2311400"/>
            </a:xfrm>
            <a:custGeom>
              <a:avLst/>
              <a:gdLst/>
              <a:ahLst/>
              <a:cxnLst/>
              <a:rect r="r" b="b" t="t" l="l"/>
              <a:pathLst>
                <a:path h="2311400" w="9359943">
                  <a:moveTo>
                    <a:pt x="9055143" y="0"/>
                  </a:moveTo>
                  <a:lnTo>
                    <a:pt x="304800" y="0"/>
                  </a:lnTo>
                  <a:cubicBezTo>
                    <a:pt x="135890" y="0"/>
                    <a:pt x="0" y="135890"/>
                    <a:pt x="0" y="304800"/>
                  </a:cubicBezTo>
                  <a:lnTo>
                    <a:pt x="0" y="2006600"/>
                  </a:lnTo>
                  <a:cubicBezTo>
                    <a:pt x="0" y="2175510"/>
                    <a:pt x="135890" y="2311400"/>
                    <a:pt x="304800" y="2311400"/>
                  </a:cubicBezTo>
                  <a:lnTo>
                    <a:pt x="9055143" y="2311400"/>
                  </a:lnTo>
                  <a:cubicBezTo>
                    <a:pt x="9224053" y="2311400"/>
                    <a:pt x="9359943" y="2175510"/>
                    <a:pt x="9359943" y="2006600"/>
                  </a:cubicBezTo>
                  <a:lnTo>
                    <a:pt x="9359943" y="304800"/>
                  </a:lnTo>
                  <a:cubicBezTo>
                    <a:pt x="9359943" y="135890"/>
                    <a:pt x="9224053" y="0"/>
                    <a:pt x="9055143" y="0"/>
                  </a:cubicBezTo>
                  <a:close/>
                </a:path>
              </a:pathLst>
            </a:custGeom>
            <a:solidFill>
              <a:srgbClr val="000000"/>
            </a:solidFill>
          </p:spPr>
        </p:sp>
      </p:grpSp>
      <p:grpSp>
        <p:nvGrpSpPr>
          <p:cNvPr name="Group 6" id="6"/>
          <p:cNvGrpSpPr/>
          <p:nvPr/>
        </p:nvGrpSpPr>
        <p:grpSpPr>
          <a:xfrm rot="846714">
            <a:off x="-1835557" y="16527998"/>
            <a:ext cx="18533716" cy="7112367"/>
            <a:chOff x="0" y="0"/>
            <a:chExt cx="13796938" cy="5294615"/>
          </a:xfrm>
        </p:grpSpPr>
        <p:sp>
          <p:nvSpPr>
            <p:cNvPr name="Freeform 7" id="7"/>
            <p:cNvSpPr/>
            <p:nvPr/>
          </p:nvSpPr>
          <p:spPr>
            <a:xfrm flipH="false" flipV="false" rot="0">
              <a:off x="0" y="0"/>
              <a:ext cx="13796938" cy="5294615"/>
            </a:xfrm>
            <a:custGeom>
              <a:avLst/>
              <a:gdLst/>
              <a:ahLst/>
              <a:cxnLst/>
              <a:rect r="r" b="b" t="t" l="l"/>
              <a:pathLst>
                <a:path h="5294615" w="13796938">
                  <a:moveTo>
                    <a:pt x="13492138" y="0"/>
                  </a:moveTo>
                  <a:lnTo>
                    <a:pt x="304800" y="0"/>
                  </a:lnTo>
                  <a:cubicBezTo>
                    <a:pt x="135890" y="0"/>
                    <a:pt x="0" y="135890"/>
                    <a:pt x="0" y="304800"/>
                  </a:cubicBezTo>
                  <a:lnTo>
                    <a:pt x="0" y="4989815"/>
                  </a:lnTo>
                  <a:cubicBezTo>
                    <a:pt x="0" y="5158725"/>
                    <a:pt x="135890" y="5294615"/>
                    <a:pt x="304800" y="5294615"/>
                  </a:cubicBezTo>
                  <a:lnTo>
                    <a:pt x="13492138" y="5294615"/>
                  </a:lnTo>
                  <a:cubicBezTo>
                    <a:pt x="13661047" y="5294615"/>
                    <a:pt x="13796938" y="5158725"/>
                    <a:pt x="13796938" y="4989815"/>
                  </a:cubicBezTo>
                  <a:lnTo>
                    <a:pt x="13796938" y="304800"/>
                  </a:lnTo>
                  <a:cubicBezTo>
                    <a:pt x="13796938" y="135890"/>
                    <a:pt x="13661047" y="0"/>
                    <a:pt x="13492138" y="0"/>
                  </a:cubicBezTo>
                  <a:close/>
                </a:path>
              </a:pathLst>
            </a:custGeom>
            <a:gradFill rotWithShape="true">
              <a:gsLst>
                <a:gs pos="0">
                  <a:srgbClr val="8C52FF">
                    <a:alpha val="100000"/>
                  </a:srgbClr>
                </a:gs>
                <a:gs pos="100000">
                  <a:srgbClr val="00BF63">
                    <a:alpha val="100000"/>
                  </a:srgbClr>
                </a:gs>
              </a:gsLst>
              <a:path path="circle">
                <a:fillToRect l="0" r="100000" t="0" b="100000"/>
              </a:path>
              <a:tileRect r="0" l="-100000" b="0" t="-100000"/>
            </a:gradFill>
          </p:spPr>
        </p:sp>
      </p:grpSp>
      <p:grpSp>
        <p:nvGrpSpPr>
          <p:cNvPr name="Group 8" id="8"/>
          <p:cNvGrpSpPr/>
          <p:nvPr/>
        </p:nvGrpSpPr>
        <p:grpSpPr>
          <a:xfrm rot="841322">
            <a:off x="-1098202" y="16738271"/>
            <a:ext cx="17396091" cy="614773"/>
            <a:chOff x="0" y="0"/>
            <a:chExt cx="4317642" cy="152584"/>
          </a:xfrm>
        </p:grpSpPr>
        <p:sp>
          <p:nvSpPr>
            <p:cNvPr name="Freeform 9" id="9"/>
            <p:cNvSpPr/>
            <p:nvPr/>
          </p:nvSpPr>
          <p:spPr>
            <a:xfrm flipH="false" flipV="false" rot="0">
              <a:off x="0" y="0"/>
              <a:ext cx="4317642" cy="152584"/>
            </a:xfrm>
            <a:custGeom>
              <a:avLst/>
              <a:gdLst/>
              <a:ahLst/>
              <a:cxnLst/>
              <a:rect r="r" b="b" t="t" l="l"/>
              <a:pathLst>
                <a:path h="152584" w="4317642">
                  <a:moveTo>
                    <a:pt x="0" y="0"/>
                  </a:moveTo>
                  <a:lnTo>
                    <a:pt x="4317642" y="0"/>
                  </a:lnTo>
                  <a:lnTo>
                    <a:pt x="4317642" y="152584"/>
                  </a:lnTo>
                  <a:lnTo>
                    <a:pt x="0" y="152584"/>
                  </a:lnTo>
                  <a:close/>
                </a:path>
              </a:pathLst>
            </a:custGeom>
            <a:solidFill>
              <a:srgbClr val="67AF48"/>
            </a:solidFill>
          </p:spPr>
        </p:sp>
      </p:grpSp>
      <p:grpSp>
        <p:nvGrpSpPr>
          <p:cNvPr name="Group 10" id="10"/>
          <p:cNvGrpSpPr>
            <a:grpSpLocks noChangeAspect="true"/>
          </p:cNvGrpSpPr>
          <p:nvPr/>
        </p:nvGrpSpPr>
        <p:grpSpPr>
          <a:xfrm rot="0">
            <a:off x="7199392" y="7895333"/>
            <a:ext cx="8781623" cy="8781588"/>
            <a:chOff x="0" y="0"/>
            <a:chExt cx="6350000" cy="6349975"/>
          </a:xfrm>
        </p:grpSpPr>
        <p:sp>
          <p:nvSpPr>
            <p:cNvPr name="Freeform 11" id="11"/>
            <p:cNvSpPr/>
            <p:nvPr/>
          </p:nvSpPr>
          <p:spPr>
            <a:xfrm flipH="false" flipV="false" rot="0">
              <a:off x="0" y="0"/>
              <a:ext cx="6350000" cy="6349974"/>
            </a:xfrm>
            <a:custGeom>
              <a:avLst/>
              <a:gdLst/>
              <a:ahLst/>
              <a:cxnLst/>
              <a:rect r="r" b="b" t="t" l="l"/>
              <a:pathLst>
                <a:path h="6349974" w="6350000">
                  <a:moveTo>
                    <a:pt x="6350000" y="3175025"/>
                  </a:moveTo>
                  <a:cubicBezTo>
                    <a:pt x="6350000" y="4928451"/>
                    <a:pt x="4928476" y="6349974"/>
                    <a:pt x="3175000" y="6349974"/>
                  </a:cubicBezTo>
                  <a:cubicBezTo>
                    <a:pt x="1421498" y="6349974"/>
                    <a:pt x="0" y="4928451"/>
                    <a:pt x="0" y="3175025"/>
                  </a:cubicBezTo>
                  <a:cubicBezTo>
                    <a:pt x="0" y="1421511"/>
                    <a:pt x="1421498" y="0"/>
                    <a:pt x="3175000" y="0"/>
                  </a:cubicBezTo>
                  <a:cubicBezTo>
                    <a:pt x="4928501" y="0"/>
                    <a:pt x="6350000" y="1421511"/>
                    <a:pt x="6350000" y="3175025"/>
                  </a:cubicBezTo>
                  <a:close/>
                </a:path>
              </a:pathLst>
            </a:custGeom>
            <a:solidFill>
              <a:srgbClr val="67AF48"/>
            </a:solidFill>
            <a:ln w="12700">
              <a:solidFill>
                <a:srgbClr val="000000"/>
              </a:solidFill>
            </a:ln>
          </p:spPr>
        </p:sp>
      </p:grpSp>
      <p:grpSp>
        <p:nvGrpSpPr>
          <p:cNvPr name="Group 12" id="12"/>
          <p:cNvGrpSpPr/>
          <p:nvPr/>
        </p:nvGrpSpPr>
        <p:grpSpPr>
          <a:xfrm rot="0">
            <a:off x="7599843" y="20934519"/>
            <a:ext cx="6922182" cy="1552476"/>
            <a:chOff x="0" y="0"/>
            <a:chExt cx="10306073" cy="2311400"/>
          </a:xfrm>
        </p:grpSpPr>
        <p:sp>
          <p:nvSpPr>
            <p:cNvPr name="Freeform 13" id="13"/>
            <p:cNvSpPr/>
            <p:nvPr/>
          </p:nvSpPr>
          <p:spPr>
            <a:xfrm flipH="false" flipV="false" rot="0">
              <a:off x="0" y="0"/>
              <a:ext cx="10306073" cy="2311400"/>
            </a:xfrm>
            <a:custGeom>
              <a:avLst/>
              <a:gdLst/>
              <a:ahLst/>
              <a:cxnLst/>
              <a:rect r="r" b="b" t="t" l="l"/>
              <a:pathLst>
                <a:path h="2311400" w="10306073">
                  <a:moveTo>
                    <a:pt x="10001273" y="0"/>
                  </a:moveTo>
                  <a:lnTo>
                    <a:pt x="304800" y="0"/>
                  </a:lnTo>
                  <a:cubicBezTo>
                    <a:pt x="135890" y="0"/>
                    <a:pt x="0" y="135890"/>
                    <a:pt x="0" y="304800"/>
                  </a:cubicBezTo>
                  <a:lnTo>
                    <a:pt x="0" y="2006600"/>
                  </a:lnTo>
                  <a:cubicBezTo>
                    <a:pt x="0" y="2175510"/>
                    <a:pt x="135890" y="2311400"/>
                    <a:pt x="304800" y="2311400"/>
                  </a:cubicBezTo>
                  <a:lnTo>
                    <a:pt x="10001273" y="2311400"/>
                  </a:lnTo>
                  <a:cubicBezTo>
                    <a:pt x="10170183" y="2311400"/>
                    <a:pt x="10306073" y="2175510"/>
                    <a:pt x="10306073" y="2006600"/>
                  </a:cubicBezTo>
                  <a:lnTo>
                    <a:pt x="10306073" y="304800"/>
                  </a:lnTo>
                  <a:cubicBezTo>
                    <a:pt x="10306073" y="135890"/>
                    <a:pt x="10170183" y="0"/>
                    <a:pt x="10001273" y="0"/>
                  </a:cubicBezTo>
                  <a:close/>
                </a:path>
              </a:pathLst>
            </a:custGeom>
            <a:solidFill>
              <a:srgbClr val="FF9900"/>
            </a:solidFill>
          </p:spPr>
        </p:sp>
      </p:grpSp>
      <p:grpSp>
        <p:nvGrpSpPr>
          <p:cNvPr name="Group 14" id="14"/>
          <p:cNvGrpSpPr>
            <a:grpSpLocks noChangeAspect="true"/>
          </p:cNvGrpSpPr>
          <p:nvPr/>
        </p:nvGrpSpPr>
        <p:grpSpPr>
          <a:xfrm rot="0">
            <a:off x="13608000" y="-1281740"/>
            <a:ext cx="2793740" cy="2793740"/>
            <a:chOff x="0" y="0"/>
            <a:chExt cx="1708150" cy="1708150"/>
          </a:xfrm>
        </p:grpSpPr>
        <p:sp>
          <p:nvSpPr>
            <p:cNvPr name="Freeform 15" id="15"/>
            <p:cNvSpPr/>
            <p:nvPr/>
          </p:nvSpPr>
          <p:spPr>
            <a:xfrm flipH="false" flipV="false" rot="0">
              <a:off x="0" y="0"/>
              <a:ext cx="1706883" cy="1708150"/>
            </a:xfrm>
            <a:custGeom>
              <a:avLst/>
              <a:gdLst/>
              <a:ahLst/>
              <a:cxnLst/>
              <a:rect r="r" b="b" t="t" l="l"/>
              <a:pathLst>
                <a:path h="1708150" w="1706883">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gradFill rotWithShape="true">
              <a:gsLst>
                <a:gs pos="0">
                  <a:srgbClr val="8C52FF">
                    <a:alpha val="100000"/>
                  </a:srgbClr>
                </a:gs>
                <a:gs pos="100000">
                  <a:srgbClr val="00BF63">
                    <a:alpha val="100000"/>
                  </a:srgbClr>
                </a:gs>
              </a:gsLst>
              <a:path path="circle">
                <a:fillToRect l="0" r="100000" t="0" b="100000"/>
              </a:path>
              <a:tileRect r="0" l="-100000" b="0" t="-100000"/>
            </a:gradFill>
          </p:spPr>
        </p:sp>
      </p:grpSp>
      <p:grpSp>
        <p:nvGrpSpPr>
          <p:cNvPr name="Group 16" id="16"/>
          <p:cNvGrpSpPr>
            <a:grpSpLocks noChangeAspect="true"/>
          </p:cNvGrpSpPr>
          <p:nvPr/>
        </p:nvGrpSpPr>
        <p:grpSpPr>
          <a:xfrm rot="0">
            <a:off x="-1247121" y="20084182"/>
            <a:ext cx="2494243" cy="2494243"/>
            <a:chOff x="0" y="0"/>
            <a:chExt cx="1708150" cy="1708150"/>
          </a:xfrm>
        </p:grpSpPr>
        <p:sp>
          <p:nvSpPr>
            <p:cNvPr name="Freeform 17" id="17"/>
            <p:cNvSpPr/>
            <p:nvPr/>
          </p:nvSpPr>
          <p:spPr>
            <a:xfrm flipH="false" flipV="false" rot="0">
              <a:off x="0" y="0"/>
              <a:ext cx="1706883" cy="1708150"/>
            </a:xfrm>
            <a:custGeom>
              <a:avLst/>
              <a:gdLst/>
              <a:ahLst/>
              <a:cxnLst/>
              <a:rect r="r" b="b" t="t" l="l"/>
              <a:pathLst>
                <a:path h="1708150" w="1706883">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rgbClr val="FF9900"/>
            </a:solidFill>
          </p:spPr>
        </p:sp>
      </p:grpSp>
      <p:grpSp>
        <p:nvGrpSpPr>
          <p:cNvPr name="Group 18" id="18"/>
          <p:cNvGrpSpPr/>
          <p:nvPr/>
        </p:nvGrpSpPr>
        <p:grpSpPr>
          <a:xfrm rot="0">
            <a:off x="-1103903" y="7447658"/>
            <a:ext cx="2207807" cy="2207807"/>
            <a:chOff x="0" y="0"/>
            <a:chExt cx="6350000" cy="6350000"/>
          </a:xfrm>
        </p:grpSpPr>
        <p:sp>
          <p:nvSpPr>
            <p:cNvPr name="Freeform 19" id="19"/>
            <p:cNvSpPr/>
            <p:nvPr/>
          </p:nvSpPr>
          <p:spPr>
            <a:xfrm flipH="false" flipV="false" rot="0">
              <a:off x="0" y="0"/>
              <a:ext cx="6350000" cy="6350000"/>
            </a:xfrm>
            <a:custGeom>
              <a:avLst/>
              <a:gdLst/>
              <a:ahLst/>
              <a:cxnLst/>
              <a:rect r="r" b="b" t="t" l="l"/>
              <a:pathLst>
                <a:path h="6350000" w="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gradFill rotWithShape="true">
              <a:gsLst>
                <a:gs pos="0">
                  <a:srgbClr val="5DE0E6">
                    <a:alpha val="100000"/>
                  </a:srgbClr>
                </a:gs>
                <a:gs pos="100000">
                  <a:srgbClr val="004AAD">
                    <a:alpha val="100000"/>
                  </a:srgbClr>
                </a:gs>
              </a:gsLst>
              <a:lin ang="0"/>
            </a:gradFill>
          </p:spPr>
        </p:sp>
      </p:grpSp>
      <p:grpSp>
        <p:nvGrpSpPr>
          <p:cNvPr name="Group 20" id="20"/>
          <p:cNvGrpSpPr/>
          <p:nvPr/>
        </p:nvGrpSpPr>
        <p:grpSpPr>
          <a:xfrm rot="0">
            <a:off x="8374057" y="5673316"/>
            <a:ext cx="924993" cy="924993"/>
            <a:chOff x="0" y="0"/>
            <a:chExt cx="6350000" cy="6350000"/>
          </a:xfrm>
        </p:grpSpPr>
        <p:sp>
          <p:nvSpPr>
            <p:cNvPr name="Freeform 21" id="21"/>
            <p:cNvSpPr/>
            <p:nvPr/>
          </p:nvSpPr>
          <p:spPr>
            <a:xfrm flipH="false" flipV="false" rot="0">
              <a:off x="0" y="0"/>
              <a:ext cx="6350000" cy="6350000"/>
            </a:xfrm>
            <a:custGeom>
              <a:avLst/>
              <a:gdLst/>
              <a:ahLst/>
              <a:cxnLst/>
              <a:rect r="r" b="b" t="t" l="l"/>
              <a:pathLst>
                <a:path h="6350000" w="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FFFFFF"/>
            </a:solidFill>
          </p:spPr>
        </p:sp>
      </p:grpSp>
      <p:grpSp>
        <p:nvGrpSpPr>
          <p:cNvPr name="Group 22" id="22"/>
          <p:cNvGrpSpPr/>
          <p:nvPr/>
        </p:nvGrpSpPr>
        <p:grpSpPr>
          <a:xfrm rot="0">
            <a:off x="2175329" y="5723011"/>
            <a:ext cx="825604" cy="825604"/>
            <a:chOff x="0" y="0"/>
            <a:chExt cx="6350000" cy="6350000"/>
          </a:xfrm>
        </p:grpSpPr>
        <p:sp>
          <p:nvSpPr>
            <p:cNvPr name="Freeform 23" id="23"/>
            <p:cNvSpPr/>
            <p:nvPr/>
          </p:nvSpPr>
          <p:spPr>
            <a:xfrm flipH="false" flipV="false" rot="0">
              <a:off x="0" y="0"/>
              <a:ext cx="6350000" cy="6350000"/>
            </a:xfrm>
            <a:custGeom>
              <a:avLst/>
              <a:gdLst/>
              <a:ahLst/>
              <a:cxnLst/>
              <a:rect r="r" b="b" t="t" l="l"/>
              <a:pathLst>
                <a:path h="6350000" w="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FFBF00"/>
            </a:solidFill>
          </p:spPr>
        </p:sp>
      </p:grpSp>
      <p:grpSp>
        <p:nvGrpSpPr>
          <p:cNvPr name="Group 24" id="24"/>
          <p:cNvGrpSpPr/>
          <p:nvPr/>
        </p:nvGrpSpPr>
        <p:grpSpPr>
          <a:xfrm rot="0">
            <a:off x="14141583" y="7286888"/>
            <a:ext cx="1493142" cy="1737357"/>
            <a:chOff x="0" y="0"/>
            <a:chExt cx="6350000" cy="6350000"/>
          </a:xfrm>
        </p:grpSpPr>
        <p:sp>
          <p:nvSpPr>
            <p:cNvPr name="Freeform 25" id="25"/>
            <p:cNvSpPr/>
            <p:nvPr/>
          </p:nvSpPr>
          <p:spPr>
            <a:xfrm flipH="false" flipV="false" rot="0">
              <a:off x="0" y="0"/>
              <a:ext cx="6350000" cy="6350000"/>
            </a:xfrm>
            <a:custGeom>
              <a:avLst/>
              <a:gdLst/>
              <a:ahLst/>
              <a:cxnLst/>
              <a:rect r="r" b="b" t="t" l="l"/>
              <a:pathLst>
                <a:path h="6350000" w="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gradFill rotWithShape="true">
              <a:gsLst>
                <a:gs pos="0">
                  <a:srgbClr val="004AAD">
                    <a:alpha val="100000"/>
                  </a:srgbClr>
                </a:gs>
                <a:gs pos="100000">
                  <a:srgbClr val="CB6CE6">
                    <a:alpha val="100000"/>
                  </a:srgbClr>
                </a:gs>
              </a:gsLst>
              <a:lin ang="0"/>
            </a:gradFill>
          </p:spPr>
        </p:sp>
      </p:grpSp>
      <p:grpSp>
        <p:nvGrpSpPr>
          <p:cNvPr name="Group 26" id="26"/>
          <p:cNvGrpSpPr>
            <a:grpSpLocks noChangeAspect="true"/>
          </p:cNvGrpSpPr>
          <p:nvPr/>
        </p:nvGrpSpPr>
        <p:grpSpPr>
          <a:xfrm rot="0">
            <a:off x="6756488" y="6958549"/>
            <a:ext cx="10493372" cy="10493330"/>
            <a:chOff x="0" y="0"/>
            <a:chExt cx="6350000" cy="6349975"/>
          </a:xfrm>
        </p:grpSpPr>
        <p:sp>
          <p:nvSpPr>
            <p:cNvPr name="Freeform 27" id="27"/>
            <p:cNvSpPr/>
            <p:nvPr/>
          </p:nvSpPr>
          <p:spPr>
            <a:xfrm flipH="false" flipV="false" rot="0">
              <a:off x="0" y="0"/>
              <a:ext cx="6350000" cy="6349974"/>
            </a:xfrm>
            <a:custGeom>
              <a:avLst/>
              <a:gdLst/>
              <a:ahLst/>
              <a:cxnLst/>
              <a:rect r="r" b="b" t="t" l="l"/>
              <a:pathLst>
                <a:path h="6349974" w="6350000">
                  <a:moveTo>
                    <a:pt x="6350000" y="3175025"/>
                  </a:moveTo>
                  <a:cubicBezTo>
                    <a:pt x="6350000" y="4928451"/>
                    <a:pt x="4928476" y="6349974"/>
                    <a:pt x="3175000" y="6349974"/>
                  </a:cubicBezTo>
                  <a:cubicBezTo>
                    <a:pt x="1421498" y="6349974"/>
                    <a:pt x="0" y="4928451"/>
                    <a:pt x="0" y="3175025"/>
                  </a:cubicBezTo>
                  <a:cubicBezTo>
                    <a:pt x="0" y="1421511"/>
                    <a:pt x="1421498" y="0"/>
                    <a:pt x="3175000" y="0"/>
                  </a:cubicBezTo>
                  <a:cubicBezTo>
                    <a:pt x="4928501" y="0"/>
                    <a:pt x="6350000" y="1421511"/>
                    <a:pt x="6350000" y="3175025"/>
                  </a:cubicBezTo>
                  <a:close/>
                </a:path>
              </a:pathLst>
            </a:custGeom>
            <a:blipFill>
              <a:blip r:embed="rId2"/>
              <a:stretch>
                <a:fillRect l="-15677" t="0" r="-15677" b="0"/>
              </a:stretch>
            </a:blipFill>
          </p:spPr>
        </p:sp>
      </p:grpSp>
      <p:sp>
        <p:nvSpPr>
          <p:cNvPr name="Freeform 28" id="28"/>
          <p:cNvSpPr/>
          <p:nvPr/>
        </p:nvSpPr>
        <p:spPr>
          <a:xfrm flipH="false" flipV="false" rot="0">
            <a:off x="10850865" y="4374535"/>
            <a:ext cx="3671160" cy="632959"/>
          </a:xfrm>
          <a:custGeom>
            <a:avLst/>
            <a:gdLst/>
            <a:ahLst/>
            <a:cxnLst/>
            <a:rect r="r" b="b" t="t" l="l"/>
            <a:pathLst>
              <a:path h="632959" w="3671160">
                <a:moveTo>
                  <a:pt x="0" y="0"/>
                </a:moveTo>
                <a:lnTo>
                  <a:pt x="3671160" y="0"/>
                </a:lnTo>
                <a:lnTo>
                  <a:pt x="3671160" y="632959"/>
                </a:lnTo>
                <a:lnTo>
                  <a:pt x="0" y="632959"/>
                </a:lnTo>
                <a:lnTo>
                  <a:pt x="0" y="0"/>
                </a:lnTo>
                <a:close/>
              </a:path>
            </a:pathLst>
          </a:custGeom>
          <a:blipFill>
            <a:blip r:embed="rId3"/>
            <a:stretch>
              <a:fillRect l="0" t="0" r="0" b="0"/>
            </a:stretch>
          </a:blipFill>
        </p:spPr>
      </p:sp>
      <p:sp>
        <p:nvSpPr>
          <p:cNvPr name="TextBox 29" id="29"/>
          <p:cNvSpPr txBox="true"/>
          <p:nvPr/>
        </p:nvSpPr>
        <p:spPr>
          <a:xfrm rot="0">
            <a:off x="-609770" y="583166"/>
            <a:ext cx="11232840" cy="4642475"/>
          </a:xfrm>
          <a:prstGeom prst="rect">
            <a:avLst/>
          </a:prstGeom>
        </p:spPr>
        <p:txBody>
          <a:bodyPr anchor="t" rtlCol="false" tIns="0" lIns="0" bIns="0" rIns="0">
            <a:spAutoFit/>
          </a:bodyPr>
          <a:lstStyle/>
          <a:p>
            <a:pPr algn="ctr">
              <a:lnSpc>
                <a:spcPts val="9240"/>
              </a:lnSpc>
              <a:spcBef>
                <a:spcPct val="0"/>
              </a:spcBef>
            </a:pPr>
            <a:r>
              <a:rPr lang="en-US" sz="6600">
                <a:solidFill>
                  <a:srgbClr val="FFFFFF"/>
                </a:solidFill>
                <a:latin typeface="League Spartan"/>
                <a:ea typeface="League Spartan"/>
                <a:cs typeface="League Spartan"/>
                <a:sym typeface="League Spartan"/>
              </a:rPr>
              <a:t>MEDICAL LAB EQUIPMENTS MANUFACTURERS</a:t>
            </a:r>
          </a:p>
          <a:p>
            <a:pPr algn="ctr">
              <a:lnSpc>
                <a:spcPts val="9240"/>
              </a:lnSpc>
              <a:spcBef>
                <a:spcPct val="0"/>
              </a:spcBef>
            </a:pPr>
          </a:p>
        </p:txBody>
      </p:sp>
      <p:sp>
        <p:nvSpPr>
          <p:cNvPr name="TextBox 30" id="30"/>
          <p:cNvSpPr txBox="true"/>
          <p:nvPr/>
        </p:nvSpPr>
        <p:spPr>
          <a:xfrm rot="0">
            <a:off x="1103903" y="8342011"/>
            <a:ext cx="6248423" cy="1675027"/>
          </a:xfrm>
          <a:prstGeom prst="rect">
            <a:avLst/>
          </a:prstGeom>
        </p:spPr>
        <p:txBody>
          <a:bodyPr anchor="t" rtlCol="false" tIns="0" lIns="0" bIns="0" rIns="0">
            <a:spAutoFit/>
          </a:bodyPr>
          <a:lstStyle/>
          <a:p>
            <a:pPr algn="ctr">
              <a:lnSpc>
                <a:spcPts val="6806"/>
              </a:lnSpc>
            </a:pPr>
            <a:r>
              <a:rPr lang="en-US" sz="3980">
                <a:solidFill>
                  <a:srgbClr val="000000"/>
                </a:solidFill>
                <a:latin typeface="Roboto"/>
                <a:ea typeface="Roboto"/>
                <a:cs typeface="Roboto"/>
                <a:sym typeface="Roboto"/>
              </a:rPr>
              <a:t>Presented By ,</a:t>
            </a:r>
          </a:p>
          <a:p>
            <a:pPr algn="ctr">
              <a:lnSpc>
                <a:spcPts val="6806"/>
              </a:lnSpc>
            </a:pPr>
            <a:r>
              <a:rPr lang="en-US" sz="3980">
                <a:solidFill>
                  <a:srgbClr val="000000"/>
                </a:solidFill>
                <a:latin typeface="Roboto"/>
                <a:ea typeface="Roboto"/>
                <a:cs typeface="Roboto"/>
                <a:sym typeface="Roboto"/>
              </a:rPr>
              <a:t>NaugraMedicals</a:t>
            </a:r>
          </a:p>
        </p:txBody>
      </p:sp>
      <p:sp>
        <p:nvSpPr>
          <p:cNvPr name="TextBox 31" id="31"/>
          <p:cNvSpPr txBox="true"/>
          <p:nvPr/>
        </p:nvSpPr>
        <p:spPr>
          <a:xfrm rot="0">
            <a:off x="754755" y="17709054"/>
            <a:ext cx="9868316" cy="3065166"/>
          </a:xfrm>
          <a:prstGeom prst="rect">
            <a:avLst/>
          </a:prstGeom>
        </p:spPr>
        <p:txBody>
          <a:bodyPr anchor="t" rtlCol="false" tIns="0" lIns="0" bIns="0" rIns="0">
            <a:spAutoFit/>
          </a:bodyPr>
          <a:lstStyle/>
          <a:p>
            <a:pPr algn="ctr">
              <a:lnSpc>
                <a:spcPts val="4115"/>
              </a:lnSpc>
            </a:pPr>
            <a:r>
              <a:rPr lang="en-US" b="true" sz="2604">
                <a:solidFill>
                  <a:srgbClr val="FFFFFF"/>
                </a:solidFill>
                <a:latin typeface="Canva Sans Bold"/>
                <a:ea typeface="Canva Sans Bold"/>
                <a:cs typeface="Canva Sans Bold"/>
                <a:sym typeface="Canva Sans Bold"/>
              </a:rPr>
              <a:t>Contact Information</a:t>
            </a:r>
          </a:p>
          <a:p>
            <a:pPr algn="ctr">
              <a:lnSpc>
                <a:spcPts val="4115"/>
              </a:lnSpc>
            </a:pPr>
          </a:p>
          <a:p>
            <a:pPr algn="ctr">
              <a:lnSpc>
                <a:spcPts val="4115"/>
              </a:lnSpc>
            </a:pPr>
            <a:r>
              <a:rPr lang="en-US" b="true" sz="2604">
                <a:solidFill>
                  <a:srgbClr val="FFFFFF"/>
                </a:solidFill>
                <a:latin typeface="Canva Sans Bold"/>
                <a:ea typeface="Canva Sans Bold"/>
                <a:cs typeface="Canva Sans Bold"/>
                <a:sym typeface="Canva Sans Bold"/>
              </a:rPr>
              <a:t>Address</a:t>
            </a:r>
            <a:r>
              <a:rPr lang="en-US" sz="2604">
                <a:solidFill>
                  <a:srgbClr val="FFFFFF"/>
                </a:solidFill>
                <a:latin typeface="Canva Sans"/>
                <a:ea typeface="Canva Sans"/>
                <a:cs typeface="Canva Sans"/>
                <a:sym typeface="Canva Sans"/>
              </a:rPr>
              <a:t> :- 6148/6, Guru Nanak Marg, Ambala Cantt, Haryana, India</a:t>
            </a:r>
          </a:p>
          <a:p>
            <a:pPr algn="ctr">
              <a:lnSpc>
                <a:spcPts val="4115"/>
              </a:lnSpc>
            </a:pPr>
            <a:r>
              <a:rPr lang="en-US" b="true" sz="2604">
                <a:solidFill>
                  <a:srgbClr val="FFFFFF"/>
                </a:solidFill>
                <a:latin typeface="Canva Sans Bold"/>
                <a:ea typeface="Canva Sans Bold"/>
                <a:cs typeface="Canva Sans Bold"/>
                <a:sym typeface="Canva Sans Bold"/>
              </a:rPr>
              <a:t>Phone No</a:t>
            </a:r>
            <a:r>
              <a:rPr lang="en-US" sz="2604">
                <a:solidFill>
                  <a:srgbClr val="FFFFFF"/>
                </a:solidFill>
                <a:latin typeface="Canva Sans"/>
                <a:ea typeface="Canva Sans"/>
                <a:cs typeface="Canva Sans"/>
                <a:sym typeface="Canva Sans"/>
              </a:rPr>
              <a:t> :- +91-9896600003</a:t>
            </a:r>
          </a:p>
          <a:p>
            <a:pPr algn="ctr">
              <a:lnSpc>
                <a:spcPts val="4115"/>
              </a:lnSpc>
            </a:pPr>
            <a:r>
              <a:rPr lang="en-US" b="true" sz="2604">
                <a:solidFill>
                  <a:srgbClr val="FFFFFF"/>
                </a:solidFill>
                <a:latin typeface="Canva Sans Bold"/>
                <a:ea typeface="Canva Sans Bold"/>
                <a:cs typeface="Canva Sans Bold"/>
                <a:sym typeface="Canva Sans Bold"/>
              </a:rPr>
              <a:t>Website</a:t>
            </a:r>
            <a:r>
              <a:rPr lang="en-US" sz="2604">
                <a:solidFill>
                  <a:srgbClr val="FFFFFF"/>
                </a:solidFill>
                <a:latin typeface="Canva Sans"/>
                <a:ea typeface="Canva Sans"/>
                <a:cs typeface="Canva Sans"/>
                <a:sym typeface="Canva Sans"/>
              </a:rPr>
              <a:t> :-  </a:t>
            </a:r>
            <a:r>
              <a:rPr lang="en-US" sz="2604">
                <a:solidFill>
                  <a:srgbClr val="FFFFFF"/>
                </a:solidFill>
                <a:latin typeface="Canva Sans"/>
                <a:ea typeface="Canva Sans"/>
                <a:cs typeface="Canva Sans"/>
                <a:sym typeface="Canva Sans"/>
                <a:hlinkClick r:id="rId4" tooltip="https://www.naugramedical.com/diagnostic-equipments"/>
              </a:rPr>
              <a:t>www.naugramedical.com</a:t>
            </a:r>
          </a:p>
        </p:txBody>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846714">
            <a:off x="-543849" y="-2829484"/>
            <a:ext cx="9589368" cy="7006027"/>
            <a:chOff x="0" y="0"/>
            <a:chExt cx="9417628" cy="6880554"/>
          </a:xfrm>
        </p:grpSpPr>
        <p:sp>
          <p:nvSpPr>
            <p:cNvPr name="Freeform 3" id="3"/>
            <p:cNvSpPr/>
            <p:nvPr/>
          </p:nvSpPr>
          <p:spPr>
            <a:xfrm flipH="false" flipV="false" rot="0">
              <a:off x="0" y="0"/>
              <a:ext cx="9417628" cy="6880554"/>
            </a:xfrm>
            <a:custGeom>
              <a:avLst/>
              <a:gdLst/>
              <a:ahLst/>
              <a:cxnLst/>
              <a:rect r="r" b="b" t="t" l="l"/>
              <a:pathLst>
                <a:path h="6880554" w="9417628">
                  <a:moveTo>
                    <a:pt x="9112828" y="0"/>
                  </a:moveTo>
                  <a:lnTo>
                    <a:pt x="304800" y="0"/>
                  </a:lnTo>
                  <a:cubicBezTo>
                    <a:pt x="135890" y="0"/>
                    <a:pt x="0" y="135890"/>
                    <a:pt x="0" y="304800"/>
                  </a:cubicBezTo>
                  <a:lnTo>
                    <a:pt x="0" y="6575754"/>
                  </a:lnTo>
                  <a:cubicBezTo>
                    <a:pt x="0" y="6744664"/>
                    <a:pt x="135890" y="6880554"/>
                    <a:pt x="304800" y="6880554"/>
                  </a:cubicBezTo>
                  <a:lnTo>
                    <a:pt x="9112828" y="6880554"/>
                  </a:lnTo>
                  <a:cubicBezTo>
                    <a:pt x="9281738" y="6880554"/>
                    <a:pt x="9417628" y="6744664"/>
                    <a:pt x="9417628" y="6575754"/>
                  </a:cubicBezTo>
                  <a:lnTo>
                    <a:pt x="9417628" y="304800"/>
                  </a:lnTo>
                  <a:cubicBezTo>
                    <a:pt x="9417628" y="135890"/>
                    <a:pt x="9281738" y="0"/>
                    <a:pt x="9112828" y="0"/>
                  </a:cubicBezTo>
                  <a:close/>
                </a:path>
              </a:pathLst>
            </a:custGeom>
            <a:gradFill rotWithShape="true">
              <a:gsLst>
                <a:gs pos="0">
                  <a:srgbClr val="8C52FF">
                    <a:alpha val="100000"/>
                  </a:srgbClr>
                </a:gs>
                <a:gs pos="100000">
                  <a:srgbClr val="00BF63">
                    <a:alpha val="100000"/>
                  </a:srgbClr>
                </a:gs>
              </a:gsLst>
              <a:path path="circle">
                <a:fillToRect l="0" r="100000" t="0" b="100000"/>
              </a:path>
              <a:tileRect r="0" l="-100000" b="0" t="-100000"/>
            </a:gradFill>
          </p:spPr>
        </p:sp>
      </p:grpSp>
      <p:grpSp>
        <p:nvGrpSpPr>
          <p:cNvPr name="Group 4" id="4"/>
          <p:cNvGrpSpPr/>
          <p:nvPr/>
        </p:nvGrpSpPr>
        <p:grpSpPr>
          <a:xfrm rot="846714">
            <a:off x="-1835557" y="16527998"/>
            <a:ext cx="18533716" cy="7112367"/>
            <a:chOff x="0" y="0"/>
            <a:chExt cx="13796938" cy="5294615"/>
          </a:xfrm>
        </p:grpSpPr>
        <p:sp>
          <p:nvSpPr>
            <p:cNvPr name="Freeform 5" id="5"/>
            <p:cNvSpPr/>
            <p:nvPr/>
          </p:nvSpPr>
          <p:spPr>
            <a:xfrm flipH="false" flipV="false" rot="0">
              <a:off x="0" y="0"/>
              <a:ext cx="13796938" cy="5294615"/>
            </a:xfrm>
            <a:custGeom>
              <a:avLst/>
              <a:gdLst/>
              <a:ahLst/>
              <a:cxnLst/>
              <a:rect r="r" b="b" t="t" l="l"/>
              <a:pathLst>
                <a:path h="5294615" w="13796938">
                  <a:moveTo>
                    <a:pt x="13492138" y="0"/>
                  </a:moveTo>
                  <a:lnTo>
                    <a:pt x="304800" y="0"/>
                  </a:lnTo>
                  <a:cubicBezTo>
                    <a:pt x="135890" y="0"/>
                    <a:pt x="0" y="135890"/>
                    <a:pt x="0" y="304800"/>
                  </a:cubicBezTo>
                  <a:lnTo>
                    <a:pt x="0" y="4989815"/>
                  </a:lnTo>
                  <a:cubicBezTo>
                    <a:pt x="0" y="5158725"/>
                    <a:pt x="135890" y="5294615"/>
                    <a:pt x="304800" y="5294615"/>
                  </a:cubicBezTo>
                  <a:lnTo>
                    <a:pt x="13492138" y="5294615"/>
                  </a:lnTo>
                  <a:cubicBezTo>
                    <a:pt x="13661047" y="5294615"/>
                    <a:pt x="13796938" y="5158725"/>
                    <a:pt x="13796938" y="4989815"/>
                  </a:cubicBezTo>
                  <a:lnTo>
                    <a:pt x="13796938" y="304800"/>
                  </a:lnTo>
                  <a:cubicBezTo>
                    <a:pt x="13796938" y="135890"/>
                    <a:pt x="13661047" y="0"/>
                    <a:pt x="13492138" y="0"/>
                  </a:cubicBezTo>
                  <a:close/>
                </a:path>
              </a:pathLst>
            </a:custGeom>
            <a:gradFill rotWithShape="true">
              <a:gsLst>
                <a:gs pos="0">
                  <a:srgbClr val="8C52FF">
                    <a:alpha val="100000"/>
                  </a:srgbClr>
                </a:gs>
                <a:gs pos="100000">
                  <a:srgbClr val="00BF63">
                    <a:alpha val="100000"/>
                  </a:srgbClr>
                </a:gs>
              </a:gsLst>
              <a:path path="circle">
                <a:fillToRect l="0" r="100000" t="0" b="100000"/>
              </a:path>
              <a:tileRect r="0" l="-100000" b="0" t="-100000"/>
            </a:gradFill>
          </p:spPr>
        </p:sp>
      </p:grpSp>
      <p:grpSp>
        <p:nvGrpSpPr>
          <p:cNvPr name="Group 6" id="6"/>
          <p:cNvGrpSpPr/>
          <p:nvPr/>
        </p:nvGrpSpPr>
        <p:grpSpPr>
          <a:xfrm rot="841322">
            <a:off x="-1098202" y="16738271"/>
            <a:ext cx="17396091" cy="614773"/>
            <a:chOff x="0" y="0"/>
            <a:chExt cx="4317642" cy="152584"/>
          </a:xfrm>
        </p:grpSpPr>
        <p:sp>
          <p:nvSpPr>
            <p:cNvPr name="Freeform 7" id="7"/>
            <p:cNvSpPr/>
            <p:nvPr/>
          </p:nvSpPr>
          <p:spPr>
            <a:xfrm flipH="false" flipV="false" rot="0">
              <a:off x="0" y="0"/>
              <a:ext cx="4317642" cy="152584"/>
            </a:xfrm>
            <a:custGeom>
              <a:avLst/>
              <a:gdLst/>
              <a:ahLst/>
              <a:cxnLst/>
              <a:rect r="r" b="b" t="t" l="l"/>
              <a:pathLst>
                <a:path h="152584" w="4317642">
                  <a:moveTo>
                    <a:pt x="0" y="0"/>
                  </a:moveTo>
                  <a:lnTo>
                    <a:pt x="4317642" y="0"/>
                  </a:lnTo>
                  <a:lnTo>
                    <a:pt x="4317642" y="152584"/>
                  </a:lnTo>
                  <a:lnTo>
                    <a:pt x="0" y="152584"/>
                  </a:lnTo>
                  <a:close/>
                </a:path>
              </a:pathLst>
            </a:custGeom>
            <a:solidFill>
              <a:srgbClr val="67AF48"/>
            </a:solidFill>
          </p:spPr>
        </p:sp>
      </p:grpSp>
      <p:grpSp>
        <p:nvGrpSpPr>
          <p:cNvPr name="Group 8" id="8"/>
          <p:cNvGrpSpPr/>
          <p:nvPr/>
        </p:nvGrpSpPr>
        <p:grpSpPr>
          <a:xfrm rot="0">
            <a:off x="7599843" y="20934519"/>
            <a:ext cx="6922182" cy="1552476"/>
            <a:chOff x="0" y="0"/>
            <a:chExt cx="10306073" cy="2311400"/>
          </a:xfrm>
        </p:grpSpPr>
        <p:sp>
          <p:nvSpPr>
            <p:cNvPr name="Freeform 9" id="9"/>
            <p:cNvSpPr/>
            <p:nvPr/>
          </p:nvSpPr>
          <p:spPr>
            <a:xfrm flipH="false" flipV="false" rot="0">
              <a:off x="0" y="0"/>
              <a:ext cx="10306073" cy="2311400"/>
            </a:xfrm>
            <a:custGeom>
              <a:avLst/>
              <a:gdLst/>
              <a:ahLst/>
              <a:cxnLst/>
              <a:rect r="r" b="b" t="t" l="l"/>
              <a:pathLst>
                <a:path h="2311400" w="10306073">
                  <a:moveTo>
                    <a:pt x="10001273" y="0"/>
                  </a:moveTo>
                  <a:lnTo>
                    <a:pt x="304800" y="0"/>
                  </a:lnTo>
                  <a:cubicBezTo>
                    <a:pt x="135890" y="0"/>
                    <a:pt x="0" y="135890"/>
                    <a:pt x="0" y="304800"/>
                  </a:cubicBezTo>
                  <a:lnTo>
                    <a:pt x="0" y="2006600"/>
                  </a:lnTo>
                  <a:cubicBezTo>
                    <a:pt x="0" y="2175510"/>
                    <a:pt x="135890" y="2311400"/>
                    <a:pt x="304800" y="2311400"/>
                  </a:cubicBezTo>
                  <a:lnTo>
                    <a:pt x="10001273" y="2311400"/>
                  </a:lnTo>
                  <a:cubicBezTo>
                    <a:pt x="10170183" y="2311400"/>
                    <a:pt x="10306073" y="2175510"/>
                    <a:pt x="10306073" y="2006600"/>
                  </a:cubicBezTo>
                  <a:lnTo>
                    <a:pt x="10306073" y="304800"/>
                  </a:lnTo>
                  <a:cubicBezTo>
                    <a:pt x="10306073" y="135890"/>
                    <a:pt x="10170183" y="0"/>
                    <a:pt x="10001273" y="0"/>
                  </a:cubicBezTo>
                  <a:close/>
                </a:path>
              </a:pathLst>
            </a:custGeom>
            <a:solidFill>
              <a:srgbClr val="FF9900"/>
            </a:solidFill>
          </p:spPr>
        </p:sp>
      </p:grpSp>
      <p:grpSp>
        <p:nvGrpSpPr>
          <p:cNvPr name="Group 10" id="10"/>
          <p:cNvGrpSpPr>
            <a:grpSpLocks noChangeAspect="true"/>
          </p:cNvGrpSpPr>
          <p:nvPr/>
        </p:nvGrpSpPr>
        <p:grpSpPr>
          <a:xfrm rot="0">
            <a:off x="13608000" y="-1281740"/>
            <a:ext cx="2793740" cy="2793740"/>
            <a:chOff x="0" y="0"/>
            <a:chExt cx="1708150" cy="1708150"/>
          </a:xfrm>
        </p:grpSpPr>
        <p:sp>
          <p:nvSpPr>
            <p:cNvPr name="Freeform 11" id="11"/>
            <p:cNvSpPr/>
            <p:nvPr/>
          </p:nvSpPr>
          <p:spPr>
            <a:xfrm flipH="false" flipV="false" rot="0">
              <a:off x="0" y="0"/>
              <a:ext cx="1706883" cy="1708150"/>
            </a:xfrm>
            <a:custGeom>
              <a:avLst/>
              <a:gdLst/>
              <a:ahLst/>
              <a:cxnLst/>
              <a:rect r="r" b="b" t="t" l="l"/>
              <a:pathLst>
                <a:path h="1708150" w="1706883">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gradFill rotWithShape="true">
              <a:gsLst>
                <a:gs pos="0">
                  <a:srgbClr val="8C52FF">
                    <a:alpha val="100000"/>
                  </a:srgbClr>
                </a:gs>
                <a:gs pos="100000">
                  <a:srgbClr val="00BF63">
                    <a:alpha val="100000"/>
                  </a:srgbClr>
                </a:gs>
              </a:gsLst>
              <a:path path="circle">
                <a:fillToRect l="0" r="100000" t="0" b="100000"/>
              </a:path>
              <a:tileRect r="0" l="-100000" b="0" t="-100000"/>
            </a:gradFill>
          </p:spPr>
        </p:sp>
      </p:grpSp>
      <p:grpSp>
        <p:nvGrpSpPr>
          <p:cNvPr name="Group 12" id="12"/>
          <p:cNvGrpSpPr>
            <a:grpSpLocks noChangeAspect="true"/>
          </p:cNvGrpSpPr>
          <p:nvPr/>
        </p:nvGrpSpPr>
        <p:grpSpPr>
          <a:xfrm rot="0">
            <a:off x="-1247121" y="20084182"/>
            <a:ext cx="2494243" cy="2494243"/>
            <a:chOff x="0" y="0"/>
            <a:chExt cx="1708150" cy="1708150"/>
          </a:xfrm>
        </p:grpSpPr>
        <p:sp>
          <p:nvSpPr>
            <p:cNvPr name="Freeform 13" id="13"/>
            <p:cNvSpPr/>
            <p:nvPr/>
          </p:nvSpPr>
          <p:spPr>
            <a:xfrm flipH="false" flipV="false" rot="0">
              <a:off x="0" y="0"/>
              <a:ext cx="1706883" cy="1708150"/>
            </a:xfrm>
            <a:custGeom>
              <a:avLst/>
              <a:gdLst/>
              <a:ahLst/>
              <a:cxnLst/>
              <a:rect r="r" b="b" t="t" l="l"/>
              <a:pathLst>
                <a:path h="1708150" w="1706883">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rgbClr val="FF9900"/>
            </a:solidFill>
          </p:spPr>
        </p:sp>
      </p:grpSp>
      <p:grpSp>
        <p:nvGrpSpPr>
          <p:cNvPr name="Group 14" id="14"/>
          <p:cNvGrpSpPr/>
          <p:nvPr/>
        </p:nvGrpSpPr>
        <p:grpSpPr>
          <a:xfrm rot="0">
            <a:off x="-1103903" y="5239851"/>
            <a:ext cx="2207807" cy="2207807"/>
            <a:chOff x="0" y="0"/>
            <a:chExt cx="6350000" cy="6350000"/>
          </a:xfrm>
        </p:grpSpPr>
        <p:sp>
          <p:nvSpPr>
            <p:cNvPr name="Freeform 15" id="15"/>
            <p:cNvSpPr/>
            <p:nvPr/>
          </p:nvSpPr>
          <p:spPr>
            <a:xfrm flipH="false" flipV="false" rot="0">
              <a:off x="0" y="0"/>
              <a:ext cx="6350000" cy="6350000"/>
            </a:xfrm>
            <a:custGeom>
              <a:avLst/>
              <a:gdLst/>
              <a:ahLst/>
              <a:cxnLst/>
              <a:rect r="r" b="b" t="t" l="l"/>
              <a:pathLst>
                <a:path h="6350000" w="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gradFill rotWithShape="true">
              <a:gsLst>
                <a:gs pos="0">
                  <a:srgbClr val="5DE0E6">
                    <a:alpha val="100000"/>
                  </a:srgbClr>
                </a:gs>
                <a:gs pos="100000">
                  <a:srgbClr val="004AAD">
                    <a:alpha val="100000"/>
                  </a:srgbClr>
                </a:gs>
              </a:gsLst>
              <a:lin ang="0"/>
            </a:gradFill>
          </p:spPr>
        </p:sp>
      </p:grpSp>
      <p:grpSp>
        <p:nvGrpSpPr>
          <p:cNvPr name="Group 16" id="16"/>
          <p:cNvGrpSpPr/>
          <p:nvPr/>
        </p:nvGrpSpPr>
        <p:grpSpPr>
          <a:xfrm rot="0">
            <a:off x="341953" y="3785597"/>
            <a:ext cx="825604" cy="825604"/>
            <a:chOff x="0" y="0"/>
            <a:chExt cx="6350000" cy="6350000"/>
          </a:xfrm>
        </p:grpSpPr>
        <p:sp>
          <p:nvSpPr>
            <p:cNvPr name="Freeform 17" id="17"/>
            <p:cNvSpPr/>
            <p:nvPr/>
          </p:nvSpPr>
          <p:spPr>
            <a:xfrm flipH="false" flipV="false" rot="0">
              <a:off x="0" y="0"/>
              <a:ext cx="6350000" cy="6350000"/>
            </a:xfrm>
            <a:custGeom>
              <a:avLst/>
              <a:gdLst/>
              <a:ahLst/>
              <a:cxnLst/>
              <a:rect r="r" b="b" t="t" l="l"/>
              <a:pathLst>
                <a:path h="6350000" w="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FFBF00"/>
            </a:solidFill>
          </p:spPr>
        </p:sp>
      </p:grpSp>
      <p:grpSp>
        <p:nvGrpSpPr>
          <p:cNvPr name="Group 18" id="18"/>
          <p:cNvGrpSpPr/>
          <p:nvPr/>
        </p:nvGrpSpPr>
        <p:grpSpPr>
          <a:xfrm rot="0">
            <a:off x="14141583" y="3985654"/>
            <a:ext cx="1493142" cy="1737357"/>
            <a:chOff x="0" y="0"/>
            <a:chExt cx="6350000" cy="6350000"/>
          </a:xfrm>
        </p:grpSpPr>
        <p:sp>
          <p:nvSpPr>
            <p:cNvPr name="Freeform 19" id="19"/>
            <p:cNvSpPr/>
            <p:nvPr/>
          </p:nvSpPr>
          <p:spPr>
            <a:xfrm flipH="false" flipV="false" rot="0">
              <a:off x="0" y="0"/>
              <a:ext cx="6350000" cy="6350000"/>
            </a:xfrm>
            <a:custGeom>
              <a:avLst/>
              <a:gdLst/>
              <a:ahLst/>
              <a:cxnLst/>
              <a:rect r="r" b="b" t="t" l="l"/>
              <a:pathLst>
                <a:path h="6350000" w="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gradFill rotWithShape="true">
              <a:gsLst>
                <a:gs pos="0">
                  <a:srgbClr val="004AAD">
                    <a:alpha val="100000"/>
                  </a:srgbClr>
                </a:gs>
                <a:gs pos="100000">
                  <a:srgbClr val="CB6CE6">
                    <a:alpha val="100000"/>
                  </a:srgbClr>
                </a:gs>
              </a:gsLst>
              <a:lin ang="0"/>
            </a:gradFill>
          </p:spPr>
        </p:sp>
      </p:grpSp>
      <p:sp>
        <p:nvSpPr>
          <p:cNvPr name="Freeform 20" id="20"/>
          <p:cNvSpPr/>
          <p:nvPr/>
        </p:nvSpPr>
        <p:spPr>
          <a:xfrm flipH="false" flipV="false" rot="0">
            <a:off x="11216993" y="2649837"/>
            <a:ext cx="3671160" cy="632959"/>
          </a:xfrm>
          <a:custGeom>
            <a:avLst/>
            <a:gdLst/>
            <a:ahLst/>
            <a:cxnLst/>
            <a:rect r="r" b="b" t="t" l="l"/>
            <a:pathLst>
              <a:path h="632959" w="3671160">
                <a:moveTo>
                  <a:pt x="0" y="0"/>
                </a:moveTo>
                <a:lnTo>
                  <a:pt x="3671160" y="0"/>
                </a:lnTo>
                <a:lnTo>
                  <a:pt x="3671160" y="632958"/>
                </a:lnTo>
                <a:lnTo>
                  <a:pt x="0" y="632958"/>
                </a:lnTo>
                <a:lnTo>
                  <a:pt x="0" y="0"/>
                </a:lnTo>
                <a:close/>
              </a:path>
            </a:pathLst>
          </a:custGeom>
          <a:blipFill>
            <a:blip r:embed="rId2"/>
            <a:stretch>
              <a:fillRect l="0" t="0" r="0" b="0"/>
            </a:stretch>
          </a:blipFill>
        </p:spPr>
      </p:sp>
      <p:sp>
        <p:nvSpPr>
          <p:cNvPr name="Freeform 21" id="21"/>
          <p:cNvSpPr/>
          <p:nvPr/>
        </p:nvSpPr>
        <p:spPr>
          <a:xfrm flipH="false" flipV="false" rot="0">
            <a:off x="9467968" y="11240083"/>
            <a:ext cx="6166756" cy="6799708"/>
          </a:xfrm>
          <a:custGeom>
            <a:avLst/>
            <a:gdLst/>
            <a:ahLst/>
            <a:cxnLst/>
            <a:rect r="r" b="b" t="t" l="l"/>
            <a:pathLst>
              <a:path h="6799708" w="6166756">
                <a:moveTo>
                  <a:pt x="0" y="0"/>
                </a:moveTo>
                <a:lnTo>
                  <a:pt x="6166756" y="0"/>
                </a:lnTo>
                <a:lnTo>
                  <a:pt x="6166756" y="6799708"/>
                </a:lnTo>
                <a:lnTo>
                  <a:pt x="0" y="6799708"/>
                </a:lnTo>
                <a:lnTo>
                  <a:pt x="0" y="0"/>
                </a:lnTo>
                <a:close/>
              </a:path>
            </a:pathLst>
          </a:custGeom>
          <a:blipFill>
            <a:blip r:embed="rId3"/>
            <a:stretch>
              <a:fillRect l="0" t="0" r="0" b="0"/>
            </a:stretch>
          </a:blipFill>
        </p:spPr>
      </p:sp>
      <p:sp>
        <p:nvSpPr>
          <p:cNvPr name="TextBox 22" id="22"/>
          <p:cNvSpPr txBox="true"/>
          <p:nvPr/>
        </p:nvSpPr>
        <p:spPr>
          <a:xfrm rot="0">
            <a:off x="-447932" y="2024049"/>
            <a:ext cx="11232840" cy="1127750"/>
          </a:xfrm>
          <a:prstGeom prst="rect">
            <a:avLst/>
          </a:prstGeom>
        </p:spPr>
        <p:txBody>
          <a:bodyPr anchor="t" rtlCol="false" tIns="0" lIns="0" bIns="0" rIns="0">
            <a:spAutoFit/>
          </a:bodyPr>
          <a:lstStyle/>
          <a:p>
            <a:pPr algn="ctr">
              <a:lnSpc>
                <a:spcPts val="9240"/>
              </a:lnSpc>
              <a:spcBef>
                <a:spcPct val="0"/>
              </a:spcBef>
            </a:pPr>
            <a:r>
              <a:rPr lang="en-US" sz="6600">
                <a:solidFill>
                  <a:srgbClr val="FFFFFF"/>
                </a:solidFill>
                <a:latin typeface="League Spartan"/>
                <a:ea typeface="League Spartan"/>
                <a:cs typeface="League Spartan"/>
                <a:sym typeface="League Spartan"/>
              </a:rPr>
              <a:t>ABOUT</a:t>
            </a:r>
          </a:p>
        </p:txBody>
      </p:sp>
      <p:sp>
        <p:nvSpPr>
          <p:cNvPr name="TextBox 23" id="23"/>
          <p:cNvSpPr txBox="true"/>
          <p:nvPr/>
        </p:nvSpPr>
        <p:spPr>
          <a:xfrm rot="0">
            <a:off x="341953" y="6508969"/>
            <a:ext cx="14571523" cy="4412161"/>
          </a:xfrm>
          <a:prstGeom prst="rect">
            <a:avLst/>
          </a:prstGeom>
        </p:spPr>
        <p:txBody>
          <a:bodyPr anchor="t" rtlCol="false" tIns="0" lIns="0" bIns="0" rIns="0">
            <a:spAutoFit/>
          </a:bodyPr>
          <a:lstStyle/>
          <a:p>
            <a:pPr algn="ctr">
              <a:lnSpc>
                <a:spcPts val="7084"/>
              </a:lnSpc>
            </a:pPr>
            <a:r>
              <a:rPr lang="en-US" b="true" sz="3980">
                <a:solidFill>
                  <a:srgbClr val="004AAD"/>
                </a:solidFill>
                <a:latin typeface="Roboto Bold"/>
                <a:ea typeface="Roboto Bold"/>
                <a:cs typeface="Roboto Bold"/>
                <a:sym typeface="Roboto Bold"/>
                <a:hlinkClick r:id="rId4" tooltip="https://www.naugramedical.com"/>
              </a:rPr>
              <a:t>Medical Lab Equipments Manufacturers</a:t>
            </a:r>
            <a:r>
              <a:rPr lang="en-US" sz="3980">
                <a:solidFill>
                  <a:srgbClr val="000000"/>
                </a:solidFill>
                <a:latin typeface="Roboto"/>
                <a:ea typeface="Roboto"/>
                <a:cs typeface="Roboto"/>
                <a:sym typeface="Roboto"/>
              </a:rPr>
              <a:t> play a vital role in advancing modern diagnostics. NaugraMedicals delivers precision-built laboratory instruments designed to enhance testing accuracy, workflow efficiency, and long-term reliability across hospitals, clinics, and research facilities worldwide. </a:t>
            </a:r>
          </a:p>
        </p:txBody>
      </p:sp>
      <p:sp>
        <p:nvSpPr>
          <p:cNvPr name="TextBox 24" id="24"/>
          <p:cNvSpPr txBox="true"/>
          <p:nvPr/>
        </p:nvSpPr>
        <p:spPr>
          <a:xfrm rot="0">
            <a:off x="754755" y="17709054"/>
            <a:ext cx="9868316" cy="3065166"/>
          </a:xfrm>
          <a:prstGeom prst="rect">
            <a:avLst/>
          </a:prstGeom>
        </p:spPr>
        <p:txBody>
          <a:bodyPr anchor="t" rtlCol="false" tIns="0" lIns="0" bIns="0" rIns="0">
            <a:spAutoFit/>
          </a:bodyPr>
          <a:lstStyle/>
          <a:p>
            <a:pPr algn="ctr">
              <a:lnSpc>
                <a:spcPts val="4115"/>
              </a:lnSpc>
            </a:pPr>
            <a:r>
              <a:rPr lang="en-US" b="true" sz="2604">
                <a:solidFill>
                  <a:srgbClr val="FFFFFF"/>
                </a:solidFill>
                <a:latin typeface="Canva Sans Bold"/>
                <a:ea typeface="Canva Sans Bold"/>
                <a:cs typeface="Canva Sans Bold"/>
                <a:sym typeface="Canva Sans Bold"/>
              </a:rPr>
              <a:t>Contact Information</a:t>
            </a:r>
          </a:p>
          <a:p>
            <a:pPr algn="ctr">
              <a:lnSpc>
                <a:spcPts val="4115"/>
              </a:lnSpc>
            </a:pPr>
          </a:p>
          <a:p>
            <a:pPr algn="ctr">
              <a:lnSpc>
                <a:spcPts val="4115"/>
              </a:lnSpc>
            </a:pPr>
            <a:r>
              <a:rPr lang="en-US" b="true" sz="2604">
                <a:solidFill>
                  <a:srgbClr val="FFFFFF"/>
                </a:solidFill>
                <a:latin typeface="Canva Sans Bold"/>
                <a:ea typeface="Canva Sans Bold"/>
                <a:cs typeface="Canva Sans Bold"/>
                <a:sym typeface="Canva Sans Bold"/>
              </a:rPr>
              <a:t>Address</a:t>
            </a:r>
            <a:r>
              <a:rPr lang="en-US" sz="2604">
                <a:solidFill>
                  <a:srgbClr val="FFFFFF"/>
                </a:solidFill>
                <a:latin typeface="Canva Sans"/>
                <a:ea typeface="Canva Sans"/>
                <a:cs typeface="Canva Sans"/>
                <a:sym typeface="Canva Sans"/>
              </a:rPr>
              <a:t> :- 6148/6, Guru Nanak Marg, Ambala Cantt, Haryana, India</a:t>
            </a:r>
          </a:p>
          <a:p>
            <a:pPr algn="ctr">
              <a:lnSpc>
                <a:spcPts val="4115"/>
              </a:lnSpc>
            </a:pPr>
            <a:r>
              <a:rPr lang="en-US" b="true" sz="2604">
                <a:solidFill>
                  <a:srgbClr val="FFFFFF"/>
                </a:solidFill>
                <a:latin typeface="Canva Sans Bold"/>
                <a:ea typeface="Canva Sans Bold"/>
                <a:cs typeface="Canva Sans Bold"/>
                <a:sym typeface="Canva Sans Bold"/>
              </a:rPr>
              <a:t>Phone No</a:t>
            </a:r>
            <a:r>
              <a:rPr lang="en-US" sz="2604">
                <a:solidFill>
                  <a:srgbClr val="FFFFFF"/>
                </a:solidFill>
                <a:latin typeface="Canva Sans"/>
                <a:ea typeface="Canva Sans"/>
                <a:cs typeface="Canva Sans"/>
                <a:sym typeface="Canva Sans"/>
              </a:rPr>
              <a:t> :- +91-9896600003</a:t>
            </a:r>
          </a:p>
          <a:p>
            <a:pPr algn="ctr">
              <a:lnSpc>
                <a:spcPts val="4115"/>
              </a:lnSpc>
            </a:pPr>
            <a:r>
              <a:rPr lang="en-US" b="true" sz="2604">
                <a:solidFill>
                  <a:srgbClr val="FFFFFF"/>
                </a:solidFill>
                <a:latin typeface="Canva Sans Bold"/>
                <a:ea typeface="Canva Sans Bold"/>
                <a:cs typeface="Canva Sans Bold"/>
                <a:sym typeface="Canva Sans Bold"/>
              </a:rPr>
              <a:t>Website</a:t>
            </a:r>
            <a:r>
              <a:rPr lang="en-US" sz="2604">
                <a:solidFill>
                  <a:srgbClr val="FFFFFF"/>
                </a:solidFill>
                <a:latin typeface="Canva Sans"/>
                <a:ea typeface="Canva Sans"/>
                <a:cs typeface="Canva Sans"/>
                <a:sym typeface="Canva Sans"/>
              </a:rPr>
              <a:t> :-  </a:t>
            </a:r>
            <a:r>
              <a:rPr lang="en-US" sz="2604">
                <a:solidFill>
                  <a:srgbClr val="FFFFFF"/>
                </a:solidFill>
                <a:latin typeface="Canva Sans"/>
                <a:ea typeface="Canva Sans"/>
                <a:cs typeface="Canva Sans"/>
                <a:sym typeface="Canva Sans"/>
                <a:hlinkClick r:id="rId5" tooltip="https://www.naugramedical.com/diagnostic-equipments"/>
              </a:rPr>
              <a:t>www.naugramedical.com</a:t>
            </a:r>
          </a:p>
        </p:txBody>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846714">
            <a:off x="-421387" y="-2565494"/>
            <a:ext cx="11161987" cy="8154988"/>
            <a:chOff x="0" y="0"/>
            <a:chExt cx="9417628" cy="6880554"/>
          </a:xfrm>
        </p:grpSpPr>
        <p:sp>
          <p:nvSpPr>
            <p:cNvPr name="Freeform 3" id="3"/>
            <p:cNvSpPr/>
            <p:nvPr/>
          </p:nvSpPr>
          <p:spPr>
            <a:xfrm flipH="false" flipV="false" rot="0">
              <a:off x="0" y="0"/>
              <a:ext cx="9417628" cy="6880554"/>
            </a:xfrm>
            <a:custGeom>
              <a:avLst/>
              <a:gdLst/>
              <a:ahLst/>
              <a:cxnLst/>
              <a:rect r="r" b="b" t="t" l="l"/>
              <a:pathLst>
                <a:path h="6880554" w="9417628">
                  <a:moveTo>
                    <a:pt x="9112828" y="0"/>
                  </a:moveTo>
                  <a:lnTo>
                    <a:pt x="304800" y="0"/>
                  </a:lnTo>
                  <a:cubicBezTo>
                    <a:pt x="135890" y="0"/>
                    <a:pt x="0" y="135890"/>
                    <a:pt x="0" y="304800"/>
                  </a:cubicBezTo>
                  <a:lnTo>
                    <a:pt x="0" y="6575754"/>
                  </a:lnTo>
                  <a:cubicBezTo>
                    <a:pt x="0" y="6744664"/>
                    <a:pt x="135890" y="6880554"/>
                    <a:pt x="304800" y="6880554"/>
                  </a:cubicBezTo>
                  <a:lnTo>
                    <a:pt x="9112828" y="6880554"/>
                  </a:lnTo>
                  <a:cubicBezTo>
                    <a:pt x="9281738" y="6880554"/>
                    <a:pt x="9417628" y="6744664"/>
                    <a:pt x="9417628" y="6575754"/>
                  </a:cubicBezTo>
                  <a:lnTo>
                    <a:pt x="9417628" y="304800"/>
                  </a:lnTo>
                  <a:cubicBezTo>
                    <a:pt x="9417628" y="135890"/>
                    <a:pt x="9281738" y="0"/>
                    <a:pt x="9112828" y="0"/>
                  </a:cubicBezTo>
                  <a:close/>
                </a:path>
              </a:pathLst>
            </a:custGeom>
            <a:gradFill rotWithShape="true">
              <a:gsLst>
                <a:gs pos="0">
                  <a:srgbClr val="8C52FF">
                    <a:alpha val="100000"/>
                  </a:srgbClr>
                </a:gs>
                <a:gs pos="100000">
                  <a:srgbClr val="00BF63">
                    <a:alpha val="100000"/>
                  </a:srgbClr>
                </a:gs>
              </a:gsLst>
              <a:path path="circle">
                <a:fillToRect l="0" r="100000" t="0" b="100000"/>
              </a:path>
              <a:tileRect r="0" l="-100000" b="0" t="-100000"/>
            </a:gradFill>
          </p:spPr>
        </p:sp>
      </p:grpSp>
      <p:grpSp>
        <p:nvGrpSpPr>
          <p:cNvPr name="Group 4" id="4"/>
          <p:cNvGrpSpPr/>
          <p:nvPr/>
        </p:nvGrpSpPr>
        <p:grpSpPr>
          <a:xfrm rot="846714">
            <a:off x="-1835557" y="16527998"/>
            <a:ext cx="18533716" cy="7112367"/>
            <a:chOff x="0" y="0"/>
            <a:chExt cx="13796938" cy="5294615"/>
          </a:xfrm>
        </p:grpSpPr>
        <p:sp>
          <p:nvSpPr>
            <p:cNvPr name="Freeform 5" id="5"/>
            <p:cNvSpPr/>
            <p:nvPr/>
          </p:nvSpPr>
          <p:spPr>
            <a:xfrm flipH="false" flipV="false" rot="0">
              <a:off x="0" y="0"/>
              <a:ext cx="13796938" cy="5294615"/>
            </a:xfrm>
            <a:custGeom>
              <a:avLst/>
              <a:gdLst/>
              <a:ahLst/>
              <a:cxnLst/>
              <a:rect r="r" b="b" t="t" l="l"/>
              <a:pathLst>
                <a:path h="5294615" w="13796938">
                  <a:moveTo>
                    <a:pt x="13492138" y="0"/>
                  </a:moveTo>
                  <a:lnTo>
                    <a:pt x="304800" y="0"/>
                  </a:lnTo>
                  <a:cubicBezTo>
                    <a:pt x="135890" y="0"/>
                    <a:pt x="0" y="135890"/>
                    <a:pt x="0" y="304800"/>
                  </a:cubicBezTo>
                  <a:lnTo>
                    <a:pt x="0" y="4989815"/>
                  </a:lnTo>
                  <a:cubicBezTo>
                    <a:pt x="0" y="5158725"/>
                    <a:pt x="135890" y="5294615"/>
                    <a:pt x="304800" y="5294615"/>
                  </a:cubicBezTo>
                  <a:lnTo>
                    <a:pt x="13492138" y="5294615"/>
                  </a:lnTo>
                  <a:cubicBezTo>
                    <a:pt x="13661047" y="5294615"/>
                    <a:pt x="13796938" y="5158725"/>
                    <a:pt x="13796938" y="4989815"/>
                  </a:cubicBezTo>
                  <a:lnTo>
                    <a:pt x="13796938" y="304800"/>
                  </a:lnTo>
                  <a:cubicBezTo>
                    <a:pt x="13796938" y="135890"/>
                    <a:pt x="13661047" y="0"/>
                    <a:pt x="13492138" y="0"/>
                  </a:cubicBezTo>
                  <a:close/>
                </a:path>
              </a:pathLst>
            </a:custGeom>
            <a:gradFill rotWithShape="true">
              <a:gsLst>
                <a:gs pos="0">
                  <a:srgbClr val="8C52FF">
                    <a:alpha val="100000"/>
                  </a:srgbClr>
                </a:gs>
                <a:gs pos="100000">
                  <a:srgbClr val="00BF63">
                    <a:alpha val="100000"/>
                  </a:srgbClr>
                </a:gs>
              </a:gsLst>
              <a:path path="circle">
                <a:fillToRect l="0" r="100000" t="0" b="100000"/>
              </a:path>
              <a:tileRect r="0" l="-100000" b="0" t="-100000"/>
            </a:gradFill>
          </p:spPr>
        </p:sp>
      </p:grpSp>
      <p:grpSp>
        <p:nvGrpSpPr>
          <p:cNvPr name="Group 6" id="6"/>
          <p:cNvGrpSpPr/>
          <p:nvPr/>
        </p:nvGrpSpPr>
        <p:grpSpPr>
          <a:xfrm rot="841322">
            <a:off x="-1098202" y="16738271"/>
            <a:ext cx="17396091" cy="614773"/>
            <a:chOff x="0" y="0"/>
            <a:chExt cx="4317642" cy="152584"/>
          </a:xfrm>
        </p:grpSpPr>
        <p:sp>
          <p:nvSpPr>
            <p:cNvPr name="Freeform 7" id="7"/>
            <p:cNvSpPr/>
            <p:nvPr/>
          </p:nvSpPr>
          <p:spPr>
            <a:xfrm flipH="false" flipV="false" rot="0">
              <a:off x="0" y="0"/>
              <a:ext cx="4317642" cy="152584"/>
            </a:xfrm>
            <a:custGeom>
              <a:avLst/>
              <a:gdLst/>
              <a:ahLst/>
              <a:cxnLst/>
              <a:rect r="r" b="b" t="t" l="l"/>
              <a:pathLst>
                <a:path h="152584" w="4317642">
                  <a:moveTo>
                    <a:pt x="0" y="0"/>
                  </a:moveTo>
                  <a:lnTo>
                    <a:pt x="4317642" y="0"/>
                  </a:lnTo>
                  <a:lnTo>
                    <a:pt x="4317642" y="152584"/>
                  </a:lnTo>
                  <a:lnTo>
                    <a:pt x="0" y="152584"/>
                  </a:lnTo>
                  <a:close/>
                </a:path>
              </a:pathLst>
            </a:custGeom>
            <a:solidFill>
              <a:srgbClr val="67AF48"/>
            </a:solidFill>
          </p:spPr>
        </p:sp>
      </p:grpSp>
      <p:grpSp>
        <p:nvGrpSpPr>
          <p:cNvPr name="Group 8" id="8"/>
          <p:cNvGrpSpPr/>
          <p:nvPr/>
        </p:nvGrpSpPr>
        <p:grpSpPr>
          <a:xfrm rot="0">
            <a:off x="7599843" y="20934519"/>
            <a:ext cx="6922182" cy="1552476"/>
            <a:chOff x="0" y="0"/>
            <a:chExt cx="10306073" cy="2311400"/>
          </a:xfrm>
        </p:grpSpPr>
        <p:sp>
          <p:nvSpPr>
            <p:cNvPr name="Freeform 9" id="9"/>
            <p:cNvSpPr/>
            <p:nvPr/>
          </p:nvSpPr>
          <p:spPr>
            <a:xfrm flipH="false" flipV="false" rot="0">
              <a:off x="0" y="0"/>
              <a:ext cx="10306073" cy="2311400"/>
            </a:xfrm>
            <a:custGeom>
              <a:avLst/>
              <a:gdLst/>
              <a:ahLst/>
              <a:cxnLst/>
              <a:rect r="r" b="b" t="t" l="l"/>
              <a:pathLst>
                <a:path h="2311400" w="10306073">
                  <a:moveTo>
                    <a:pt x="10001273" y="0"/>
                  </a:moveTo>
                  <a:lnTo>
                    <a:pt x="304800" y="0"/>
                  </a:lnTo>
                  <a:cubicBezTo>
                    <a:pt x="135890" y="0"/>
                    <a:pt x="0" y="135890"/>
                    <a:pt x="0" y="304800"/>
                  </a:cubicBezTo>
                  <a:lnTo>
                    <a:pt x="0" y="2006600"/>
                  </a:lnTo>
                  <a:cubicBezTo>
                    <a:pt x="0" y="2175510"/>
                    <a:pt x="135890" y="2311400"/>
                    <a:pt x="304800" y="2311400"/>
                  </a:cubicBezTo>
                  <a:lnTo>
                    <a:pt x="10001273" y="2311400"/>
                  </a:lnTo>
                  <a:cubicBezTo>
                    <a:pt x="10170183" y="2311400"/>
                    <a:pt x="10306073" y="2175510"/>
                    <a:pt x="10306073" y="2006600"/>
                  </a:cubicBezTo>
                  <a:lnTo>
                    <a:pt x="10306073" y="304800"/>
                  </a:lnTo>
                  <a:cubicBezTo>
                    <a:pt x="10306073" y="135890"/>
                    <a:pt x="10170183" y="0"/>
                    <a:pt x="10001273" y="0"/>
                  </a:cubicBezTo>
                  <a:close/>
                </a:path>
              </a:pathLst>
            </a:custGeom>
            <a:solidFill>
              <a:srgbClr val="FF9900"/>
            </a:solidFill>
          </p:spPr>
        </p:sp>
      </p:grpSp>
      <p:grpSp>
        <p:nvGrpSpPr>
          <p:cNvPr name="Group 10" id="10"/>
          <p:cNvGrpSpPr>
            <a:grpSpLocks noChangeAspect="true"/>
          </p:cNvGrpSpPr>
          <p:nvPr/>
        </p:nvGrpSpPr>
        <p:grpSpPr>
          <a:xfrm rot="0">
            <a:off x="13608000" y="-1281740"/>
            <a:ext cx="2793740" cy="2793740"/>
            <a:chOff x="0" y="0"/>
            <a:chExt cx="1708150" cy="1708150"/>
          </a:xfrm>
        </p:grpSpPr>
        <p:sp>
          <p:nvSpPr>
            <p:cNvPr name="Freeform 11" id="11"/>
            <p:cNvSpPr/>
            <p:nvPr/>
          </p:nvSpPr>
          <p:spPr>
            <a:xfrm flipH="false" flipV="false" rot="0">
              <a:off x="0" y="0"/>
              <a:ext cx="1706883" cy="1708150"/>
            </a:xfrm>
            <a:custGeom>
              <a:avLst/>
              <a:gdLst/>
              <a:ahLst/>
              <a:cxnLst/>
              <a:rect r="r" b="b" t="t" l="l"/>
              <a:pathLst>
                <a:path h="1708150" w="1706883">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gradFill rotWithShape="true">
              <a:gsLst>
                <a:gs pos="0">
                  <a:srgbClr val="8C52FF">
                    <a:alpha val="100000"/>
                  </a:srgbClr>
                </a:gs>
                <a:gs pos="100000">
                  <a:srgbClr val="00BF63">
                    <a:alpha val="100000"/>
                  </a:srgbClr>
                </a:gs>
              </a:gsLst>
              <a:path path="circle">
                <a:fillToRect l="0" r="100000" t="0" b="100000"/>
              </a:path>
              <a:tileRect r="0" l="-100000" b="0" t="-100000"/>
            </a:gradFill>
          </p:spPr>
        </p:sp>
      </p:grpSp>
      <p:grpSp>
        <p:nvGrpSpPr>
          <p:cNvPr name="Group 12" id="12"/>
          <p:cNvGrpSpPr>
            <a:grpSpLocks noChangeAspect="true"/>
          </p:cNvGrpSpPr>
          <p:nvPr/>
        </p:nvGrpSpPr>
        <p:grpSpPr>
          <a:xfrm rot="0">
            <a:off x="-1247121" y="20084182"/>
            <a:ext cx="2494243" cy="2494243"/>
            <a:chOff x="0" y="0"/>
            <a:chExt cx="1708150" cy="1708150"/>
          </a:xfrm>
        </p:grpSpPr>
        <p:sp>
          <p:nvSpPr>
            <p:cNvPr name="Freeform 13" id="13"/>
            <p:cNvSpPr/>
            <p:nvPr/>
          </p:nvSpPr>
          <p:spPr>
            <a:xfrm flipH="false" flipV="false" rot="0">
              <a:off x="0" y="0"/>
              <a:ext cx="1706883" cy="1708150"/>
            </a:xfrm>
            <a:custGeom>
              <a:avLst/>
              <a:gdLst/>
              <a:ahLst/>
              <a:cxnLst/>
              <a:rect r="r" b="b" t="t" l="l"/>
              <a:pathLst>
                <a:path h="1708150" w="1706883">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rgbClr val="FF9900"/>
            </a:solidFill>
          </p:spPr>
        </p:sp>
      </p:grpSp>
      <p:grpSp>
        <p:nvGrpSpPr>
          <p:cNvPr name="Group 14" id="14"/>
          <p:cNvGrpSpPr/>
          <p:nvPr/>
        </p:nvGrpSpPr>
        <p:grpSpPr>
          <a:xfrm rot="0">
            <a:off x="-1103903" y="5239851"/>
            <a:ext cx="2207807" cy="2207807"/>
            <a:chOff x="0" y="0"/>
            <a:chExt cx="6350000" cy="6350000"/>
          </a:xfrm>
        </p:grpSpPr>
        <p:sp>
          <p:nvSpPr>
            <p:cNvPr name="Freeform 15" id="15"/>
            <p:cNvSpPr/>
            <p:nvPr/>
          </p:nvSpPr>
          <p:spPr>
            <a:xfrm flipH="false" flipV="false" rot="0">
              <a:off x="0" y="0"/>
              <a:ext cx="6350000" cy="6350000"/>
            </a:xfrm>
            <a:custGeom>
              <a:avLst/>
              <a:gdLst/>
              <a:ahLst/>
              <a:cxnLst/>
              <a:rect r="r" b="b" t="t" l="l"/>
              <a:pathLst>
                <a:path h="6350000" w="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gradFill rotWithShape="true">
              <a:gsLst>
                <a:gs pos="0">
                  <a:srgbClr val="5DE0E6">
                    <a:alpha val="100000"/>
                  </a:srgbClr>
                </a:gs>
                <a:gs pos="100000">
                  <a:srgbClr val="004AAD">
                    <a:alpha val="100000"/>
                  </a:srgbClr>
                </a:gs>
              </a:gsLst>
              <a:lin ang="0"/>
            </a:gradFill>
          </p:spPr>
        </p:sp>
      </p:grpSp>
      <p:grpSp>
        <p:nvGrpSpPr>
          <p:cNvPr name="Group 16" id="16"/>
          <p:cNvGrpSpPr/>
          <p:nvPr/>
        </p:nvGrpSpPr>
        <p:grpSpPr>
          <a:xfrm rot="0">
            <a:off x="341953" y="3785597"/>
            <a:ext cx="825604" cy="825604"/>
            <a:chOff x="0" y="0"/>
            <a:chExt cx="6350000" cy="6350000"/>
          </a:xfrm>
        </p:grpSpPr>
        <p:sp>
          <p:nvSpPr>
            <p:cNvPr name="Freeform 17" id="17"/>
            <p:cNvSpPr/>
            <p:nvPr/>
          </p:nvSpPr>
          <p:spPr>
            <a:xfrm flipH="false" flipV="false" rot="0">
              <a:off x="0" y="0"/>
              <a:ext cx="6350000" cy="6350000"/>
            </a:xfrm>
            <a:custGeom>
              <a:avLst/>
              <a:gdLst/>
              <a:ahLst/>
              <a:cxnLst/>
              <a:rect r="r" b="b" t="t" l="l"/>
              <a:pathLst>
                <a:path h="6350000" w="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FFBF00"/>
            </a:solidFill>
          </p:spPr>
        </p:sp>
      </p:grpSp>
      <p:grpSp>
        <p:nvGrpSpPr>
          <p:cNvPr name="Group 18" id="18"/>
          <p:cNvGrpSpPr/>
          <p:nvPr/>
        </p:nvGrpSpPr>
        <p:grpSpPr>
          <a:xfrm rot="0">
            <a:off x="14141583" y="3985654"/>
            <a:ext cx="1493142" cy="1737357"/>
            <a:chOff x="0" y="0"/>
            <a:chExt cx="6350000" cy="6350000"/>
          </a:xfrm>
        </p:grpSpPr>
        <p:sp>
          <p:nvSpPr>
            <p:cNvPr name="Freeform 19" id="19"/>
            <p:cNvSpPr/>
            <p:nvPr/>
          </p:nvSpPr>
          <p:spPr>
            <a:xfrm flipH="false" flipV="false" rot="0">
              <a:off x="0" y="0"/>
              <a:ext cx="6350000" cy="6350000"/>
            </a:xfrm>
            <a:custGeom>
              <a:avLst/>
              <a:gdLst/>
              <a:ahLst/>
              <a:cxnLst/>
              <a:rect r="r" b="b" t="t" l="l"/>
              <a:pathLst>
                <a:path h="6350000" w="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gradFill rotWithShape="true">
              <a:gsLst>
                <a:gs pos="0">
                  <a:srgbClr val="004AAD">
                    <a:alpha val="100000"/>
                  </a:srgbClr>
                </a:gs>
                <a:gs pos="100000">
                  <a:srgbClr val="CB6CE6">
                    <a:alpha val="100000"/>
                  </a:srgbClr>
                </a:gs>
              </a:gsLst>
              <a:lin ang="0"/>
            </a:gradFill>
          </p:spPr>
        </p:sp>
      </p:grpSp>
      <p:sp>
        <p:nvSpPr>
          <p:cNvPr name="Freeform 20" id="20"/>
          <p:cNvSpPr/>
          <p:nvPr/>
        </p:nvSpPr>
        <p:spPr>
          <a:xfrm flipH="false" flipV="false" rot="0">
            <a:off x="11216993" y="2649837"/>
            <a:ext cx="3671160" cy="632959"/>
          </a:xfrm>
          <a:custGeom>
            <a:avLst/>
            <a:gdLst/>
            <a:ahLst/>
            <a:cxnLst/>
            <a:rect r="r" b="b" t="t" l="l"/>
            <a:pathLst>
              <a:path h="632959" w="3671160">
                <a:moveTo>
                  <a:pt x="0" y="0"/>
                </a:moveTo>
                <a:lnTo>
                  <a:pt x="3671160" y="0"/>
                </a:lnTo>
                <a:lnTo>
                  <a:pt x="3671160" y="632958"/>
                </a:lnTo>
                <a:lnTo>
                  <a:pt x="0" y="632958"/>
                </a:lnTo>
                <a:lnTo>
                  <a:pt x="0" y="0"/>
                </a:lnTo>
                <a:close/>
              </a:path>
            </a:pathLst>
          </a:custGeom>
          <a:blipFill>
            <a:blip r:embed="rId2"/>
            <a:stretch>
              <a:fillRect l="0" t="0" r="0" b="0"/>
            </a:stretch>
          </a:blipFill>
        </p:spPr>
      </p:sp>
      <p:sp>
        <p:nvSpPr>
          <p:cNvPr name="Freeform 21" id="21"/>
          <p:cNvSpPr/>
          <p:nvPr/>
        </p:nvSpPr>
        <p:spPr>
          <a:xfrm flipH="false" flipV="false" rot="0">
            <a:off x="9467968" y="11625981"/>
            <a:ext cx="6166756" cy="6799708"/>
          </a:xfrm>
          <a:custGeom>
            <a:avLst/>
            <a:gdLst/>
            <a:ahLst/>
            <a:cxnLst/>
            <a:rect r="r" b="b" t="t" l="l"/>
            <a:pathLst>
              <a:path h="6799708" w="6166756">
                <a:moveTo>
                  <a:pt x="0" y="0"/>
                </a:moveTo>
                <a:lnTo>
                  <a:pt x="6166756" y="0"/>
                </a:lnTo>
                <a:lnTo>
                  <a:pt x="6166756" y="6799707"/>
                </a:lnTo>
                <a:lnTo>
                  <a:pt x="0" y="6799707"/>
                </a:lnTo>
                <a:lnTo>
                  <a:pt x="0" y="0"/>
                </a:lnTo>
                <a:close/>
              </a:path>
            </a:pathLst>
          </a:custGeom>
          <a:blipFill>
            <a:blip r:embed="rId3"/>
            <a:stretch>
              <a:fillRect l="0" t="0" r="0" b="0"/>
            </a:stretch>
          </a:blipFill>
        </p:spPr>
      </p:sp>
      <p:sp>
        <p:nvSpPr>
          <p:cNvPr name="TextBox 22" id="22"/>
          <p:cNvSpPr txBox="true"/>
          <p:nvPr/>
        </p:nvSpPr>
        <p:spPr>
          <a:xfrm rot="0">
            <a:off x="-15847" y="1324347"/>
            <a:ext cx="11232840" cy="2299325"/>
          </a:xfrm>
          <a:prstGeom prst="rect">
            <a:avLst/>
          </a:prstGeom>
        </p:spPr>
        <p:txBody>
          <a:bodyPr anchor="t" rtlCol="false" tIns="0" lIns="0" bIns="0" rIns="0">
            <a:spAutoFit/>
          </a:bodyPr>
          <a:lstStyle/>
          <a:p>
            <a:pPr algn="ctr">
              <a:lnSpc>
                <a:spcPts val="9240"/>
              </a:lnSpc>
              <a:spcBef>
                <a:spcPct val="0"/>
              </a:spcBef>
            </a:pPr>
            <a:r>
              <a:rPr lang="en-US" sz="6600">
                <a:solidFill>
                  <a:srgbClr val="FFFFFF"/>
                </a:solidFill>
                <a:latin typeface="League Spartan"/>
                <a:ea typeface="League Spartan"/>
                <a:cs typeface="League Spartan"/>
                <a:sym typeface="League Spartan"/>
              </a:rPr>
              <a:t>COMPREHENSIVE PRODUCT RANGE</a:t>
            </a:r>
          </a:p>
        </p:txBody>
      </p:sp>
      <p:sp>
        <p:nvSpPr>
          <p:cNvPr name="TextBox 23" id="23"/>
          <p:cNvSpPr txBox="true"/>
          <p:nvPr/>
        </p:nvSpPr>
        <p:spPr>
          <a:xfrm rot="0">
            <a:off x="395749" y="7213819"/>
            <a:ext cx="14571523" cy="4412161"/>
          </a:xfrm>
          <a:prstGeom prst="rect">
            <a:avLst/>
          </a:prstGeom>
        </p:spPr>
        <p:txBody>
          <a:bodyPr anchor="t" rtlCol="false" tIns="0" lIns="0" bIns="0" rIns="0">
            <a:spAutoFit/>
          </a:bodyPr>
          <a:lstStyle/>
          <a:p>
            <a:pPr algn="ctr">
              <a:lnSpc>
                <a:spcPts val="7084"/>
              </a:lnSpc>
            </a:pPr>
            <a:r>
              <a:rPr lang="en-US" sz="3980">
                <a:solidFill>
                  <a:srgbClr val="000000"/>
                </a:solidFill>
                <a:latin typeface="Roboto"/>
                <a:ea typeface="Roboto"/>
                <a:cs typeface="Roboto"/>
                <a:sym typeface="Roboto"/>
                <a:hlinkClick r:id="rId4" tooltip="https://www.naugramedical.com"/>
              </a:rPr>
              <a:t>NaugraMedicals offers a wide range of laboratory solutions, including analyzers, microscopes, centrifuges, incubators, and diagnostic devices. Each product is engineered to deliver consistent precision, supporting laboratories in achieving reliable test outcomes and meeting global healthcare demands.</a:t>
            </a:r>
          </a:p>
        </p:txBody>
      </p:sp>
      <p:sp>
        <p:nvSpPr>
          <p:cNvPr name="TextBox 24" id="24"/>
          <p:cNvSpPr txBox="true"/>
          <p:nvPr/>
        </p:nvSpPr>
        <p:spPr>
          <a:xfrm rot="0">
            <a:off x="754755" y="17709054"/>
            <a:ext cx="9868316" cy="3065166"/>
          </a:xfrm>
          <a:prstGeom prst="rect">
            <a:avLst/>
          </a:prstGeom>
        </p:spPr>
        <p:txBody>
          <a:bodyPr anchor="t" rtlCol="false" tIns="0" lIns="0" bIns="0" rIns="0">
            <a:spAutoFit/>
          </a:bodyPr>
          <a:lstStyle/>
          <a:p>
            <a:pPr algn="ctr">
              <a:lnSpc>
                <a:spcPts val="4115"/>
              </a:lnSpc>
            </a:pPr>
            <a:r>
              <a:rPr lang="en-US" b="true" sz="2604">
                <a:solidFill>
                  <a:srgbClr val="FFFFFF"/>
                </a:solidFill>
                <a:latin typeface="Canva Sans Bold"/>
                <a:ea typeface="Canva Sans Bold"/>
                <a:cs typeface="Canva Sans Bold"/>
                <a:sym typeface="Canva Sans Bold"/>
              </a:rPr>
              <a:t>Contact Information</a:t>
            </a:r>
          </a:p>
          <a:p>
            <a:pPr algn="ctr">
              <a:lnSpc>
                <a:spcPts val="4115"/>
              </a:lnSpc>
            </a:pPr>
          </a:p>
          <a:p>
            <a:pPr algn="ctr">
              <a:lnSpc>
                <a:spcPts val="4115"/>
              </a:lnSpc>
            </a:pPr>
            <a:r>
              <a:rPr lang="en-US" b="true" sz="2604">
                <a:solidFill>
                  <a:srgbClr val="FFFFFF"/>
                </a:solidFill>
                <a:latin typeface="Canva Sans Bold"/>
                <a:ea typeface="Canva Sans Bold"/>
                <a:cs typeface="Canva Sans Bold"/>
                <a:sym typeface="Canva Sans Bold"/>
              </a:rPr>
              <a:t>Address</a:t>
            </a:r>
            <a:r>
              <a:rPr lang="en-US" sz="2604">
                <a:solidFill>
                  <a:srgbClr val="FFFFFF"/>
                </a:solidFill>
                <a:latin typeface="Canva Sans"/>
                <a:ea typeface="Canva Sans"/>
                <a:cs typeface="Canva Sans"/>
                <a:sym typeface="Canva Sans"/>
              </a:rPr>
              <a:t> :- 6148/6, Guru Nanak Marg, Ambala Cantt, Haryana, India</a:t>
            </a:r>
          </a:p>
          <a:p>
            <a:pPr algn="ctr">
              <a:lnSpc>
                <a:spcPts val="4115"/>
              </a:lnSpc>
            </a:pPr>
            <a:r>
              <a:rPr lang="en-US" b="true" sz="2604">
                <a:solidFill>
                  <a:srgbClr val="FFFFFF"/>
                </a:solidFill>
                <a:latin typeface="Canva Sans Bold"/>
                <a:ea typeface="Canva Sans Bold"/>
                <a:cs typeface="Canva Sans Bold"/>
                <a:sym typeface="Canva Sans Bold"/>
              </a:rPr>
              <a:t>Phone No</a:t>
            </a:r>
            <a:r>
              <a:rPr lang="en-US" sz="2604">
                <a:solidFill>
                  <a:srgbClr val="FFFFFF"/>
                </a:solidFill>
                <a:latin typeface="Canva Sans"/>
                <a:ea typeface="Canva Sans"/>
                <a:cs typeface="Canva Sans"/>
                <a:sym typeface="Canva Sans"/>
              </a:rPr>
              <a:t> :- +91-9896600003</a:t>
            </a:r>
          </a:p>
          <a:p>
            <a:pPr algn="ctr">
              <a:lnSpc>
                <a:spcPts val="4115"/>
              </a:lnSpc>
            </a:pPr>
            <a:r>
              <a:rPr lang="en-US" b="true" sz="2604">
                <a:solidFill>
                  <a:srgbClr val="FFFFFF"/>
                </a:solidFill>
                <a:latin typeface="Canva Sans Bold"/>
                <a:ea typeface="Canva Sans Bold"/>
                <a:cs typeface="Canva Sans Bold"/>
                <a:sym typeface="Canva Sans Bold"/>
              </a:rPr>
              <a:t>Website</a:t>
            </a:r>
            <a:r>
              <a:rPr lang="en-US" sz="2604">
                <a:solidFill>
                  <a:srgbClr val="FFFFFF"/>
                </a:solidFill>
                <a:latin typeface="Canva Sans"/>
                <a:ea typeface="Canva Sans"/>
                <a:cs typeface="Canva Sans"/>
                <a:sym typeface="Canva Sans"/>
              </a:rPr>
              <a:t> :-  </a:t>
            </a:r>
            <a:r>
              <a:rPr lang="en-US" sz="2604">
                <a:solidFill>
                  <a:srgbClr val="FFFFFF"/>
                </a:solidFill>
                <a:latin typeface="Canva Sans"/>
                <a:ea typeface="Canva Sans"/>
                <a:cs typeface="Canva Sans"/>
                <a:sym typeface="Canva Sans"/>
                <a:hlinkClick r:id="rId5" tooltip="https://www.naugramedical.com/diagnostic-equipments"/>
              </a:rPr>
              <a:t>www.naugramedical.com</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identifier>DAGqNsf75Qs</dc:identifier>
  <dcterms:modified xsi:type="dcterms:W3CDTF">2011-08-01T06:04:30Z</dcterms:modified>
  <cp:revision>1</cp:revision>
  <dc:title>Medical Lab Equipments Manufacturers</dc:title>
</cp:coreProperties>
</file>