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7772400" cy="10058400"/>
  <p:notesSz cx="6858000" cy="9144000"/>
  <p:embeddedFontLst>
    <p:embeddedFont>
      <p:font typeface="Poppins" charset="1" panose="00000500000000000000"/>
      <p:regular r:id="rId9"/>
    </p:embeddedFont>
    <p:embeddedFont>
      <p:font typeface="Bodoni FLF" charset="1" panose="02000606090000020003"/>
      <p:regular r:id="rId10"/>
    </p:embeddedFont>
    <p:embeddedFont>
      <p:font typeface="Poppins Bold" charset="1" panose="00000800000000000000"/>
      <p:regular r:id="rId11"/>
    </p:embeddedFont>
    <p:embeddedFont>
      <p:font typeface="Canva Sans Bold" charset="1" panose="020B0803030501040103"/>
      <p:regular r:id="rId12"/>
    </p:embeddedFont>
    <p:embeddedFont>
      <p:font typeface="Canva Sans" charset="1" panose="020B05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18.png" Type="http://schemas.openxmlformats.org/officeDocument/2006/relationships/image"/><Relationship Id="rId2" Target="../media/image1.png" Type="http://schemas.openxmlformats.org/officeDocument/2006/relationships/image"/><Relationship Id="rId20" Target="../media/image19.svg" Type="http://schemas.openxmlformats.org/officeDocument/2006/relationships/image"/><Relationship Id="rId21" Target="../media/image20.png" Type="http://schemas.openxmlformats.org/officeDocument/2006/relationships/image"/><Relationship Id="rId22" Target="../media/image21.svg" Type="http://schemas.openxmlformats.org/officeDocument/2006/relationships/image"/><Relationship Id="rId23" Target="../media/image22.png" Type="http://schemas.openxmlformats.org/officeDocument/2006/relationships/image"/><Relationship Id="rId24" Target="https://alokaresortmanali.com" TargetMode="External" Type="http://schemas.openxmlformats.org/officeDocument/2006/relationships/hyperlink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svg" Type="http://schemas.openxmlformats.org/officeDocument/2006/relationships/image"/><Relationship Id="rId11" Target="../media/image16.png" Type="http://schemas.openxmlformats.org/officeDocument/2006/relationships/image"/><Relationship Id="rId12" Target="../media/image17.svg" Type="http://schemas.openxmlformats.org/officeDocument/2006/relationships/image"/><Relationship Id="rId13" Target="../media/image18.png" Type="http://schemas.openxmlformats.org/officeDocument/2006/relationships/image"/><Relationship Id="rId14" Target="../media/image19.svg" Type="http://schemas.openxmlformats.org/officeDocument/2006/relationships/image"/><Relationship Id="rId15" Target="../media/image4.png" Type="http://schemas.openxmlformats.org/officeDocument/2006/relationships/image"/><Relationship Id="rId16" Target="../media/image20.png" Type="http://schemas.openxmlformats.org/officeDocument/2006/relationships/image"/><Relationship Id="rId17" Target="../media/image21.svg" Type="http://schemas.openxmlformats.org/officeDocument/2006/relationships/image"/><Relationship Id="rId18" Target="../media/image22.png" Type="http://schemas.openxmlformats.org/officeDocument/2006/relationships/image"/><Relationship Id="rId19" Target="https://alokaresortmanali.com" TargetMode="External" Type="http://schemas.openxmlformats.org/officeDocument/2006/relationships/hyperlink"/><Relationship Id="rId2" Target="../media/image23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8.png" Type="http://schemas.openxmlformats.org/officeDocument/2006/relationships/image"/><Relationship Id="rId6" Target="../media/image9.svg" Type="http://schemas.openxmlformats.org/officeDocument/2006/relationships/image"/><Relationship Id="rId7" Target="../media/image10.png" Type="http://schemas.openxmlformats.org/officeDocument/2006/relationships/image"/><Relationship Id="rId8" Target="../media/image11.svg" Type="http://schemas.openxmlformats.org/officeDocument/2006/relationships/image"/><Relationship Id="rId9" Target="../media/image1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6.png" Type="http://schemas.openxmlformats.org/officeDocument/2006/relationships/image"/><Relationship Id="rId11" Target="../media/image17.svg" Type="http://schemas.openxmlformats.org/officeDocument/2006/relationships/image"/><Relationship Id="rId12" Target="../media/image18.png" Type="http://schemas.openxmlformats.org/officeDocument/2006/relationships/image"/><Relationship Id="rId13" Target="../media/image19.svg" Type="http://schemas.openxmlformats.org/officeDocument/2006/relationships/image"/><Relationship Id="rId14" Target="../media/image4.png" Type="http://schemas.openxmlformats.org/officeDocument/2006/relationships/image"/><Relationship Id="rId15" Target="../media/image20.png" Type="http://schemas.openxmlformats.org/officeDocument/2006/relationships/image"/><Relationship Id="rId16" Target="../media/image21.svg" Type="http://schemas.openxmlformats.org/officeDocument/2006/relationships/image"/><Relationship Id="rId17" Target="../media/image22.png" Type="http://schemas.openxmlformats.org/officeDocument/2006/relationships/image"/><Relationship Id="rId18" Target="../media/image24.png" Type="http://schemas.openxmlformats.org/officeDocument/2006/relationships/image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8.png" Type="http://schemas.openxmlformats.org/officeDocument/2006/relationships/image"/><Relationship Id="rId5" Target="../media/image9.svg" Type="http://schemas.openxmlformats.org/officeDocument/2006/relationships/image"/><Relationship Id="rId6" Target="../media/image10.png" Type="http://schemas.openxmlformats.org/officeDocument/2006/relationships/image"/><Relationship Id="rId7" Target="../media/image11.svg" Type="http://schemas.openxmlformats.org/officeDocument/2006/relationships/image"/><Relationship Id="rId8" Target="../media/image12.png" Type="http://schemas.openxmlformats.org/officeDocument/2006/relationships/image"/><Relationship Id="rId9" Target="../media/image13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-1417683" y="918603"/>
            <a:ext cx="5819215" cy="3491529"/>
            <a:chOff x="0" y="0"/>
            <a:chExt cx="6350000" cy="381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350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6350000">
                  <a:moveTo>
                    <a:pt x="0" y="3175000"/>
                  </a:moveTo>
                  <a:lnTo>
                    <a:pt x="0" y="635000"/>
                  </a:lnTo>
                  <a:cubicBezTo>
                    <a:pt x="0" y="284480"/>
                    <a:pt x="284480" y="0"/>
                    <a:pt x="635000" y="0"/>
                  </a:cubicBezTo>
                  <a:lnTo>
                    <a:pt x="5715000" y="0"/>
                  </a:lnTo>
                  <a:cubicBezTo>
                    <a:pt x="6065520" y="0"/>
                    <a:pt x="6350000" y="284480"/>
                    <a:pt x="6350000" y="635000"/>
                  </a:cubicBezTo>
                  <a:lnTo>
                    <a:pt x="6350000" y="3175000"/>
                  </a:lnTo>
                  <a:cubicBezTo>
                    <a:pt x="6350000" y="3525520"/>
                    <a:pt x="6065520" y="3810000"/>
                    <a:pt x="5715000" y="3810000"/>
                  </a:cubicBezTo>
                  <a:lnTo>
                    <a:pt x="635000" y="3810000"/>
                  </a:lnTo>
                  <a:cubicBezTo>
                    <a:pt x="284480" y="3810000"/>
                    <a:pt x="0" y="3525520"/>
                    <a:pt x="0" y="3175000"/>
                  </a:cubicBezTo>
                  <a:close/>
                </a:path>
              </a:pathLst>
            </a:custGeom>
            <a:blipFill>
              <a:blip r:embed="rId2"/>
              <a:stretch>
                <a:fillRect l="0" t="-33333" r="0" b="-33333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350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6350000">
                  <a:moveTo>
                    <a:pt x="5715000" y="19050"/>
                  </a:moveTo>
                  <a:cubicBezTo>
                    <a:pt x="6054090" y="19050"/>
                    <a:pt x="6330950" y="295910"/>
                    <a:pt x="6330950" y="635000"/>
                  </a:cubicBezTo>
                  <a:lnTo>
                    <a:pt x="6330950" y="3175000"/>
                  </a:lnTo>
                  <a:cubicBezTo>
                    <a:pt x="6330950" y="3514090"/>
                    <a:pt x="6054090" y="3790950"/>
                    <a:pt x="5715000" y="3790950"/>
                  </a:cubicBezTo>
                  <a:lnTo>
                    <a:pt x="635000" y="3790950"/>
                  </a:lnTo>
                  <a:cubicBezTo>
                    <a:pt x="295910" y="3790950"/>
                    <a:pt x="19050" y="3514090"/>
                    <a:pt x="19050" y="3175000"/>
                  </a:cubicBezTo>
                  <a:lnTo>
                    <a:pt x="19050" y="635000"/>
                  </a:lnTo>
                  <a:cubicBezTo>
                    <a:pt x="19050" y="295910"/>
                    <a:pt x="295910" y="19050"/>
                    <a:pt x="635000" y="19050"/>
                  </a:cubicBezTo>
                  <a:lnTo>
                    <a:pt x="5715000" y="19050"/>
                  </a:lnTo>
                  <a:moveTo>
                    <a:pt x="5715000" y="0"/>
                  </a:moveTo>
                  <a:lnTo>
                    <a:pt x="635000" y="0"/>
                  </a:lnTo>
                  <a:cubicBezTo>
                    <a:pt x="284480" y="0"/>
                    <a:pt x="0" y="284480"/>
                    <a:pt x="0" y="635000"/>
                  </a:cubicBezTo>
                  <a:lnTo>
                    <a:pt x="0" y="3175000"/>
                  </a:lnTo>
                  <a:cubicBezTo>
                    <a:pt x="0" y="3525520"/>
                    <a:pt x="284480" y="3810000"/>
                    <a:pt x="635000" y="3810000"/>
                  </a:cubicBezTo>
                  <a:lnTo>
                    <a:pt x="5715000" y="3810000"/>
                  </a:lnTo>
                  <a:cubicBezTo>
                    <a:pt x="6065520" y="3810000"/>
                    <a:pt x="6350000" y="3525520"/>
                    <a:pt x="6350000" y="3175000"/>
                  </a:cubicBezTo>
                  <a:lnTo>
                    <a:pt x="6350000" y="635000"/>
                  </a:lnTo>
                  <a:cubicBezTo>
                    <a:pt x="6350000" y="284480"/>
                    <a:pt x="6065520" y="0"/>
                    <a:pt x="5715000" y="0"/>
                  </a:cubicBezTo>
                  <a:lnTo>
                    <a:pt x="5715000" y="0"/>
                  </a:lnTo>
                  <a:close/>
                </a:path>
              </a:pathLst>
            </a:custGeom>
            <a:solidFill>
              <a:srgbClr val="FDFDFD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72156" y="5360622"/>
            <a:ext cx="7628087" cy="4509938"/>
            <a:chOff x="0" y="0"/>
            <a:chExt cx="2634704" cy="155771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634704" cy="1557710"/>
            </a:xfrm>
            <a:custGeom>
              <a:avLst/>
              <a:gdLst/>
              <a:ahLst/>
              <a:cxnLst/>
              <a:rect r="r" b="b" t="t" l="l"/>
              <a:pathLst>
                <a:path h="1557710" w="2634704">
                  <a:moveTo>
                    <a:pt x="0" y="0"/>
                  </a:moveTo>
                  <a:lnTo>
                    <a:pt x="2634704" y="0"/>
                  </a:lnTo>
                  <a:lnTo>
                    <a:pt x="2634704" y="1557710"/>
                  </a:lnTo>
                  <a:lnTo>
                    <a:pt x="0" y="1557710"/>
                  </a:lnTo>
                  <a:close/>
                </a:path>
              </a:pathLst>
            </a:custGeom>
            <a:solidFill>
              <a:srgbClr val="FDFDFD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2634704" cy="1586285"/>
            </a:xfrm>
            <a:prstGeom prst="rect">
              <a:avLst/>
            </a:prstGeom>
          </p:spPr>
          <p:txBody>
            <a:bodyPr anchor="ctr" rtlCol="false" tIns="47790" lIns="47790" bIns="47790" rIns="47790"/>
            <a:lstStyle/>
            <a:p>
              <a:pPr algn="ctr">
                <a:lnSpc>
                  <a:spcPts val="1843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-864479" y="7692061"/>
            <a:ext cx="9501357" cy="2178499"/>
          </a:xfrm>
          <a:custGeom>
            <a:avLst/>
            <a:gdLst/>
            <a:ahLst/>
            <a:cxnLst/>
            <a:rect r="r" b="b" t="t" l="l"/>
            <a:pathLst>
              <a:path h="2178499" w="9501357">
                <a:moveTo>
                  <a:pt x="0" y="0"/>
                </a:moveTo>
                <a:lnTo>
                  <a:pt x="9501358" y="0"/>
                </a:lnTo>
                <a:lnTo>
                  <a:pt x="9501358" y="2178499"/>
                </a:lnTo>
                <a:lnTo>
                  <a:pt x="0" y="217849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18999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4483" t="0" r="-54452" b="-257204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true" rot="0">
            <a:off x="-234179" y="5953213"/>
            <a:ext cx="2615498" cy="454443"/>
          </a:xfrm>
          <a:custGeom>
            <a:avLst/>
            <a:gdLst/>
            <a:ahLst/>
            <a:cxnLst/>
            <a:rect r="r" b="b" t="t" l="l"/>
            <a:pathLst>
              <a:path h="454443" w="2615498">
                <a:moveTo>
                  <a:pt x="0" y="454443"/>
                </a:moveTo>
                <a:lnTo>
                  <a:pt x="2615498" y="454443"/>
                </a:lnTo>
                <a:lnTo>
                  <a:pt x="2615498" y="0"/>
                </a:lnTo>
                <a:lnTo>
                  <a:pt x="0" y="0"/>
                </a:lnTo>
                <a:lnTo>
                  <a:pt x="0" y="454443"/>
                </a:lnTo>
                <a:close/>
              </a:path>
            </a:pathLst>
          </a:custGeom>
          <a:blipFill>
            <a:blip r:embed="rId5">
              <a:alphaModFix amt="49000"/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true" rot="0">
            <a:off x="5391081" y="5953213"/>
            <a:ext cx="2615498" cy="454443"/>
          </a:xfrm>
          <a:custGeom>
            <a:avLst/>
            <a:gdLst/>
            <a:ahLst/>
            <a:cxnLst/>
            <a:rect r="r" b="b" t="t" l="l"/>
            <a:pathLst>
              <a:path h="454443" w="2615498">
                <a:moveTo>
                  <a:pt x="0" y="454443"/>
                </a:moveTo>
                <a:lnTo>
                  <a:pt x="2615498" y="454443"/>
                </a:lnTo>
                <a:lnTo>
                  <a:pt x="2615498" y="0"/>
                </a:lnTo>
                <a:lnTo>
                  <a:pt x="0" y="0"/>
                </a:lnTo>
                <a:lnTo>
                  <a:pt x="0" y="454443"/>
                </a:lnTo>
                <a:close/>
              </a:path>
            </a:pathLst>
          </a:custGeom>
          <a:blipFill>
            <a:blip r:embed="rId5">
              <a:alphaModFix amt="49000"/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true" rot="0">
            <a:off x="2578451" y="5953213"/>
            <a:ext cx="2615498" cy="454443"/>
          </a:xfrm>
          <a:custGeom>
            <a:avLst/>
            <a:gdLst/>
            <a:ahLst/>
            <a:cxnLst/>
            <a:rect r="r" b="b" t="t" l="l"/>
            <a:pathLst>
              <a:path h="454443" w="2615498">
                <a:moveTo>
                  <a:pt x="0" y="454443"/>
                </a:moveTo>
                <a:lnTo>
                  <a:pt x="2615498" y="454443"/>
                </a:lnTo>
                <a:lnTo>
                  <a:pt x="2615498" y="0"/>
                </a:lnTo>
                <a:lnTo>
                  <a:pt x="0" y="0"/>
                </a:lnTo>
                <a:lnTo>
                  <a:pt x="0" y="454443"/>
                </a:lnTo>
                <a:close/>
              </a:path>
            </a:pathLst>
          </a:custGeom>
          <a:blipFill>
            <a:blip r:embed="rId5">
              <a:alphaModFix amt="49000"/>
            </a:blip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-234136" y="4519670"/>
            <a:ext cx="2615498" cy="1681904"/>
            <a:chOff x="0" y="0"/>
            <a:chExt cx="752115" cy="48365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752115" cy="483650"/>
            </a:xfrm>
            <a:custGeom>
              <a:avLst/>
              <a:gdLst/>
              <a:ahLst/>
              <a:cxnLst/>
              <a:rect r="r" b="b" t="t" l="l"/>
              <a:pathLst>
                <a:path h="483650" w="752115">
                  <a:moveTo>
                    <a:pt x="100641" y="0"/>
                  </a:moveTo>
                  <a:lnTo>
                    <a:pt x="651474" y="0"/>
                  </a:lnTo>
                  <a:cubicBezTo>
                    <a:pt x="678166" y="0"/>
                    <a:pt x="703764" y="10603"/>
                    <a:pt x="722638" y="29477"/>
                  </a:cubicBezTo>
                  <a:cubicBezTo>
                    <a:pt x="741512" y="48351"/>
                    <a:pt x="752115" y="73949"/>
                    <a:pt x="752115" y="100641"/>
                  </a:cubicBezTo>
                  <a:lnTo>
                    <a:pt x="752115" y="383009"/>
                  </a:lnTo>
                  <a:cubicBezTo>
                    <a:pt x="752115" y="438592"/>
                    <a:pt x="707057" y="483650"/>
                    <a:pt x="651474" y="483650"/>
                  </a:cubicBezTo>
                  <a:lnTo>
                    <a:pt x="100641" y="483650"/>
                  </a:lnTo>
                  <a:cubicBezTo>
                    <a:pt x="45058" y="483650"/>
                    <a:pt x="0" y="438592"/>
                    <a:pt x="0" y="383009"/>
                  </a:cubicBezTo>
                  <a:lnTo>
                    <a:pt x="0" y="100641"/>
                  </a:lnTo>
                  <a:cubicBezTo>
                    <a:pt x="0" y="45058"/>
                    <a:pt x="45058" y="0"/>
                    <a:pt x="100641" y="0"/>
                  </a:cubicBezTo>
                  <a:close/>
                </a:path>
              </a:pathLst>
            </a:custGeom>
            <a:blipFill>
              <a:blip r:embed="rId6"/>
              <a:stretch>
                <a:fillRect l="-7160" t="0" r="-7160" b="0"/>
              </a:stretch>
            </a:blipFill>
            <a:ln w="19050" cap="rnd">
              <a:solidFill>
                <a:srgbClr val="FDFDFD"/>
              </a:solidFill>
              <a:prstDash val="solid"/>
              <a:round/>
            </a:ln>
          </p:spPr>
        </p:sp>
      </p:grpSp>
      <p:grpSp>
        <p:nvGrpSpPr>
          <p:cNvPr name="Group 14" id="14"/>
          <p:cNvGrpSpPr/>
          <p:nvPr/>
        </p:nvGrpSpPr>
        <p:grpSpPr>
          <a:xfrm rot="0">
            <a:off x="2578451" y="4519670"/>
            <a:ext cx="2615498" cy="1681904"/>
            <a:chOff x="0" y="0"/>
            <a:chExt cx="752115" cy="48365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752115" cy="483650"/>
            </a:xfrm>
            <a:custGeom>
              <a:avLst/>
              <a:gdLst/>
              <a:ahLst/>
              <a:cxnLst/>
              <a:rect r="r" b="b" t="t" l="l"/>
              <a:pathLst>
                <a:path h="483650" w="752115">
                  <a:moveTo>
                    <a:pt x="100641" y="0"/>
                  </a:moveTo>
                  <a:lnTo>
                    <a:pt x="651474" y="0"/>
                  </a:lnTo>
                  <a:cubicBezTo>
                    <a:pt x="678166" y="0"/>
                    <a:pt x="703764" y="10603"/>
                    <a:pt x="722638" y="29477"/>
                  </a:cubicBezTo>
                  <a:cubicBezTo>
                    <a:pt x="741512" y="48351"/>
                    <a:pt x="752115" y="73949"/>
                    <a:pt x="752115" y="100641"/>
                  </a:cubicBezTo>
                  <a:lnTo>
                    <a:pt x="752115" y="383009"/>
                  </a:lnTo>
                  <a:cubicBezTo>
                    <a:pt x="752115" y="438592"/>
                    <a:pt x="707057" y="483650"/>
                    <a:pt x="651474" y="483650"/>
                  </a:cubicBezTo>
                  <a:lnTo>
                    <a:pt x="100641" y="483650"/>
                  </a:lnTo>
                  <a:cubicBezTo>
                    <a:pt x="45058" y="483650"/>
                    <a:pt x="0" y="438592"/>
                    <a:pt x="0" y="383009"/>
                  </a:cubicBezTo>
                  <a:lnTo>
                    <a:pt x="0" y="100641"/>
                  </a:lnTo>
                  <a:cubicBezTo>
                    <a:pt x="0" y="45058"/>
                    <a:pt x="45058" y="0"/>
                    <a:pt x="100641" y="0"/>
                  </a:cubicBezTo>
                  <a:close/>
                </a:path>
              </a:pathLst>
            </a:custGeom>
            <a:blipFill>
              <a:blip r:embed="rId7"/>
              <a:stretch>
                <a:fillRect l="-7160" t="0" r="-7160" b="0"/>
              </a:stretch>
            </a:blipFill>
            <a:ln w="19050" cap="rnd">
              <a:solidFill>
                <a:srgbClr val="FDFDFD"/>
              </a:solidFill>
              <a:prstDash val="solid"/>
              <a:round/>
            </a:ln>
          </p:spPr>
        </p:sp>
      </p:grpSp>
      <p:grpSp>
        <p:nvGrpSpPr>
          <p:cNvPr name="Group 16" id="16"/>
          <p:cNvGrpSpPr/>
          <p:nvPr/>
        </p:nvGrpSpPr>
        <p:grpSpPr>
          <a:xfrm rot="0">
            <a:off x="5391038" y="4519670"/>
            <a:ext cx="2615498" cy="1681904"/>
            <a:chOff x="0" y="0"/>
            <a:chExt cx="752115" cy="48365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752115" cy="483650"/>
            </a:xfrm>
            <a:custGeom>
              <a:avLst/>
              <a:gdLst/>
              <a:ahLst/>
              <a:cxnLst/>
              <a:rect r="r" b="b" t="t" l="l"/>
              <a:pathLst>
                <a:path h="483650" w="752115">
                  <a:moveTo>
                    <a:pt x="100641" y="0"/>
                  </a:moveTo>
                  <a:lnTo>
                    <a:pt x="651474" y="0"/>
                  </a:lnTo>
                  <a:cubicBezTo>
                    <a:pt x="678166" y="0"/>
                    <a:pt x="703764" y="10603"/>
                    <a:pt x="722638" y="29477"/>
                  </a:cubicBezTo>
                  <a:cubicBezTo>
                    <a:pt x="741512" y="48351"/>
                    <a:pt x="752115" y="73949"/>
                    <a:pt x="752115" y="100641"/>
                  </a:cubicBezTo>
                  <a:lnTo>
                    <a:pt x="752115" y="383009"/>
                  </a:lnTo>
                  <a:cubicBezTo>
                    <a:pt x="752115" y="438592"/>
                    <a:pt x="707057" y="483650"/>
                    <a:pt x="651474" y="483650"/>
                  </a:cubicBezTo>
                  <a:lnTo>
                    <a:pt x="100641" y="483650"/>
                  </a:lnTo>
                  <a:cubicBezTo>
                    <a:pt x="45058" y="483650"/>
                    <a:pt x="0" y="438592"/>
                    <a:pt x="0" y="383009"/>
                  </a:cubicBezTo>
                  <a:lnTo>
                    <a:pt x="0" y="100641"/>
                  </a:lnTo>
                  <a:cubicBezTo>
                    <a:pt x="0" y="45058"/>
                    <a:pt x="45058" y="0"/>
                    <a:pt x="100641" y="0"/>
                  </a:cubicBezTo>
                  <a:close/>
                </a:path>
              </a:pathLst>
            </a:custGeom>
            <a:blipFill>
              <a:blip r:embed="rId8"/>
              <a:stretch>
                <a:fillRect l="-7160" t="0" r="-7160" b="0"/>
              </a:stretch>
            </a:blipFill>
            <a:ln w="19050" cap="rnd">
              <a:solidFill>
                <a:srgbClr val="FDFDFD"/>
              </a:solidFill>
              <a:prstDash val="solid"/>
              <a:round/>
            </a:ln>
          </p:spPr>
        </p:sp>
      </p:grpSp>
      <p:grpSp>
        <p:nvGrpSpPr>
          <p:cNvPr name="Group 18" id="18"/>
          <p:cNvGrpSpPr/>
          <p:nvPr/>
        </p:nvGrpSpPr>
        <p:grpSpPr>
          <a:xfrm rot="0">
            <a:off x="1450052" y="7822195"/>
            <a:ext cx="252271" cy="252271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245512" y="0"/>
                  </a:moveTo>
                  <a:lnTo>
                    <a:pt x="567288" y="0"/>
                  </a:lnTo>
                  <a:cubicBezTo>
                    <a:pt x="702881" y="0"/>
                    <a:pt x="812800" y="109919"/>
                    <a:pt x="812800" y="245512"/>
                  </a:cubicBezTo>
                  <a:lnTo>
                    <a:pt x="812800" y="567288"/>
                  </a:lnTo>
                  <a:cubicBezTo>
                    <a:pt x="812800" y="702881"/>
                    <a:pt x="702881" y="812800"/>
                    <a:pt x="567288" y="812800"/>
                  </a:cubicBezTo>
                  <a:lnTo>
                    <a:pt x="245512" y="812800"/>
                  </a:lnTo>
                  <a:cubicBezTo>
                    <a:pt x="109919" y="812800"/>
                    <a:pt x="0" y="702881"/>
                    <a:pt x="0" y="567288"/>
                  </a:cubicBezTo>
                  <a:lnTo>
                    <a:pt x="0" y="245512"/>
                  </a:lnTo>
                  <a:cubicBezTo>
                    <a:pt x="0" y="109919"/>
                    <a:pt x="109919" y="0"/>
                    <a:pt x="245512" y="0"/>
                  </a:cubicBezTo>
                  <a:close/>
                </a:path>
              </a:pathLst>
            </a:custGeom>
            <a:solidFill>
              <a:srgbClr val="7E471D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28575"/>
              <a:ext cx="812800" cy="841375"/>
            </a:xfrm>
            <a:prstGeom prst="rect">
              <a:avLst/>
            </a:prstGeom>
          </p:spPr>
          <p:txBody>
            <a:bodyPr anchor="ctr" rtlCol="false" tIns="32365" lIns="32365" bIns="32365" rIns="32365"/>
            <a:lstStyle/>
            <a:p>
              <a:pPr algn="ctr">
                <a:lnSpc>
                  <a:spcPts val="1843"/>
                </a:lnSpc>
              </a:pPr>
            </a:p>
          </p:txBody>
        </p:sp>
      </p:grpSp>
      <p:sp>
        <p:nvSpPr>
          <p:cNvPr name="Freeform 21" id="21"/>
          <p:cNvSpPr/>
          <p:nvPr/>
        </p:nvSpPr>
        <p:spPr>
          <a:xfrm flipH="false" flipV="false" rot="0">
            <a:off x="1508239" y="7877146"/>
            <a:ext cx="135897" cy="142369"/>
          </a:xfrm>
          <a:custGeom>
            <a:avLst/>
            <a:gdLst/>
            <a:ahLst/>
            <a:cxnLst/>
            <a:rect r="r" b="b" t="t" l="l"/>
            <a:pathLst>
              <a:path h="142369" w="135897">
                <a:moveTo>
                  <a:pt x="0" y="0"/>
                </a:moveTo>
                <a:lnTo>
                  <a:pt x="135897" y="0"/>
                </a:lnTo>
                <a:lnTo>
                  <a:pt x="135897" y="142369"/>
                </a:lnTo>
                <a:lnTo>
                  <a:pt x="0" y="14236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4002631" y="7822195"/>
            <a:ext cx="252271" cy="252271"/>
            <a:chOff x="0" y="0"/>
            <a:chExt cx="812800" cy="8128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245512" y="0"/>
                  </a:moveTo>
                  <a:lnTo>
                    <a:pt x="567288" y="0"/>
                  </a:lnTo>
                  <a:cubicBezTo>
                    <a:pt x="702881" y="0"/>
                    <a:pt x="812800" y="109919"/>
                    <a:pt x="812800" y="245512"/>
                  </a:cubicBezTo>
                  <a:lnTo>
                    <a:pt x="812800" y="567288"/>
                  </a:lnTo>
                  <a:cubicBezTo>
                    <a:pt x="812800" y="702881"/>
                    <a:pt x="702881" y="812800"/>
                    <a:pt x="567288" y="812800"/>
                  </a:cubicBezTo>
                  <a:lnTo>
                    <a:pt x="245512" y="812800"/>
                  </a:lnTo>
                  <a:cubicBezTo>
                    <a:pt x="109919" y="812800"/>
                    <a:pt x="0" y="702881"/>
                    <a:pt x="0" y="567288"/>
                  </a:cubicBezTo>
                  <a:lnTo>
                    <a:pt x="0" y="245512"/>
                  </a:lnTo>
                  <a:cubicBezTo>
                    <a:pt x="0" y="109919"/>
                    <a:pt x="109919" y="0"/>
                    <a:pt x="245512" y="0"/>
                  </a:cubicBezTo>
                  <a:close/>
                </a:path>
              </a:pathLst>
            </a:custGeom>
            <a:solidFill>
              <a:srgbClr val="7E471D"/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0" y="-28575"/>
              <a:ext cx="812800" cy="841375"/>
            </a:xfrm>
            <a:prstGeom prst="rect">
              <a:avLst/>
            </a:prstGeom>
          </p:spPr>
          <p:txBody>
            <a:bodyPr anchor="ctr" rtlCol="false" tIns="32365" lIns="32365" bIns="32365" rIns="32365"/>
            <a:lstStyle/>
            <a:p>
              <a:pPr algn="ctr">
                <a:lnSpc>
                  <a:spcPts val="1843"/>
                </a:lnSpc>
              </a:pPr>
            </a:p>
          </p:txBody>
        </p:sp>
      </p:grpSp>
      <p:sp>
        <p:nvSpPr>
          <p:cNvPr name="Freeform 25" id="25"/>
          <p:cNvSpPr/>
          <p:nvPr/>
        </p:nvSpPr>
        <p:spPr>
          <a:xfrm flipH="false" flipV="false" rot="0">
            <a:off x="4044026" y="7885413"/>
            <a:ext cx="169481" cy="125836"/>
          </a:xfrm>
          <a:custGeom>
            <a:avLst/>
            <a:gdLst/>
            <a:ahLst/>
            <a:cxnLst/>
            <a:rect r="r" b="b" t="t" l="l"/>
            <a:pathLst>
              <a:path h="125836" w="169481">
                <a:moveTo>
                  <a:pt x="0" y="0"/>
                </a:moveTo>
                <a:lnTo>
                  <a:pt x="169481" y="0"/>
                </a:lnTo>
                <a:lnTo>
                  <a:pt x="169481" y="125836"/>
                </a:lnTo>
                <a:lnTo>
                  <a:pt x="0" y="12583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6" id="26"/>
          <p:cNvGrpSpPr/>
          <p:nvPr/>
        </p:nvGrpSpPr>
        <p:grpSpPr>
          <a:xfrm rot="0">
            <a:off x="4002631" y="8239008"/>
            <a:ext cx="252271" cy="252271"/>
            <a:chOff x="0" y="0"/>
            <a:chExt cx="812800" cy="8128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245512" y="0"/>
                  </a:moveTo>
                  <a:lnTo>
                    <a:pt x="567288" y="0"/>
                  </a:lnTo>
                  <a:cubicBezTo>
                    <a:pt x="702881" y="0"/>
                    <a:pt x="812800" y="109919"/>
                    <a:pt x="812800" y="245512"/>
                  </a:cubicBezTo>
                  <a:lnTo>
                    <a:pt x="812800" y="567288"/>
                  </a:lnTo>
                  <a:cubicBezTo>
                    <a:pt x="812800" y="702881"/>
                    <a:pt x="702881" y="812800"/>
                    <a:pt x="567288" y="812800"/>
                  </a:cubicBezTo>
                  <a:lnTo>
                    <a:pt x="245512" y="812800"/>
                  </a:lnTo>
                  <a:cubicBezTo>
                    <a:pt x="109919" y="812800"/>
                    <a:pt x="0" y="702881"/>
                    <a:pt x="0" y="567288"/>
                  </a:cubicBezTo>
                  <a:lnTo>
                    <a:pt x="0" y="245512"/>
                  </a:lnTo>
                  <a:cubicBezTo>
                    <a:pt x="0" y="109919"/>
                    <a:pt x="109919" y="0"/>
                    <a:pt x="245512" y="0"/>
                  </a:cubicBezTo>
                  <a:close/>
                </a:path>
              </a:pathLst>
            </a:custGeom>
            <a:solidFill>
              <a:srgbClr val="7E471D"/>
            </a:solidFill>
          </p:spPr>
        </p:sp>
        <p:sp>
          <p:nvSpPr>
            <p:cNvPr name="TextBox 28" id="28"/>
            <p:cNvSpPr txBox="true"/>
            <p:nvPr/>
          </p:nvSpPr>
          <p:spPr>
            <a:xfrm>
              <a:off x="0" y="-28575"/>
              <a:ext cx="812800" cy="841375"/>
            </a:xfrm>
            <a:prstGeom prst="rect">
              <a:avLst/>
            </a:prstGeom>
          </p:spPr>
          <p:txBody>
            <a:bodyPr anchor="ctr" rtlCol="false" tIns="32365" lIns="32365" bIns="32365" rIns="32365"/>
            <a:lstStyle/>
            <a:p>
              <a:pPr algn="ctr">
                <a:lnSpc>
                  <a:spcPts val="1843"/>
                </a:lnSpc>
              </a:pPr>
            </a:p>
          </p:txBody>
        </p:sp>
      </p:grpSp>
      <p:sp>
        <p:nvSpPr>
          <p:cNvPr name="Freeform 29" id="29"/>
          <p:cNvSpPr/>
          <p:nvPr/>
        </p:nvSpPr>
        <p:spPr>
          <a:xfrm flipH="false" flipV="false" rot="0">
            <a:off x="4054411" y="8293959"/>
            <a:ext cx="150005" cy="142369"/>
          </a:xfrm>
          <a:custGeom>
            <a:avLst/>
            <a:gdLst/>
            <a:ahLst/>
            <a:cxnLst/>
            <a:rect r="r" b="b" t="t" l="l"/>
            <a:pathLst>
              <a:path h="142369" w="150005">
                <a:moveTo>
                  <a:pt x="0" y="0"/>
                </a:moveTo>
                <a:lnTo>
                  <a:pt x="150005" y="0"/>
                </a:lnTo>
                <a:lnTo>
                  <a:pt x="150005" y="142369"/>
                </a:lnTo>
                <a:lnTo>
                  <a:pt x="0" y="14236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0" id="30"/>
          <p:cNvGrpSpPr/>
          <p:nvPr/>
        </p:nvGrpSpPr>
        <p:grpSpPr>
          <a:xfrm rot="0">
            <a:off x="1450052" y="8239008"/>
            <a:ext cx="252271" cy="252271"/>
            <a:chOff x="0" y="0"/>
            <a:chExt cx="812800" cy="8128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245512" y="0"/>
                  </a:moveTo>
                  <a:lnTo>
                    <a:pt x="567288" y="0"/>
                  </a:lnTo>
                  <a:cubicBezTo>
                    <a:pt x="702881" y="0"/>
                    <a:pt x="812800" y="109919"/>
                    <a:pt x="812800" y="245512"/>
                  </a:cubicBezTo>
                  <a:lnTo>
                    <a:pt x="812800" y="567288"/>
                  </a:lnTo>
                  <a:cubicBezTo>
                    <a:pt x="812800" y="702881"/>
                    <a:pt x="702881" y="812800"/>
                    <a:pt x="567288" y="812800"/>
                  </a:cubicBezTo>
                  <a:lnTo>
                    <a:pt x="245512" y="812800"/>
                  </a:lnTo>
                  <a:cubicBezTo>
                    <a:pt x="109919" y="812800"/>
                    <a:pt x="0" y="702881"/>
                    <a:pt x="0" y="567288"/>
                  </a:cubicBezTo>
                  <a:lnTo>
                    <a:pt x="0" y="245512"/>
                  </a:lnTo>
                  <a:cubicBezTo>
                    <a:pt x="0" y="109919"/>
                    <a:pt x="109919" y="0"/>
                    <a:pt x="245512" y="0"/>
                  </a:cubicBezTo>
                  <a:close/>
                </a:path>
              </a:pathLst>
            </a:custGeom>
            <a:solidFill>
              <a:srgbClr val="7E471D"/>
            </a:solidFill>
          </p:spPr>
        </p:sp>
        <p:sp>
          <p:nvSpPr>
            <p:cNvPr name="TextBox 32" id="32"/>
            <p:cNvSpPr txBox="true"/>
            <p:nvPr/>
          </p:nvSpPr>
          <p:spPr>
            <a:xfrm>
              <a:off x="0" y="-28575"/>
              <a:ext cx="812800" cy="841375"/>
            </a:xfrm>
            <a:prstGeom prst="rect">
              <a:avLst/>
            </a:prstGeom>
          </p:spPr>
          <p:txBody>
            <a:bodyPr anchor="ctr" rtlCol="false" tIns="32365" lIns="32365" bIns="32365" rIns="32365"/>
            <a:lstStyle/>
            <a:p>
              <a:pPr algn="ctr">
                <a:lnSpc>
                  <a:spcPts val="1843"/>
                </a:lnSpc>
              </a:pPr>
            </a:p>
          </p:txBody>
        </p:sp>
      </p:grpSp>
      <p:sp>
        <p:nvSpPr>
          <p:cNvPr name="Freeform 33" id="33"/>
          <p:cNvSpPr/>
          <p:nvPr/>
        </p:nvSpPr>
        <p:spPr>
          <a:xfrm flipH="false" flipV="false" rot="0">
            <a:off x="1500538" y="8291144"/>
            <a:ext cx="151300" cy="147999"/>
          </a:xfrm>
          <a:custGeom>
            <a:avLst/>
            <a:gdLst/>
            <a:ahLst/>
            <a:cxnLst/>
            <a:rect r="r" b="b" t="t" l="l"/>
            <a:pathLst>
              <a:path h="147999" w="151300">
                <a:moveTo>
                  <a:pt x="0" y="0"/>
                </a:moveTo>
                <a:lnTo>
                  <a:pt x="151299" y="0"/>
                </a:lnTo>
                <a:lnTo>
                  <a:pt x="151299" y="147999"/>
                </a:lnTo>
                <a:lnTo>
                  <a:pt x="0" y="14799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4" id="34"/>
          <p:cNvSpPr txBox="true"/>
          <p:nvPr/>
        </p:nvSpPr>
        <p:spPr>
          <a:xfrm rot="0">
            <a:off x="3136617" y="7290855"/>
            <a:ext cx="1652871" cy="2531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34"/>
              </a:lnSpc>
              <a:spcBef>
                <a:spcPct val="0"/>
              </a:spcBef>
            </a:pPr>
            <a:r>
              <a:rPr lang="en-US" sz="1453" spc="-29">
                <a:solidFill>
                  <a:srgbClr val="28180F"/>
                </a:solidFill>
                <a:latin typeface="Poppins"/>
                <a:ea typeface="Poppins"/>
                <a:cs typeface="Poppins"/>
                <a:sym typeface="Poppins"/>
              </a:rPr>
              <a:t>OUR FACILITIES</a:t>
            </a:r>
          </a:p>
        </p:txBody>
      </p:sp>
      <p:sp>
        <p:nvSpPr>
          <p:cNvPr name="AutoShape 35" id="35"/>
          <p:cNvSpPr/>
          <p:nvPr/>
        </p:nvSpPr>
        <p:spPr>
          <a:xfrm>
            <a:off x="2529104" y="7446327"/>
            <a:ext cx="590686" cy="0"/>
          </a:xfrm>
          <a:prstGeom prst="line">
            <a:avLst/>
          </a:prstGeom>
          <a:ln cap="flat" w="19050">
            <a:solidFill>
              <a:srgbClr val="7E471D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6" id="36"/>
          <p:cNvSpPr/>
          <p:nvPr/>
        </p:nvSpPr>
        <p:spPr>
          <a:xfrm>
            <a:off x="4789488" y="7446327"/>
            <a:ext cx="557850" cy="0"/>
          </a:xfrm>
          <a:prstGeom prst="line">
            <a:avLst/>
          </a:prstGeom>
          <a:ln cap="flat" w="19050">
            <a:solidFill>
              <a:srgbClr val="7E471D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7" id="37"/>
          <p:cNvGrpSpPr/>
          <p:nvPr/>
        </p:nvGrpSpPr>
        <p:grpSpPr>
          <a:xfrm rot="0">
            <a:off x="5207572" y="3570032"/>
            <a:ext cx="3746901" cy="632697"/>
            <a:chOff x="0" y="0"/>
            <a:chExt cx="1427391" cy="241027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1427391" cy="241027"/>
            </a:xfrm>
            <a:custGeom>
              <a:avLst/>
              <a:gdLst/>
              <a:ahLst/>
              <a:cxnLst/>
              <a:rect r="r" b="b" t="t" l="l"/>
              <a:pathLst>
                <a:path h="241027" w="1427391">
                  <a:moveTo>
                    <a:pt x="37192" y="0"/>
                  </a:moveTo>
                  <a:lnTo>
                    <a:pt x="1390199" y="0"/>
                  </a:lnTo>
                  <a:cubicBezTo>
                    <a:pt x="1400063" y="0"/>
                    <a:pt x="1409523" y="3918"/>
                    <a:pt x="1416498" y="10893"/>
                  </a:cubicBezTo>
                  <a:cubicBezTo>
                    <a:pt x="1423473" y="17868"/>
                    <a:pt x="1427391" y="27328"/>
                    <a:pt x="1427391" y="37192"/>
                  </a:cubicBezTo>
                  <a:lnTo>
                    <a:pt x="1427391" y="203835"/>
                  </a:lnTo>
                  <a:cubicBezTo>
                    <a:pt x="1427391" y="213699"/>
                    <a:pt x="1423473" y="223159"/>
                    <a:pt x="1416498" y="230134"/>
                  </a:cubicBezTo>
                  <a:cubicBezTo>
                    <a:pt x="1409523" y="237109"/>
                    <a:pt x="1400063" y="241027"/>
                    <a:pt x="1390199" y="241027"/>
                  </a:cubicBezTo>
                  <a:lnTo>
                    <a:pt x="37192" y="241027"/>
                  </a:lnTo>
                  <a:cubicBezTo>
                    <a:pt x="27328" y="241027"/>
                    <a:pt x="17868" y="237109"/>
                    <a:pt x="10893" y="230134"/>
                  </a:cubicBezTo>
                  <a:cubicBezTo>
                    <a:pt x="3918" y="223159"/>
                    <a:pt x="0" y="213699"/>
                    <a:pt x="0" y="203835"/>
                  </a:cubicBezTo>
                  <a:lnTo>
                    <a:pt x="0" y="37192"/>
                  </a:lnTo>
                  <a:cubicBezTo>
                    <a:pt x="0" y="27328"/>
                    <a:pt x="3918" y="17868"/>
                    <a:pt x="10893" y="10893"/>
                  </a:cubicBezTo>
                  <a:cubicBezTo>
                    <a:pt x="17868" y="3918"/>
                    <a:pt x="27328" y="0"/>
                    <a:pt x="37192" y="0"/>
                  </a:cubicBezTo>
                  <a:close/>
                </a:path>
              </a:pathLst>
            </a:custGeom>
            <a:solidFill>
              <a:srgbClr val="7E471D">
                <a:alpha val="40784"/>
              </a:srgbClr>
            </a:solidFill>
          </p:spPr>
        </p:sp>
        <p:sp>
          <p:nvSpPr>
            <p:cNvPr name="TextBox 39" id="39"/>
            <p:cNvSpPr txBox="true"/>
            <p:nvPr/>
          </p:nvSpPr>
          <p:spPr>
            <a:xfrm>
              <a:off x="0" y="-28575"/>
              <a:ext cx="1427391" cy="269602"/>
            </a:xfrm>
            <a:prstGeom prst="rect">
              <a:avLst/>
            </a:prstGeom>
          </p:spPr>
          <p:txBody>
            <a:bodyPr anchor="ctr" rtlCol="false" tIns="47790" lIns="47790" bIns="47790" rIns="47790"/>
            <a:lstStyle/>
            <a:p>
              <a:pPr algn="ctr">
                <a:lnSpc>
                  <a:spcPts val="1843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40" id="40"/>
          <p:cNvGrpSpPr/>
          <p:nvPr/>
        </p:nvGrpSpPr>
        <p:grpSpPr>
          <a:xfrm rot="0">
            <a:off x="-40350" y="9034845"/>
            <a:ext cx="7853100" cy="465643"/>
            <a:chOff x="0" y="0"/>
            <a:chExt cx="25947994" cy="1538564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0" y="0"/>
              <a:ext cx="25947993" cy="1538564"/>
            </a:xfrm>
            <a:custGeom>
              <a:avLst/>
              <a:gdLst/>
              <a:ahLst/>
              <a:cxnLst/>
              <a:rect r="r" b="b" t="t" l="l"/>
              <a:pathLst>
                <a:path h="1538564" w="25947993">
                  <a:moveTo>
                    <a:pt x="0" y="0"/>
                  </a:moveTo>
                  <a:lnTo>
                    <a:pt x="25947993" y="0"/>
                  </a:lnTo>
                  <a:lnTo>
                    <a:pt x="25947993" y="1538564"/>
                  </a:lnTo>
                  <a:lnTo>
                    <a:pt x="0" y="1538564"/>
                  </a:lnTo>
                  <a:close/>
                </a:path>
              </a:pathLst>
            </a:custGeom>
            <a:solidFill>
              <a:srgbClr val="7E471D"/>
            </a:solidFill>
          </p:spPr>
        </p:sp>
        <p:sp>
          <p:nvSpPr>
            <p:cNvPr name="TextBox 42" id="42"/>
            <p:cNvSpPr txBox="true"/>
            <p:nvPr/>
          </p:nvSpPr>
          <p:spPr>
            <a:xfrm>
              <a:off x="0" y="-28575"/>
              <a:ext cx="25947994" cy="1567139"/>
            </a:xfrm>
            <a:prstGeom prst="rect">
              <a:avLst/>
            </a:prstGeom>
          </p:spPr>
          <p:txBody>
            <a:bodyPr anchor="ctr" rtlCol="false" tIns="32365" lIns="32365" bIns="32365" rIns="32365"/>
            <a:lstStyle/>
            <a:p>
              <a:pPr algn="ctr">
                <a:lnSpc>
                  <a:spcPts val="1843"/>
                </a:lnSpc>
              </a:pPr>
            </a:p>
          </p:txBody>
        </p:sp>
      </p:grpSp>
      <p:sp>
        <p:nvSpPr>
          <p:cNvPr name="Freeform 43" id="43"/>
          <p:cNvSpPr/>
          <p:nvPr/>
        </p:nvSpPr>
        <p:spPr>
          <a:xfrm flipH="false" flipV="false" rot="0">
            <a:off x="255193" y="9131473"/>
            <a:ext cx="168669" cy="168669"/>
          </a:xfrm>
          <a:custGeom>
            <a:avLst/>
            <a:gdLst/>
            <a:ahLst/>
            <a:cxnLst/>
            <a:rect r="r" b="b" t="t" l="l"/>
            <a:pathLst>
              <a:path h="168669" w="168669">
                <a:moveTo>
                  <a:pt x="0" y="0"/>
                </a:moveTo>
                <a:lnTo>
                  <a:pt x="168669" y="0"/>
                </a:lnTo>
                <a:lnTo>
                  <a:pt x="168669" y="168669"/>
                </a:lnTo>
                <a:lnTo>
                  <a:pt x="0" y="16866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4" id="44"/>
          <p:cNvSpPr/>
          <p:nvPr/>
        </p:nvSpPr>
        <p:spPr>
          <a:xfrm flipH="false" flipV="false" rot="0">
            <a:off x="5038903" y="9183332"/>
            <a:ext cx="168669" cy="168669"/>
          </a:xfrm>
          <a:custGeom>
            <a:avLst/>
            <a:gdLst/>
            <a:ahLst/>
            <a:cxnLst/>
            <a:rect r="r" b="b" t="t" l="l"/>
            <a:pathLst>
              <a:path h="168669" w="168669">
                <a:moveTo>
                  <a:pt x="0" y="0"/>
                </a:moveTo>
                <a:lnTo>
                  <a:pt x="168669" y="0"/>
                </a:lnTo>
                <a:lnTo>
                  <a:pt x="168669" y="168669"/>
                </a:lnTo>
                <a:lnTo>
                  <a:pt x="0" y="16866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5" id="45"/>
          <p:cNvSpPr txBox="true"/>
          <p:nvPr/>
        </p:nvSpPr>
        <p:spPr>
          <a:xfrm rot="0">
            <a:off x="437579" y="9085573"/>
            <a:ext cx="2863691" cy="5530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439"/>
              </a:lnSpc>
            </a:pPr>
            <a:r>
              <a:rPr lang="en-US" sz="1028">
                <a:solidFill>
                  <a:srgbClr val="FBF8F6"/>
                </a:solidFill>
                <a:latin typeface="Poppins"/>
                <a:ea typeface="Poppins"/>
                <a:cs typeface="Poppins"/>
                <a:sym typeface="Poppins"/>
              </a:rPr>
              <a:t>Chadyari Tehsil Manali Distt Kullu H.P 175131 INDIA</a:t>
            </a:r>
          </a:p>
          <a:p>
            <a:pPr algn="ctr">
              <a:lnSpc>
                <a:spcPts val="1439"/>
              </a:lnSpc>
              <a:spcBef>
                <a:spcPct val="0"/>
              </a:spcBef>
            </a:pPr>
          </a:p>
        </p:txBody>
      </p:sp>
      <p:sp>
        <p:nvSpPr>
          <p:cNvPr name="Freeform 46" id="46"/>
          <p:cNvSpPr/>
          <p:nvPr/>
        </p:nvSpPr>
        <p:spPr>
          <a:xfrm flipH="false" flipV="true" rot="0">
            <a:off x="3077255" y="9381135"/>
            <a:ext cx="1617890" cy="281108"/>
          </a:xfrm>
          <a:custGeom>
            <a:avLst/>
            <a:gdLst/>
            <a:ahLst/>
            <a:cxnLst/>
            <a:rect r="r" b="b" t="t" l="l"/>
            <a:pathLst>
              <a:path h="281108" w="1617890">
                <a:moveTo>
                  <a:pt x="0" y="281109"/>
                </a:moveTo>
                <a:lnTo>
                  <a:pt x="1617890" y="281109"/>
                </a:lnTo>
                <a:lnTo>
                  <a:pt x="1617890" y="0"/>
                </a:lnTo>
                <a:lnTo>
                  <a:pt x="0" y="0"/>
                </a:lnTo>
                <a:lnTo>
                  <a:pt x="0" y="281109"/>
                </a:lnTo>
                <a:close/>
              </a:path>
            </a:pathLst>
          </a:custGeom>
          <a:blipFill>
            <a:blip r:embed="rId5">
              <a:alphaModFix amt="70000"/>
            </a:blip>
            <a:stretch>
              <a:fillRect l="0" t="0" r="0" b="0"/>
            </a:stretch>
          </a:blipFill>
        </p:spPr>
      </p:sp>
      <p:sp>
        <p:nvSpPr>
          <p:cNvPr name="Freeform 47" id="47"/>
          <p:cNvSpPr/>
          <p:nvPr/>
        </p:nvSpPr>
        <p:spPr>
          <a:xfrm flipH="false" flipV="true" rot="0">
            <a:off x="3077255" y="8873090"/>
            <a:ext cx="1617890" cy="281108"/>
          </a:xfrm>
          <a:custGeom>
            <a:avLst/>
            <a:gdLst/>
            <a:ahLst/>
            <a:cxnLst/>
            <a:rect r="r" b="b" t="t" l="l"/>
            <a:pathLst>
              <a:path h="281108" w="1617890">
                <a:moveTo>
                  <a:pt x="0" y="281109"/>
                </a:moveTo>
                <a:lnTo>
                  <a:pt x="1617890" y="281109"/>
                </a:lnTo>
                <a:lnTo>
                  <a:pt x="1617890" y="0"/>
                </a:lnTo>
                <a:lnTo>
                  <a:pt x="0" y="0"/>
                </a:lnTo>
                <a:lnTo>
                  <a:pt x="0" y="281109"/>
                </a:lnTo>
                <a:close/>
              </a:path>
            </a:pathLst>
          </a:custGeom>
          <a:blipFill>
            <a:blip r:embed="rId5">
              <a:alphaModFix amt="70000"/>
            </a:blip>
            <a:stretch>
              <a:fillRect l="0" t="0" r="0" b="0"/>
            </a:stretch>
          </a:blipFill>
        </p:spPr>
      </p:sp>
      <p:grpSp>
        <p:nvGrpSpPr>
          <p:cNvPr name="Group 48" id="48"/>
          <p:cNvGrpSpPr/>
          <p:nvPr/>
        </p:nvGrpSpPr>
        <p:grpSpPr>
          <a:xfrm rot="0">
            <a:off x="3245466" y="8965886"/>
            <a:ext cx="1617890" cy="603561"/>
            <a:chOff x="0" y="0"/>
            <a:chExt cx="6362401" cy="2373521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0" y="0"/>
              <a:ext cx="6362401" cy="2373521"/>
            </a:xfrm>
            <a:custGeom>
              <a:avLst/>
              <a:gdLst/>
              <a:ahLst/>
              <a:cxnLst/>
              <a:rect r="r" b="b" t="t" l="l"/>
              <a:pathLst>
                <a:path h="2373521" w="6362401">
                  <a:moveTo>
                    <a:pt x="38282" y="0"/>
                  </a:moveTo>
                  <a:lnTo>
                    <a:pt x="6324119" y="0"/>
                  </a:lnTo>
                  <a:cubicBezTo>
                    <a:pt x="6345262" y="0"/>
                    <a:pt x="6362401" y="17139"/>
                    <a:pt x="6362401" y="38282"/>
                  </a:cubicBezTo>
                  <a:lnTo>
                    <a:pt x="6362401" y="2335239"/>
                  </a:lnTo>
                  <a:cubicBezTo>
                    <a:pt x="6362401" y="2345392"/>
                    <a:pt x="6358368" y="2355130"/>
                    <a:pt x="6351188" y="2362309"/>
                  </a:cubicBezTo>
                  <a:cubicBezTo>
                    <a:pt x="6344009" y="2369488"/>
                    <a:pt x="6334272" y="2373521"/>
                    <a:pt x="6324119" y="2373521"/>
                  </a:cubicBezTo>
                  <a:lnTo>
                    <a:pt x="38282" y="2373521"/>
                  </a:lnTo>
                  <a:cubicBezTo>
                    <a:pt x="17139" y="2373521"/>
                    <a:pt x="0" y="2356382"/>
                    <a:pt x="0" y="2335239"/>
                  </a:cubicBezTo>
                  <a:lnTo>
                    <a:pt x="0" y="38282"/>
                  </a:lnTo>
                  <a:cubicBezTo>
                    <a:pt x="0" y="17139"/>
                    <a:pt x="17139" y="0"/>
                    <a:pt x="38282" y="0"/>
                  </a:cubicBezTo>
                  <a:close/>
                </a:path>
              </a:pathLst>
            </a:custGeom>
            <a:solidFill>
              <a:srgbClr val="492211"/>
            </a:solidFill>
          </p:spPr>
        </p:sp>
        <p:sp>
          <p:nvSpPr>
            <p:cNvPr name="TextBox 50" id="50"/>
            <p:cNvSpPr txBox="true"/>
            <p:nvPr/>
          </p:nvSpPr>
          <p:spPr>
            <a:xfrm>
              <a:off x="0" y="-28575"/>
              <a:ext cx="6362401" cy="2402096"/>
            </a:xfrm>
            <a:prstGeom prst="rect">
              <a:avLst/>
            </a:prstGeom>
          </p:spPr>
          <p:txBody>
            <a:bodyPr anchor="ctr" rtlCol="false" tIns="32365" lIns="32365" bIns="32365" rIns="32365"/>
            <a:lstStyle/>
            <a:p>
              <a:pPr algn="ctr">
                <a:lnSpc>
                  <a:spcPts val="1843"/>
                </a:lnSpc>
              </a:pPr>
            </a:p>
          </p:txBody>
        </p:sp>
      </p:grpSp>
      <p:sp>
        <p:nvSpPr>
          <p:cNvPr name="Freeform 51" id="51"/>
          <p:cNvSpPr/>
          <p:nvPr/>
        </p:nvSpPr>
        <p:spPr>
          <a:xfrm flipH="false" flipV="false" rot="0">
            <a:off x="5474792" y="3789574"/>
            <a:ext cx="1223995" cy="193614"/>
          </a:xfrm>
          <a:custGeom>
            <a:avLst/>
            <a:gdLst/>
            <a:ahLst/>
            <a:cxnLst/>
            <a:rect r="r" b="b" t="t" l="l"/>
            <a:pathLst>
              <a:path h="193614" w="1223995">
                <a:moveTo>
                  <a:pt x="0" y="0"/>
                </a:moveTo>
                <a:lnTo>
                  <a:pt x="1223995" y="0"/>
                </a:lnTo>
                <a:lnTo>
                  <a:pt x="1223995" y="193613"/>
                </a:lnTo>
                <a:lnTo>
                  <a:pt x="0" y="193613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2" id="52"/>
          <p:cNvSpPr/>
          <p:nvPr/>
        </p:nvSpPr>
        <p:spPr>
          <a:xfrm flipH="false" flipV="false" rot="0">
            <a:off x="171245" y="116889"/>
            <a:ext cx="2961184" cy="692177"/>
          </a:xfrm>
          <a:custGeom>
            <a:avLst/>
            <a:gdLst/>
            <a:ahLst/>
            <a:cxnLst/>
            <a:rect r="r" b="b" t="t" l="l"/>
            <a:pathLst>
              <a:path h="692177" w="2961184">
                <a:moveTo>
                  <a:pt x="0" y="0"/>
                </a:moveTo>
                <a:lnTo>
                  <a:pt x="2961184" y="0"/>
                </a:lnTo>
                <a:lnTo>
                  <a:pt x="2961184" y="692177"/>
                </a:lnTo>
                <a:lnTo>
                  <a:pt x="0" y="692177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 l="0" t="0" r="0" b="0"/>
            </a:stretch>
          </a:blipFill>
        </p:spPr>
      </p:sp>
      <p:sp>
        <p:nvSpPr>
          <p:cNvPr name="TextBox 53" id="53"/>
          <p:cNvSpPr txBox="true"/>
          <p:nvPr/>
        </p:nvSpPr>
        <p:spPr>
          <a:xfrm rot="0">
            <a:off x="4204416" y="1034313"/>
            <a:ext cx="3353173" cy="24129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067"/>
              </a:lnSpc>
            </a:pPr>
            <a:r>
              <a:rPr lang="en-US" sz="6524" spc="-130">
                <a:solidFill>
                  <a:srgbClr val="FDFDFD"/>
                </a:solidFill>
                <a:latin typeface="Bodoni FLF"/>
                <a:ea typeface="Bodoni FLF"/>
                <a:cs typeface="Bodoni FLF"/>
                <a:sym typeface="Bodoni FLF"/>
              </a:rPr>
              <a:t>BEST</a:t>
            </a:r>
          </a:p>
          <a:p>
            <a:pPr algn="r">
              <a:lnSpc>
                <a:spcPts val="6067"/>
              </a:lnSpc>
            </a:pPr>
            <a:r>
              <a:rPr lang="en-US" sz="6524" spc="-130">
                <a:solidFill>
                  <a:srgbClr val="FDFDFD"/>
                </a:solidFill>
                <a:latin typeface="Bodoni FLF"/>
                <a:ea typeface="Bodoni FLF"/>
                <a:cs typeface="Bodoni FLF"/>
                <a:sym typeface="Bodoni FLF"/>
              </a:rPr>
              <a:t>LUXURY HOTEL</a:t>
            </a:r>
          </a:p>
        </p:txBody>
      </p:sp>
      <p:sp>
        <p:nvSpPr>
          <p:cNvPr name="TextBox 54" id="54"/>
          <p:cNvSpPr txBox="true"/>
          <p:nvPr/>
        </p:nvSpPr>
        <p:spPr>
          <a:xfrm rot="0">
            <a:off x="509587" y="6369556"/>
            <a:ext cx="6753227" cy="480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78"/>
              </a:lnSpc>
              <a:spcBef>
                <a:spcPct val="0"/>
              </a:spcBef>
            </a:pPr>
            <a:r>
              <a:rPr lang="en-US" sz="1341" spc="-26">
                <a:solidFill>
                  <a:srgbClr val="28180F"/>
                </a:solidFill>
                <a:latin typeface="Poppins"/>
                <a:ea typeface="Poppins"/>
                <a:cs typeface="Poppins"/>
                <a:sym typeface="Poppins"/>
              </a:rPr>
              <a:t>Aloka Resort stands among the fin</a:t>
            </a:r>
            <a:r>
              <a:rPr lang="en-US" sz="1341" spc="-26">
                <a:solidFill>
                  <a:srgbClr val="28180F"/>
                </a:solidFill>
                <a:latin typeface="Poppins"/>
                <a:ea typeface="Poppins"/>
                <a:cs typeface="Poppins"/>
                <a:sym typeface="Poppins"/>
              </a:rPr>
              <a:t>est </a:t>
            </a:r>
            <a:r>
              <a:rPr lang="en-US" b="true" sz="1341" spc="-26">
                <a:solidFill>
                  <a:srgbClr val="8A6C4C"/>
                </a:solidFill>
                <a:latin typeface="Poppins Bold"/>
                <a:ea typeface="Poppins Bold"/>
                <a:cs typeface="Poppins Bold"/>
                <a:sym typeface="Poppins Bold"/>
                <a:hlinkClick r:id="rId24" tooltip="https://alokaresortmanali.com"/>
              </a:rPr>
              <a:t>luxury resorts in Manali,</a:t>
            </a:r>
            <a:r>
              <a:rPr lang="en-US" sz="1341" spc="-26">
                <a:solidFill>
                  <a:srgbClr val="28180F"/>
                </a:solidFill>
                <a:latin typeface="Poppins"/>
                <a:ea typeface="Poppins"/>
                <a:cs typeface="Poppins"/>
                <a:sym typeface="Poppins"/>
              </a:rPr>
              <a:t> offering scenic Himalayan views, premium amenities and warm hospitality. </a:t>
            </a:r>
          </a:p>
        </p:txBody>
      </p:sp>
      <p:sp>
        <p:nvSpPr>
          <p:cNvPr name="TextBox 55" id="55"/>
          <p:cNvSpPr txBox="true"/>
          <p:nvPr/>
        </p:nvSpPr>
        <p:spPr>
          <a:xfrm rot="0">
            <a:off x="1848953" y="7814238"/>
            <a:ext cx="2037247" cy="2300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40"/>
              </a:lnSpc>
              <a:spcBef>
                <a:spcPct val="0"/>
              </a:spcBef>
            </a:pPr>
            <a:r>
              <a:rPr lang="en-US" sz="1314">
                <a:solidFill>
                  <a:srgbClr val="332A2B"/>
                </a:solidFill>
                <a:latin typeface="Poppins"/>
                <a:ea typeface="Poppins"/>
                <a:cs typeface="Poppins"/>
                <a:sym typeface="Poppins"/>
              </a:rPr>
              <a:t>spacious luxury rooms</a:t>
            </a:r>
          </a:p>
        </p:txBody>
      </p:sp>
      <p:sp>
        <p:nvSpPr>
          <p:cNvPr name="TextBox 56" id="56"/>
          <p:cNvSpPr txBox="true"/>
          <p:nvPr/>
        </p:nvSpPr>
        <p:spPr>
          <a:xfrm rot="0">
            <a:off x="4401532" y="7814238"/>
            <a:ext cx="2861281" cy="2300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40"/>
              </a:lnSpc>
              <a:spcBef>
                <a:spcPct val="0"/>
              </a:spcBef>
            </a:pPr>
            <a:r>
              <a:rPr lang="en-US" sz="1314">
                <a:solidFill>
                  <a:srgbClr val="332A2B"/>
                </a:solidFill>
                <a:latin typeface="Poppins"/>
                <a:ea typeface="Poppins"/>
                <a:cs typeface="Poppins"/>
                <a:sym typeface="Poppins"/>
              </a:rPr>
              <a:t>outdoor adventure activities</a:t>
            </a:r>
          </a:p>
        </p:txBody>
      </p:sp>
      <p:sp>
        <p:nvSpPr>
          <p:cNvPr name="TextBox 57" id="57"/>
          <p:cNvSpPr txBox="true"/>
          <p:nvPr/>
        </p:nvSpPr>
        <p:spPr>
          <a:xfrm rot="0">
            <a:off x="4401532" y="8231051"/>
            <a:ext cx="1891612" cy="2300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40"/>
              </a:lnSpc>
              <a:spcBef>
                <a:spcPct val="0"/>
              </a:spcBef>
            </a:pPr>
            <a:r>
              <a:rPr lang="en-US" sz="1314">
                <a:solidFill>
                  <a:srgbClr val="332A2B"/>
                </a:solidFill>
                <a:latin typeface="Poppins"/>
                <a:ea typeface="Poppins"/>
                <a:cs typeface="Poppins"/>
                <a:sym typeface="Poppins"/>
              </a:rPr>
              <a:t> cozy café and lounge</a:t>
            </a:r>
          </a:p>
        </p:txBody>
      </p:sp>
      <p:sp>
        <p:nvSpPr>
          <p:cNvPr name="TextBox 58" id="58"/>
          <p:cNvSpPr txBox="true"/>
          <p:nvPr/>
        </p:nvSpPr>
        <p:spPr>
          <a:xfrm rot="0">
            <a:off x="1848953" y="8231051"/>
            <a:ext cx="2010531" cy="2300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840"/>
              </a:lnSpc>
              <a:spcBef>
                <a:spcPct val="0"/>
              </a:spcBef>
            </a:pPr>
            <a:r>
              <a:rPr lang="en-US" sz="1314">
                <a:solidFill>
                  <a:srgbClr val="332A2B"/>
                </a:solidFill>
                <a:latin typeface="Poppins"/>
                <a:ea typeface="Poppins"/>
                <a:cs typeface="Poppins"/>
                <a:sym typeface="Poppins"/>
              </a:rPr>
              <a:t>Spa &amp; Wellness Center</a:t>
            </a:r>
          </a:p>
        </p:txBody>
      </p:sp>
      <p:sp>
        <p:nvSpPr>
          <p:cNvPr name="TextBox 59" id="59"/>
          <p:cNvSpPr txBox="true"/>
          <p:nvPr/>
        </p:nvSpPr>
        <p:spPr>
          <a:xfrm rot="0">
            <a:off x="5289214" y="9145298"/>
            <a:ext cx="2375186" cy="2161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798"/>
              </a:lnSpc>
              <a:spcBef>
                <a:spcPct val="0"/>
              </a:spcBef>
            </a:pPr>
            <a:r>
              <a:rPr lang="en-US" sz="1284" spc="-25">
                <a:solidFill>
                  <a:srgbClr val="FBF8F6"/>
                </a:solidFill>
                <a:latin typeface="Poppins"/>
                <a:ea typeface="Poppins"/>
                <a:cs typeface="Poppins"/>
                <a:sym typeface="Poppins"/>
              </a:rPr>
              <a:t>www.alokaresortmanali.com</a:t>
            </a:r>
          </a:p>
        </p:txBody>
      </p:sp>
      <p:sp>
        <p:nvSpPr>
          <p:cNvPr name="TextBox 60" id="60"/>
          <p:cNvSpPr txBox="true"/>
          <p:nvPr/>
        </p:nvSpPr>
        <p:spPr>
          <a:xfrm rot="0">
            <a:off x="3301270" y="9065427"/>
            <a:ext cx="1485512" cy="2833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15"/>
              </a:lnSpc>
              <a:spcBef>
                <a:spcPct val="0"/>
              </a:spcBef>
            </a:pPr>
            <a:r>
              <a:rPr lang="en-US" b="true" sz="1582" spc="-31">
                <a:solidFill>
                  <a:srgbClr val="FDFDFD"/>
                </a:solidFill>
                <a:latin typeface="Poppins Bold"/>
                <a:ea typeface="Poppins Bold"/>
                <a:cs typeface="Poppins Bold"/>
                <a:sym typeface="Poppins Bold"/>
              </a:rPr>
              <a:t>CONTACT US </a:t>
            </a:r>
          </a:p>
        </p:txBody>
      </p:sp>
      <p:sp>
        <p:nvSpPr>
          <p:cNvPr name="TextBox 61" id="61"/>
          <p:cNvSpPr txBox="true"/>
          <p:nvPr/>
        </p:nvSpPr>
        <p:spPr>
          <a:xfrm rot="0">
            <a:off x="3963052" y="1059671"/>
            <a:ext cx="3625498" cy="28884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78"/>
              </a:lnSpc>
            </a:pPr>
            <a:r>
              <a:rPr lang="en-US" sz="4127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Luxury</a:t>
            </a:r>
            <a:r>
              <a:rPr lang="en-US" b="true" sz="412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Resorts in Manali</a:t>
            </a:r>
          </a:p>
          <a:p>
            <a:pPr algn="ctr">
              <a:lnSpc>
                <a:spcPts val="5778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-1614798" y="849918"/>
            <a:ext cx="5819215" cy="3491529"/>
            <a:chOff x="0" y="0"/>
            <a:chExt cx="6350000" cy="381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350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6350000">
                  <a:moveTo>
                    <a:pt x="0" y="3175000"/>
                  </a:moveTo>
                  <a:lnTo>
                    <a:pt x="0" y="635000"/>
                  </a:lnTo>
                  <a:cubicBezTo>
                    <a:pt x="0" y="284480"/>
                    <a:pt x="284480" y="0"/>
                    <a:pt x="635000" y="0"/>
                  </a:cubicBezTo>
                  <a:lnTo>
                    <a:pt x="5715000" y="0"/>
                  </a:lnTo>
                  <a:cubicBezTo>
                    <a:pt x="6065520" y="0"/>
                    <a:pt x="6350000" y="284480"/>
                    <a:pt x="6350000" y="635000"/>
                  </a:cubicBezTo>
                  <a:lnTo>
                    <a:pt x="6350000" y="3175000"/>
                  </a:lnTo>
                  <a:cubicBezTo>
                    <a:pt x="6350000" y="3525520"/>
                    <a:pt x="6065520" y="3810000"/>
                    <a:pt x="5715000" y="3810000"/>
                  </a:cubicBezTo>
                  <a:lnTo>
                    <a:pt x="635000" y="3810000"/>
                  </a:lnTo>
                  <a:cubicBezTo>
                    <a:pt x="284480" y="3810000"/>
                    <a:pt x="0" y="3525520"/>
                    <a:pt x="0" y="3175000"/>
                  </a:cubicBezTo>
                  <a:close/>
                </a:path>
              </a:pathLst>
            </a:custGeom>
            <a:blipFill>
              <a:blip r:embed="rId2"/>
              <a:stretch>
                <a:fillRect l="-3333" t="0" r="-3333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350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6350000">
                  <a:moveTo>
                    <a:pt x="5715000" y="19050"/>
                  </a:moveTo>
                  <a:cubicBezTo>
                    <a:pt x="6054090" y="19050"/>
                    <a:pt x="6330950" y="295910"/>
                    <a:pt x="6330950" y="635000"/>
                  </a:cubicBezTo>
                  <a:lnTo>
                    <a:pt x="6330950" y="3175000"/>
                  </a:lnTo>
                  <a:cubicBezTo>
                    <a:pt x="6330950" y="3514090"/>
                    <a:pt x="6054090" y="3790950"/>
                    <a:pt x="5715000" y="3790950"/>
                  </a:cubicBezTo>
                  <a:lnTo>
                    <a:pt x="635000" y="3790950"/>
                  </a:lnTo>
                  <a:cubicBezTo>
                    <a:pt x="295910" y="3790950"/>
                    <a:pt x="19050" y="3514090"/>
                    <a:pt x="19050" y="3175000"/>
                  </a:cubicBezTo>
                  <a:lnTo>
                    <a:pt x="19050" y="635000"/>
                  </a:lnTo>
                  <a:cubicBezTo>
                    <a:pt x="19050" y="295910"/>
                    <a:pt x="295910" y="19050"/>
                    <a:pt x="635000" y="19050"/>
                  </a:cubicBezTo>
                  <a:lnTo>
                    <a:pt x="5715000" y="19050"/>
                  </a:lnTo>
                  <a:moveTo>
                    <a:pt x="5715000" y="0"/>
                  </a:moveTo>
                  <a:lnTo>
                    <a:pt x="635000" y="0"/>
                  </a:lnTo>
                  <a:cubicBezTo>
                    <a:pt x="284480" y="0"/>
                    <a:pt x="0" y="284480"/>
                    <a:pt x="0" y="635000"/>
                  </a:cubicBezTo>
                  <a:lnTo>
                    <a:pt x="0" y="3175000"/>
                  </a:lnTo>
                  <a:cubicBezTo>
                    <a:pt x="0" y="3525520"/>
                    <a:pt x="284480" y="3810000"/>
                    <a:pt x="635000" y="3810000"/>
                  </a:cubicBezTo>
                  <a:lnTo>
                    <a:pt x="5715000" y="3810000"/>
                  </a:lnTo>
                  <a:cubicBezTo>
                    <a:pt x="6065520" y="3810000"/>
                    <a:pt x="6350000" y="3525520"/>
                    <a:pt x="6350000" y="3175000"/>
                  </a:cubicBezTo>
                  <a:lnTo>
                    <a:pt x="6350000" y="635000"/>
                  </a:lnTo>
                  <a:cubicBezTo>
                    <a:pt x="6350000" y="284480"/>
                    <a:pt x="6065520" y="0"/>
                    <a:pt x="5715000" y="0"/>
                  </a:cubicBezTo>
                  <a:lnTo>
                    <a:pt x="5715000" y="0"/>
                  </a:lnTo>
                  <a:close/>
                </a:path>
              </a:pathLst>
            </a:custGeom>
            <a:solidFill>
              <a:srgbClr val="FDFDFD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72156" y="5360622"/>
            <a:ext cx="7628087" cy="4509938"/>
            <a:chOff x="0" y="0"/>
            <a:chExt cx="2634704" cy="155771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634704" cy="1557710"/>
            </a:xfrm>
            <a:custGeom>
              <a:avLst/>
              <a:gdLst/>
              <a:ahLst/>
              <a:cxnLst/>
              <a:rect r="r" b="b" t="t" l="l"/>
              <a:pathLst>
                <a:path h="1557710" w="2634704">
                  <a:moveTo>
                    <a:pt x="0" y="0"/>
                  </a:moveTo>
                  <a:lnTo>
                    <a:pt x="2634704" y="0"/>
                  </a:lnTo>
                  <a:lnTo>
                    <a:pt x="2634704" y="1557710"/>
                  </a:lnTo>
                  <a:lnTo>
                    <a:pt x="0" y="1557710"/>
                  </a:lnTo>
                  <a:close/>
                </a:path>
              </a:pathLst>
            </a:custGeom>
            <a:solidFill>
              <a:srgbClr val="FDFDFD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2634704" cy="1586285"/>
            </a:xfrm>
            <a:prstGeom prst="rect">
              <a:avLst/>
            </a:prstGeom>
          </p:spPr>
          <p:txBody>
            <a:bodyPr anchor="ctr" rtlCol="false" tIns="47790" lIns="47790" bIns="47790" rIns="47790"/>
            <a:lstStyle/>
            <a:p>
              <a:pPr algn="ctr">
                <a:lnSpc>
                  <a:spcPts val="1843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-864479" y="7692061"/>
            <a:ext cx="9501357" cy="2178499"/>
          </a:xfrm>
          <a:custGeom>
            <a:avLst/>
            <a:gdLst/>
            <a:ahLst/>
            <a:cxnLst/>
            <a:rect r="r" b="b" t="t" l="l"/>
            <a:pathLst>
              <a:path h="2178499" w="9501357">
                <a:moveTo>
                  <a:pt x="0" y="0"/>
                </a:moveTo>
                <a:lnTo>
                  <a:pt x="9501358" y="0"/>
                </a:lnTo>
                <a:lnTo>
                  <a:pt x="9501358" y="2178499"/>
                </a:lnTo>
                <a:lnTo>
                  <a:pt x="0" y="217849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18999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4483" t="0" r="-54452" b="-257204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508239" y="7877146"/>
            <a:ext cx="135897" cy="142369"/>
          </a:xfrm>
          <a:custGeom>
            <a:avLst/>
            <a:gdLst/>
            <a:ahLst/>
            <a:cxnLst/>
            <a:rect r="r" b="b" t="t" l="l"/>
            <a:pathLst>
              <a:path h="142369" w="135897">
                <a:moveTo>
                  <a:pt x="0" y="0"/>
                </a:moveTo>
                <a:lnTo>
                  <a:pt x="135897" y="0"/>
                </a:lnTo>
                <a:lnTo>
                  <a:pt x="135897" y="142369"/>
                </a:lnTo>
                <a:lnTo>
                  <a:pt x="0" y="14236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4044026" y="7885413"/>
            <a:ext cx="169481" cy="125836"/>
          </a:xfrm>
          <a:custGeom>
            <a:avLst/>
            <a:gdLst/>
            <a:ahLst/>
            <a:cxnLst/>
            <a:rect r="r" b="b" t="t" l="l"/>
            <a:pathLst>
              <a:path h="125836" w="169481">
                <a:moveTo>
                  <a:pt x="0" y="0"/>
                </a:moveTo>
                <a:lnTo>
                  <a:pt x="169481" y="0"/>
                </a:lnTo>
                <a:lnTo>
                  <a:pt x="169481" y="125836"/>
                </a:lnTo>
                <a:lnTo>
                  <a:pt x="0" y="12583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4054411" y="8293959"/>
            <a:ext cx="150005" cy="142369"/>
          </a:xfrm>
          <a:custGeom>
            <a:avLst/>
            <a:gdLst/>
            <a:ahLst/>
            <a:cxnLst/>
            <a:rect r="r" b="b" t="t" l="l"/>
            <a:pathLst>
              <a:path h="142369" w="150005">
                <a:moveTo>
                  <a:pt x="0" y="0"/>
                </a:moveTo>
                <a:lnTo>
                  <a:pt x="150005" y="0"/>
                </a:lnTo>
                <a:lnTo>
                  <a:pt x="150005" y="142369"/>
                </a:lnTo>
                <a:lnTo>
                  <a:pt x="0" y="14236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-40350" y="9034845"/>
            <a:ext cx="7853100" cy="465643"/>
            <a:chOff x="0" y="0"/>
            <a:chExt cx="25947994" cy="1538564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5947993" cy="1538564"/>
            </a:xfrm>
            <a:custGeom>
              <a:avLst/>
              <a:gdLst/>
              <a:ahLst/>
              <a:cxnLst/>
              <a:rect r="r" b="b" t="t" l="l"/>
              <a:pathLst>
                <a:path h="1538564" w="25947993">
                  <a:moveTo>
                    <a:pt x="0" y="0"/>
                  </a:moveTo>
                  <a:lnTo>
                    <a:pt x="25947993" y="0"/>
                  </a:lnTo>
                  <a:lnTo>
                    <a:pt x="25947993" y="1538564"/>
                  </a:lnTo>
                  <a:lnTo>
                    <a:pt x="0" y="1538564"/>
                  </a:lnTo>
                  <a:close/>
                </a:path>
              </a:pathLst>
            </a:custGeom>
            <a:solidFill>
              <a:srgbClr val="7E471D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28575"/>
              <a:ext cx="25947994" cy="1567139"/>
            </a:xfrm>
            <a:prstGeom prst="rect">
              <a:avLst/>
            </a:prstGeom>
          </p:spPr>
          <p:txBody>
            <a:bodyPr anchor="ctr" rtlCol="false" tIns="32365" lIns="32365" bIns="32365" rIns="32365"/>
            <a:lstStyle/>
            <a:p>
              <a:pPr algn="ctr">
                <a:lnSpc>
                  <a:spcPts val="1843"/>
                </a:lnSpc>
              </a:pPr>
            </a:p>
          </p:txBody>
        </p:sp>
      </p:grpSp>
      <p:sp>
        <p:nvSpPr>
          <p:cNvPr name="Freeform 15" id="15"/>
          <p:cNvSpPr/>
          <p:nvPr/>
        </p:nvSpPr>
        <p:spPr>
          <a:xfrm flipH="false" flipV="false" rot="0">
            <a:off x="255193" y="9131473"/>
            <a:ext cx="168669" cy="168669"/>
          </a:xfrm>
          <a:custGeom>
            <a:avLst/>
            <a:gdLst/>
            <a:ahLst/>
            <a:cxnLst/>
            <a:rect r="r" b="b" t="t" l="l"/>
            <a:pathLst>
              <a:path h="168669" w="168669">
                <a:moveTo>
                  <a:pt x="0" y="0"/>
                </a:moveTo>
                <a:lnTo>
                  <a:pt x="168669" y="0"/>
                </a:lnTo>
                <a:lnTo>
                  <a:pt x="168669" y="168669"/>
                </a:lnTo>
                <a:lnTo>
                  <a:pt x="0" y="16866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5038903" y="9183332"/>
            <a:ext cx="168669" cy="168669"/>
          </a:xfrm>
          <a:custGeom>
            <a:avLst/>
            <a:gdLst/>
            <a:ahLst/>
            <a:cxnLst/>
            <a:rect r="r" b="b" t="t" l="l"/>
            <a:pathLst>
              <a:path h="168669" w="168669">
                <a:moveTo>
                  <a:pt x="0" y="0"/>
                </a:moveTo>
                <a:lnTo>
                  <a:pt x="168669" y="0"/>
                </a:lnTo>
                <a:lnTo>
                  <a:pt x="168669" y="168669"/>
                </a:lnTo>
                <a:lnTo>
                  <a:pt x="0" y="16866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437579" y="9085573"/>
            <a:ext cx="2863691" cy="5530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439"/>
              </a:lnSpc>
            </a:pPr>
            <a:r>
              <a:rPr lang="en-US" sz="1028">
                <a:solidFill>
                  <a:srgbClr val="FBF8F6"/>
                </a:solidFill>
                <a:latin typeface="Poppins"/>
                <a:ea typeface="Poppins"/>
                <a:cs typeface="Poppins"/>
                <a:sym typeface="Poppins"/>
              </a:rPr>
              <a:t>Chadyari Tehsil Manali Distt Kullu H.P 175131 INDIA</a:t>
            </a:r>
          </a:p>
          <a:p>
            <a:pPr algn="ctr">
              <a:lnSpc>
                <a:spcPts val="1439"/>
              </a:lnSpc>
              <a:spcBef>
                <a:spcPct val="0"/>
              </a:spcBef>
            </a:pPr>
          </a:p>
        </p:txBody>
      </p:sp>
      <p:sp>
        <p:nvSpPr>
          <p:cNvPr name="Freeform 18" id="18"/>
          <p:cNvSpPr/>
          <p:nvPr/>
        </p:nvSpPr>
        <p:spPr>
          <a:xfrm flipH="false" flipV="true" rot="0">
            <a:off x="3077255" y="9381135"/>
            <a:ext cx="1617890" cy="281108"/>
          </a:xfrm>
          <a:custGeom>
            <a:avLst/>
            <a:gdLst/>
            <a:ahLst/>
            <a:cxnLst/>
            <a:rect r="r" b="b" t="t" l="l"/>
            <a:pathLst>
              <a:path h="281108" w="1617890">
                <a:moveTo>
                  <a:pt x="0" y="281109"/>
                </a:moveTo>
                <a:lnTo>
                  <a:pt x="1617890" y="281109"/>
                </a:lnTo>
                <a:lnTo>
                  <a:pt x="1617890" y="0"/>
                </a:lnTo>
                <a:lnTo>
                  <a:pt x="0" y="0"/>
                </a:lnTo>
                <a:lnTo>
                  <a:pt x="0" y="281109"/>
                </a:lnTo>
                <a:close/>
              </a:path>
            </a:pathLst>
          </a:custGeom>
          <a:blipFill>
            <a:blip r:embed="rId15">
              <a:alphaModFix amt="70000"/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true" rot="0">
            <a:off x="3077255" y="8873090"/>
            <a:ext cx="1617890" cy="281108"/>
          </a:xfrm>
          <a:custGeom>
            <a:avLst/>
            <a:gdLst/>
            <a:ahLst/>
            <a:cxnLst/>
            <a:rect r="r" b="b" t="t" l="l"/>
            <a:pathLst>
              <a:path h="281108" w="1617890">
                <a:moveTo>
                  <a:pt x="0" y="281109"/>
                </a:moveTo>
                <a:lnTo>
                  <a:pt x="1617890" y="281109"/>
                </a:lnTo>
                <a:lnTo>
                  <a:pt x="1617890" y="0"/>
                </a:lnTo>
                <a:lnTo>
                  <a:pt x="0" y="0"/>
                </a:lnTo>
                <a:lnTo>
                  <a:pt x="0" y="281109"/>
                </a:lnTo>
                <a:close/>
              </a:path>
            </a:pathLst>
          </a:custGeom>
          <a:blipFill>
            <a:blip r:embed="rId15">
              <a:alphaModFix amt="70000"/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3245466" y="8965886"/>
            <a:ext cx="1617890" cy="603561"/>
            <a:chOff x="0" y="0"/>
            <a:chExt cx="6362401" cy="2373521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362401" cy="2373521"/>
            </a:xfrm>
            <a:custGeom>
              <a:avLst/>
              <a:gdLst/>
              <a:ahLst/>
              <a:cxnLst/>
              <a:rect r="r" b="b" t="t" l="l"/>
              <a:pathLst>
                <a:path h="2373521" w="6362401">
                  <a:moveTo>
                    <a:pt x="38282" y="0"/>
                  </a:moveTo>
                  <a:lnTo>
                    <a:pt x="6324119" y="0"/>
                  </a:lnTo>
                  <a:cubicBezTo>
                    <a:pt x="6345262" y="0"/>
                    <a:pt x="6362401" y="17139"/>
                    <a:pt x="6362401" y="38282"/>
                  </a:cubicBezTo>
                  <a:lnTo>
                    <a:pt x="6362401" y="2335239"/>
                  </a:lnTo>
                  <a:cubicBezTo>
                    <a:pt x="6362401" y="2345392"/>
                    <a:pt x="6358368" y="2355130"/>
                    <a:pt x="6351188" y="2362309"/>
                  </a:cubicBezTo>
                  <a:cubicBezTo>
                    <a:pt x="6344009" y="2369488"/>
                    <a:pt x="6334272" y="2373521"/>
                    <a:pt x="6324119" y="2373521"/>
                  </a:cubicBezTo>
                  <a:lnTo>
                    <a:pt x="38282" y="2373521"/>
                  </a:lnTo>
                  <a:cubicBezTo>
                    <a:pt x="17139" y="2373521"/>
                    <a:pt x="0" y="2356382"/>
                    <a:pt x="0" y="2335239"/>
                  </a:cubicBezTo>
                  <a:lnTo>
                    <a:pt x="0" y="38282"/>
                  </a:lnTo>
                  <a:cubicBezTo>
                    <a:pt x="0" y="17139"/>
                    <a:pt x="17139" y="0"/>
                    <a:pt x="38282" y="0"/>
                  </a:cubicBezTo>
                  <a:close/>
                </a:path>
              </a:pathLst>
            </a:custGeom>
            <a:solidFill>
              <a:srgbClr val="492211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28575"/>
              <a:ext cx="6362401" cy="2402096"/>
            </a:xfrm>
            <a:prstGeom prst="rect">
              <a:avLst/>
            </a:prstGeom>
          </p:spPr>
          <p:txBody>
            <a:bodyPr anchor="ctr" rtlCol="false" tIns="32365" lIns="32365" bIns="32365" rIns="32365"/>
            <a:lstStyle/>
            <a:p>
              <a:pPr algn="ctr">
                <a:lnSpc>
                  <a:spcPts val="1843"/>
                </a:lnSpc>
              </a:pPr>
            </a:p>
          </p:txBody>
        </p:sp>
      </p:grpSp>
      <p:sp>
        <p:nvSpPr>
          <p:cNvPr name="Freeform 23" id="23"/>
          <p:cNvSpPr/>
          <p:nvPr/>
        </p:nvSpPr>
        <p:spPr>
          <a:xfrm flipH="false" flipV="false" rot="0">
            <a:off x="5474792" y="3789574"/>
            <a:ext cx="1223995" cy="193614"/>
          </a:xfrm>
          <a:custGeom>
            <a:avLst/>
            <a:gdLst/>
            <a:ahLst/>
            <a:cxnLst/>
            <a:rect r="r" b="b" t="t" l="l"/>
            <a:pathLst>
              <a:path h="193614" w="1223995">
                <a:moveTo>
                  <a:pt x="0" y="0"/>
                </a:moveTo>
                <a:lnTo>
                  <a:pt x="1223995" y="0"/>
                </a:lnTo>
                <a:lnTo>
                  <a:pt x="1223995" y="193613"/>
                </a:lnTo>
                <a:lnTo>
                  <a:pt x="0" y="19361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255193" y="227837"/>
            <a:ext cx="2961184" cy="692177"/>
          </a:xfrm>
          <a:custGeom>
            <a:avLst/>
            <a:gdLst/>
            <a:ahLst/>
            <a:cxnLst/>
            <a:rect r="r" b="b" t="t" l="l"/>
            <a:pathLst>
              <a:path h="692177" w="2961184">
                <a:moveTo>
                  <a:pt x="0" y="0"/>
                </a:moveTo>
                <a:lnTo>
                  <a:pt x="2961183" y="0"/>
                </a:lnTo>
                <a:lnTo>
                  <a:pt x="2961183" y="692176"/>
                </a:lnTo>
                <a:lnTo>
                  <a:pt x="0" y="692176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4204416" y="1034313"/>
            <a:ext cx="3353173" cy="24129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067"/>
              </a:lnSpc>
            </a:pPr>
            <a:r>
              <a:rPr lang="en-US" sz="6524" spc="-130">
                <a:solidFill>
                  <a:srgbClr val="FDFDFD"/>
                </a:solidFill>
                <a:latin typeface="Bodoni FLF"/>
                <a:ea typeface="Bodoni FLF"/>
                <a:cs typeface="Bodoni FLF"/>
                <a:sym typeface="Bodoni FLF"/>
              </a:rPr>
              <a:t>BEST</a:t>
            </a:r>
          </a:p>
          <a:p>
            <a:pPr algn="r">
              <a:lnSpc>
                <a:spcPts val="6067"/>
              </a:lnSpc>
            </a:pPr>
            <a:r>
              <a:rPr lang="en-US" sz="6524" spc="-130">
                <a:solidFill>
                  <a:srgbClr val="FDFDFD"/>
                </a:solidFill>
                <a:latin typeface="Bodoni FLF"/>
                <a:ea typeface="Bodoni FLF"/>
                <a:cs typeface="Bodoni FLF"/>
                <a:sym typeface="Bodoni FLF"/>
              </a:rPr>
              <a:t>LUXURY HOTEL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5289214" y="9145298"/>
            <a:ext cx="2375186" cy="2161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798"/>
              </a:lnSpc>
              <a:spcBef>
                <a:spcPct val="0"/>
              </a:spcBef>
            </a:pPr>
            <a:r>
              <a:rPr lang="en-US" sz="1284" spc="-25">
                <a:solidFill>
                  <a:srgbClr val="FBF8F6"/>
                </a:solidFill>
                <a:latin typeface="Poppins"/>
                <a:ea typeface="Poppins"/>
                <a:cs typeface="Poppins"/>
                <a:sym typeface="Poppins"/>
              </a:rPr>
              <a:t>www.alokaresortmanali.com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3301270" y="9065427"/>
            <a:ext cx="1485512" cy="2833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15"/>
              </a:lnSpc>
              <a:spcBef>
                <a:spcPct val="0"/>
              </a:spcBef>
            </a:pPr>
            <a:r>
              <a:rPr lang="en-US" b="true" sz="1582" spc="-31">
                <a:solidFill>
                  <a:srgbClr val="FDFDFD"/>
                </a:solidFill>
                <a:latin typeface="Poppins Bold"/>
                <a:ea typeface="Poppins Bold"/>
                <a:cs typeface="Poppins Bold"/>
                <a:sym typeface="Poppins Bold"/>
              </a:rPr>
              <a:t>CONTACT US 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4089101" y="284554"/>
            <a:ext cx="3192200" cy="6905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63"/>
              </a:lnSpc>
            </a:pPr>
            <a:r>
              <a:rPr lang="en-US" sz="4045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Introduction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255193" y="4539412"/>
            <a:ext cx="7302397" cy="17832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17"/>
              </a:lnSpc>
            </a:pPr>
            <a:r>
              <a:rPr lang="en-US" sz="1757">
                <a:solidFill>
                  <a:srgbClr val="492211"/>
                </a:solidFill>
                <a:latin typeface="Canva Sans"/>
                <a:ea typeface="Canva Sans"/>
                <a:cs typeface="Canva Sans"/>
                <a:sym typeface="Canva Sans"/>
              </a:rPr>
              <a:t>Aloka Resort stands among the finest </a:t>
            </a:r>
            <a:r>
              <a:rPr lang="en-US" b="true" sz="1757">
                <a:solidFill>
                  <a:srgbClr val="AF7B47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19" tooltip="https://alokaresortmanali.com"/>
              </a:rPr>
              <a:t>luxury resorts in Manali</a:t>
            </a:r>
            <a:r>
              <a:rPr lang="en-US" sz="1757">
                <a:solidFill>
                  <a:srgbClr val="492211"/>
                </a:solidFill>
                <a:latin typeface="Canva Sans"/>
                <a:ea typeface="Canva Sans"/>
                <a:cs typeface="Canva Sans"/>
                <a:sym typeface="Canva Sans"/>
              </a:rPr>
              <a:t>, offering scenic Himalayan views, premium amenities and warm hospitality. Its peaceful location, elegant rooms and nature-rich surroundings create the perfect blend of comfort, relaxation and mountain charm.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339527" y="6541754"/>
            <a:ext cx="7218062" cy="1690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27"/>
              </a:lnSpc>
            </a:pPr>
            <a:r>
              <a:rPr lang="en-US" sz="1737">
                <a:solidFill>
                  <a:srgbClr val="533B2A"/>
                </a:solidFill>
                <a:latin typeface="Canva Sans"/>
                <a:ea typeface="Canva Sans"/>
                <a:cs typeface="Canva Sans"/>
                <a:sym typeface="Canva Sans"/>
              </a:rPr>
              <a:t>Manali offers the perfect mix of natural beauty, peace an</a:t>
            </a:r>
            <a:r>
              <a:rPr lang="en-US" sz="1737">
                <a:solidFill>
                  <a:srgbClr val="533B2A"/>
                </a:solidFill>
                <a:latin typeface="Canva Sans"/>
                <a:ea typeface="Canva Sans"/>
                <a:cs typeface="Canva Sans"/>
                <a:sym typeface="Canva Sans"/>
              </a:rPr>
              <a:t>d premium hospitality. Luxury resorts here blend modern comfort with breathtaking views, creating an unforgettable mountain getaway. Among these, Aloka Resort stands out for its serene ambience and elegant design.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2156" y="5360622"/>
            <a:ext cx="7628087" cy="4509938"/>
            <a:chOff x="0" y="0"/>
            <a:chExt cx="2634704" cy="155771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634704" cy="1557710"/>
            </a:xfrm>
            <a:custGeom>
              <a:avLst/>
              <a:gdLst/>
              <a:ahLst/>
              <a:cxnLst/>
              <a:rect r="r" b="b" t="t" l="l"/>
              <a:pathLst>
                <a:path h="1557710" w="2634704">
                  <a:moveTo>
                    <a:pt x="0" y="0"/>
                  </a:moveTo>
                  <a:lnTo>
                    <a:pt x="2634704" y="0"/>
                  </a:lnTo>
                  <a:lnTo>
                    <a:pt x="2634704" y="1557710"/>
                  </a:lnTo>
                  <a:lnTo>
                    <a:pt x="0" y="1557710"/>
                  </a:lnTo>
                  <a:close/>
                </a:path>
              </a:pathLst>
            </a:custGeom>
            <a:solidFill>
              <a:srgbClr val="FDFDFD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2634704" cy="1586285"/>
            </a:xfrm>
            <a:prstGeom prst="rect">
              <a:avLst/>
            </a:prstGeom>
          </p:spPr>
          <p:txBody>
            <a:bodyPr anchor="ctr" rtlCol="false" tIns="47790" lIns="47790" bIns="47790" rIns="47790"/>
            <a:lstStyle/>
            <a:p>
              <a:pPr algn="ctr">
                <a:lnSpc>
                  <a:spcPts val="1843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-864479" y="7692061"/>
            <a:ext cx="9501357" cy="2178499"/>
          </a:xfrm>
          <a:custGeom>
            <a:avLst/>
            <a:gdLst/>
            <a:ahLst/>
            <a:cxnLst/>
            <a:rect r="r" b="b" t="t" l="l"/>
            <a:pathLst>
              <a:path h="2178499" w="9501357">
                <a:moveTo>
                  <a:pt x="0" y="0"/>
                </a:moveTo>
                <a:lnTo>
                  <a:pt x="9501358" y="0"/>
                </a:lnTo>
                <a:lnTo>
                  <a:pt x="9501358" y="2178499"/>
                </a:lnTo>
                <a:lnTo>
                  <a:pt x="0" y="21784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8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483" t="0" r="-54452" b="-257204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08239" y="7877146"/>
            <a:ext cx="135897" cy="142369"/>
          </a:xfrm>
          <a:custGeom>
            <a:avLst/>
            <a:gdLst/>
            <a:ahLst/>
            <a:cxnLst/>
            <a:rect r="r" b="b" t="t" l="l"/>
            <a:pathLst>
              <a:path h="142369" w="135897">
                <a:moveTo>
                  <a:pt x="0" y="0"/>
                </a:moveTo>
                <a:lnTo>
                  <a:pt x="135897" y="0"/>
                </a:lnTo>
                <a:lnTo>
                  <a:pt x="135897" y="142369"/>
                </a:lnTo>
                <a:lnTo>
                  <a:pt x="0" y="14236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044026" y="7885413"/>
            <a:ext cx="169481" cy="125836"/>
          </a:xfrm>
          <a:custGeom>
            <a:avLst/>
            <a:gdLst/>
            <a:ahLst/>
            <a:cxnLst/>
            <a:rect r="r" b="b" t="t" l="l"/>
            <a:pathLst>
              <a:path h="125836" w="169481">
                <a:moveTo>
                  <a:pt x="0" y="0"/>
                </a:moveTo>
                <a:lnTo>
                  <a:pt x="169481" y="0"/>
                </a:lnTo>
                <a:lnTo>
                  <a:pt x="169481" y="125836"/>
                </a:lnTo>
                <a:lnTo>
                  <a:pt x="0" y="12583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054411" y="8293959"/>
            <a:ext cx="150005" cy="142369"/>
          </a:xfrm>
          <a:custGeom>
            <a:avLst/>
            <a:gdLst/>
            <a:ahLst/>
            <a:cxnLst/>
            <a:rect r="r" b="b" t="t" l="l"/>
            <a:pathLst>
              <a:path h="142369" w="150005">
                <a:moveTo>
                  <a:pt x="0" y="0"/>
                </a:moveTo>
                <a:lnTo>
                  <a:pt x="150005" y="0"/>
                </a:lnTo>
                <a:lnTo>
                  <a:pt x="150005" y="142369"/>
                </a:lnTo>
                <a:lnTo>
                  <a:pt x="0" y="14236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-40350" y="9034845"/>
            <a:ext cx="7853100" cy="465643"/>
            <a:chOff x="0" y="0"/>
            <a:chExt cx="25947994" cy="1538564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5947993" cy="1538564"/>
            </a:xfrm>
            <a:custGeom>
              <a:avLst/>
              <a:gdLst/>
              <a:ahLst/>
              <a:cxnLst/>
              <a:rect r="r" b="b" t="t" l="l"/>
              <a:pathLst>
                <a:path h="1538564" w="25947993">
                  <a:moveTo>
                    <a:pt x="0" y="0"/>
                  </a:moveTo>
                  <a:lnTo>
                    <a:pt x="25947993" y="0"/>
                  </a:lnTo>
                  <a:lnTo>
                    <a:pt x="25947993" y="1538564"/>
                  </a:lnTo>
                  <a:lnTo>
                    <a:pt x="0" y="1538564"/>
                  </a:lnTo>
                  <a:close/>
                </a:path>
              </a:pathLst>
            </a:custGeom>
            <a:solidFill>
              <a:srgbClr val="7E471D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28575"/>
              <a:ext cx="25947994" cy="1567139"/>
            </a:xfrm>
            <a:prstGeom prst="rect">
              <a:avLst/>
            </a:prstGeom>
          </p:spPr>
          <p:txBody>
            <a:bodyPr anchor="ctr" rtlCol="false" tIns="32365" lIns="32365" bIns="32365" rIns="32365"/>
            <a:lstStyle/>
            <a:p>
              <a:pPr algn="ctr">
                <a:lnSpc>
                  <a:spcPts val="1843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255193" y="9131473"/>
            <a:ext cx="168669" cy="168669"/>
          </a:xfrm>
          <a:custGeom>
            <a:avLst/>
            <a:gdLst/>
            <a:ahLst/>
            <a:cxnLst/>
            <a:rect r="r" b="b" t="t" l="l"/>
            <a:pathLst>
              <a:path h="168669" w="168669">
                <a:moveTo>
                  <a:pt x="0" y="0"/>
                </a:moveTo>
                <a:lnTo>
                  <a:pt x="168669" y="0"/>
                </a:lnTo>
                <a:lnTo>
                  <a:pt x="168669" y="168669"/>
                </a:lnTo>
                <a:lnTo>
                  <a:pt x="0" y="16866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5038903" y="9183332"/>
            <a:ext cx="168669" cy="168669"/>
          </a:xfrm>
          <a:custGeom>
            <a:avLst/>
            <a:gdLst/>
            <a:ahLst/>
            <a:cxnLst/>
            <a:rect r="r" b="b" t="t" l="l"/>
            <a:pathLst>
              <a:path h="168669" w="168669">
                <a:moveTo>
                  <a:pt x="0" y="0"/>
                </a:moveTo>
                <a:lnTo>
                  <a:pt x="168669" y="0"/>
                </a:lnTo>
                <a:lnTo>
                  <a:pt x="168669" y="168669"/>
                </a:lnTo>
                <a:lnTo>
                  <a:pt x="0" y="16866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437579" y="9085573"/>
            <a:ext cx="2863691" cy="5530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439"/>
              </a:lnSpc>
            </a:pPr>
            <a:r>
              <a:rPr lang="en-US" sz="1028">
                <a:solidFill>
                  <a:srgbClr val="FBF8F6"/>
                </a:solidFill>
                <a:latin typeface="Poppins"/>
                <a:ea typeface="Poppins"/>
                <a:cs typeface="Poppins"/>
                <a:sym typeface="Poppins"/>
              </a:rPr>
              <a:t>Chadyari Tehsil Manali Distt Kullu H.P 175131 INDIA</a:t>
            </a:r>
          </a:p>
          <a:p>
            <a:pPr algn="ctr">
              <a:lnSpc>
                <a:spcPts val="1439"/>
              </a:lnSpc>
              <a:spcBef>
                <a:spcPct val="0"/>
              </a:spcBef>
            </a:pPr>
          </a:p>
        </p:txBody>
      </p:sp>
      <p:sp>
        <p:nvSpPr>
          <p:cNvPr name="Freeform 15" id="15"/>
          <p:cNvSpPr/>
          <p:nvPr/>
        </p:nvSpPr>
        <p:spPr>
          <a:xfrm flipH="false" flipV="true" rot="0">
            <a:off x="3077255" y="9381135"/>
            <a:ext cx="1617890" cy="281108"/>
          </a:xfrm>
          <a:custGeom>
            <a:avLst/>
            <a:gdLst/>
            <a:ahLst/>
            <a:cxnLst/>
            <a:rect r="r" b="b" t="t" l="l"/>
            <a:pathLst>
              <a:path h="281108" w="1617890">
                <a:moveTo>
                  <a:pt x="0" y="281109"/>
                </a:moveTo>
                <a:lnTo>
                  <a:pt x="1617890" y="281109"/>
                </a:lnTo>
                <a:lnTo>
                  <a:pt x="1617890" y="0"/>
                </a:lnTo>
                <a:lnTo>
                  <a:pt x="0" y="0"/>
                </a:lnTo>
                <a:lnTo>
                  <a:pt x="0" y="281109"/>
                </a:lnTo>
                <a:close/>
              </a:path>
            </a:pathLst>
          </a:custGeom>
          <a:blipFill>
            <a:blip r:embed="rId14">
              <a:alphaModFix amt="70000"/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true" rot="0">
            <a:off x="3077255" y="8873090"/>
            <a:ext cx="1617890" cy="281108"/>
          </a:xfrm>
          <a:custGeom>
            <a:avLst/>
            <a:gdLst/>
            <a:ahLst/>
            <a:cxnLst/>
            <a:rect r="r" b="b" t="t" l="l"/>
            <a:pathLst>
              <a:path h="281108" w="1617890">
                <a:moveTo>
                  <a:pt x="0" y="281109"/>
                </a:moveTo>
                <a:lnTo>
                  <a:pt x="1617890" y="281109"/>
                </a:lnTo>
                <a:lnTo>
                  <a:pt x="1617890" y="0"/>
                </a:lnTo>
                <a:lnTo>
                  <a:pt x="0" y="0"/>
                </a:lnTo>
                <a:lnTo>
                  <a:pt x="0" y="281109"/>
                </a:lnTo>
                <a:close/>
              </a:path>
            </a:pathLst>
          </a:custGeom>
          <a:blipFill>
            <a:blip r:embed="rId14">
              <a:alphaModFix amt="70000"/>
            </a:blip>
            <a:stretch>
              <a:fillRect l="0" t="0" r="0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3245466" y="8965886"/>
            <a:ext cx="1617890" cy="603561"/>
            <a:chOff x="0" y="0"/>
            <a:chExt cx="6362401" cy="2373521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6362401" cy="2373521"/>
            </a:xfrm>
            <a:custGeom>
              <a:avLst/>
              <a:gdLst/>
              <a:ahLst/>
              <a:cxnLst/>
              <a:rect r="r" b="b" t="t" l="l"/>
              <a:pathLst>
                <a:path h="2373521" w="6362401">
                  <a:moveTo>
                    <a:pt x="38282" y="0"/>
                  </a:moveTo>
                  <a:lnTo>
                    <a:pt x="6324119" y="0"/>
                  </a:lnTo>
                  <a:cubicBezTo>
                    <a:pt x="6345262" y="0"/>
                    <a:pt x="6362401" y="17139"/>
                    <a:pt x="6362401" y="38282"/>
                  </a:cubicBezTo>
                  <a:lnTo>
                    <a:pt x="6362401" y="2335239"/>
                  </a:lnTo>
                  <a:cubicBezTo>
                    <a:pt x="6362401" y="2345392"/>
                    <a:pt x="6358368" y="2355130"/>
                    <a:pt x="6351188" y="2362309"/>
                  </a:cubicBezTo>
                  <a:cubicBezTo>
                    <a:pt x="6344009" y="2369488"/>
                    <a:pt x="6334272" y="2373521"/>
                    <a:pt x="6324119" y="2373521"/>
                  </a:cubicBezTo>
                  <a:lnTo>
                    <a:pt x="38282" y="2373521"/>
                  </a:lnTo>
                  <a:cubicBezTo>
                    <a:pt x="17139" y="2373521"/>
                    <a:pt x="0" y="2356382"/>
                    <a:pt x="0" y="2335239"/>
                  </a:cubicBezTo>
                  <a:lnTo>
                    <a:pt x="0" y="38282"/>
                  </a:lnTo>
                  <a:cubicBezTo>
                    <a:pt x="0" y="17139"/>
                    <a:pt x="17139" y="0"/>
                    <a:pt x="38282" y="0"/>
                  </a:cubicBezTo>
                  <a:close/>
                </a:path>
              </a:pathLst>
            </a:custGeom>
            <a:solidFill>
              <a:srgbClr val="492211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28575"/>
              <a:ext cx="6362401" cy="2402096"/>
            </a:xfrm>
            <a:prstGeom prst="rect">
              <a:avLst/>
            </a:prstGeom>
          </p:spPr>
          <p:txBody>
            <a:bodyPr anchor="ctr" rtlCol="false" tIns="32365" lIns="32365" bIns="32365" rIns="32365"/>
            <a:lstStyle/>
            <a:p>
              <a:pPr algn="ctr">
                <a:lnSpc>
                  <a:spcPts val="1843"/>
                </a:lnSpc>
              </a:pPr>
            </a:p>
          </p:txBody>
        </p:sp>
      </p:grpSp>
      <p:sp>
        <p:nvSpPr>
          <p:cNvPr name="Freeform 20" id="20"/>
          <p:cNvSpPr/>
          <p:nvPr/>
        </p:nvSpPr>
        <p:spPr>
          <a:xfrm flipH="false" flipV="false" rot="0">
            <a:off x="5474792" y="3789574"/>
            <a:ext cx="1223995" cy="193614"/>
          </a:xfrm>
          <a:custGeom>
            <a:avLst/>
            <a:gdLst/>
            <a:ahLst/>
            <a:cxnLst/>
            <a:rect r="r" b="b" t="t" l="l"/>
            <a:pathLst>
              <a:path h="193614" w="1223995">
                <a:moveTo>
                  <a:pt x="0" y="0"/>
                </a:moveTo>
                <a:lnTo>
                  <a:pt x="1223995" y="0"/>
                </a:lnTo>
                <a:lnTo>
                  <a:pt x="1223995" y="193613"/>
                </a:lnTo>
                <a:lnTo>
                  <a:pt x="0" y="19361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255193" y="227837"/>
            <a:ext cx="2961184" cy="692177"/>
          </a:xfrm>
          <a:custGeom>
            <a:avLst/>
            <a:gdLst/>
            <a:ahLst/>
            <a:cxnLst/>
            <a:rect r="r" b="b" t="t" l="l"/>
            <a:pathLst>
              <a:path h="692177" w="2961184">
                <a:moveTo>
                  <a:pt x="0" y="0"/>
                </a:moveTo>
                <a:lnTo>
                  <a:pt x="2961183" y="0"/>
                </a:lnTo>
                <a:lnTo>
                  <a:pt x="2961183" y="692176"/>
                </a:lnTo>
                <a:lnTo>
                  <a:pt x="0" y="692176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4204416" y="1034313"/>
            <a:ext cx="3353173" cy="24129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067"/>
              </a:lnSpc>
            </a:pPr>
            <a:r>
              <a:rPr lang="en-US" sz="6524" spc="-130">
                <a:solidFill>
                  <a:srgbClr val="FDFDFD"/>
                </a:solidFill>
                <a:latin typeface="Bodoni FLF"/>
                <a:ea typeface="Bodoni FLF"/>
                <a:cs typeface="Bodoni FLF"/>
                <a:sym typeface="Bodoni FLF"/>
              </a:rPr>
              <a:t>BEST</a:t>
            </a:r>
          </a:p>
          <a:p>
            <a:pPr algn="r">
              <a:lnSpc>
                <a:spcPts val="6067"/>
              </a:lnSpc>
            </a:pPr>
            <a:r>
              <a:rPr lang="en-US" sz="6524" spc="-130">
                <a:solidFill>
                  <a:srgbClr val="FDFDFD"/>
                </a:solidFill>
                <a:latin typeface="Bodoni FLF"/>
                <a:ea typeface="Bodoni FLF"/>
                <a:cs typeface="Bodoni FLF"/>
                <a:sym typeface="Bodoni FLF"/>
              </a:rPr>
              <a:t>LUXURY HOTEL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5289214" y="9145298"/>
            <a:ext cx="2375186" cy="2161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798"/>
              </a:lnSpc>
              <a:spcBef>
                <a:spcPct val="0"/>
              </a:spcBef>
            </a:pPr>
            <a:r>
              <a:rPr lang="en-US" sz="1284" spc="-25">
                <a:solidFill>
                  <a:srgbClr val="FBF8F6"/>
                </a:solidFill>
                <a:latin typeface="Poppins"/>
                <a:ea typeface="Poppins"/>
                <a:cs typeface="Poppins"/>
                <a:sym typeface="Poppins"/>
              </a:rPr>
              <a:t>www.alokaresortmanali.com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3301270" y="9065427"/>
            <a:ext cx="1485512" cy="2833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15"/>
              </a:lnSpc>
              <a:spcBef>
                <a:spcPct val="0"/>
              </a:spcBef>
            </a:pPr>
            <a:r>
              <a:rPr lang="en-US" b="true" sz="1582" spc="-31">
                <a:solidFill>
                  <a:srgbClr val="FDFDFD"/>
                </a:solidFill>
                <a:latin typeface="Poppins Bold"/>
                <a:ea typeface="Poppins Bold"/>
                <a:cs typeface="Poppins Bold"/>
                <a:sym typeface="Poppins Bold"/>
              </a:rPr>
              <a:t>CONTACT US 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604181" y="957094"/>
            <a:ext cx="6486175" cy="4655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65"/>
              </a:lnSpc>
            </a:pPr>
            <a:r>
              <a:rPr lang="en-US" sz="2689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Premium Amenities &amp; Experiences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235002" y="2025973"/>
            <a:ext cx="7302397" cy="14213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17"/>
              </a:lnSpc>
            </a:pPr>
            <a:r>
              <a:rPr lang="en-US" sz="1757">
                <a:solidFill>
                  <a:srgbClr val="492211"/>
                </a:solidFill>
                <a:latin typeface="Canva Sans"/>
                <a:ea typeface="Canva Sans"/>
                <a:cs typeface="Canva Sans"/>
                <a:sym typeface="Canva Sans"/>
              </a:rPr>
              <a:t>At </a:t>
            </a:r>
            <a:r>
              <a:rPr lang="en-US" sz="1757">
                <a:solidFill>
                  <a:srgbClr val="492211"/>
                </a:solidFill>
                <a:latin typeface="Canva Sans"/>
                <a:ea typeface="Canva Sans"/>
                <a:cs typeface="Canva Sans"/>
                <a:sym typeface="Canva Sans"/>
              </a:rPr>
              <a:t>Aloka Resort, guests enjoy beautif</a:t>
            </a:r>
            <a:r>
              <a:rPr lang="en-US" sz="1757">
                <a:solidFill>
                  <a:srgbClr val="492211"/>
                </a:solidFill>
                <a:latin typeface="Canva Sans"/>
                <a:ea typeface="Canva Sans"/>
                <a:cs typeface="Canva Sans"/>
                <a:sym typeface="Canva Sans"/>
              </a:rPr>
              <a:t>u</a:t>
            </a:r>
            <a:r>
              <a:rPr lang="en-US" sz="1757">
                <a:solidFill>
                  <a:srgbClr val="492211"/>
                </a:solidFill>
                <a:latin typeface="Canva Sans"/>
                <a:ea typeface="Canva Sans"/>
                <a:cs typeface="Canva Sans"/>
                <a:sym typeface="Canva Sans"/>
              </a:rPr>
              <a:t>ll</a:t>
            </a:r>
            <a:r>
              <a:rPr lang="en-US" sz="1757">
                <a:solidFill>
                  <a:srgbClr val="492211"/>
                </a:solidFill>
                <a:latin typeface="Canva Sans"/>
                <a:ea typeface="Canva Sans"/>
                <a:cs typeface="Canva Sans"/>
                <a:sym typeface="Canva Sans"/>
              </a:rPr>
              <a:t>y </a:t>
            </a:r>
            <a:r>
              <a:rPr lang="en-US" sz="1757">
                <a:solidFill>
                  <a:srgbClr val="492211"/>
                </a:solidFill>
                <a:latin typeface="Canva Sans"/>
                <a:ea typeface="Canva Sans"/>
                <a:cs typeface="Canva Sans"/>
                <a:sym typeface="Canva Sans"/>
              </a:rPr>
              <a:t>d</a:t>
            </a:r>
            <a:r>
              <a:rPr lang="en-US" sz="1757">
                <a:solidFill>
                  <a:srgbClr val="492211"/>
                </a:solidFill>
                <a:latin typeface="Canva Sans"/>
                <a:ea typeface="Canva Sans"/>
                <a:cs typeface="Canva Sans"/>
                <a:sym typeface="Canva Sans"/>
              </a:rPr>
              <a:t>esi</a:t>
            </a:r>
            <a:r>
              <a:rPr lang="en-US" sz="1757">
                <a:solidFill>
                  <a:srgbClr val="492211"/>
                </a:solidFill>
                <a:latin typeface="Canva Sans"/>
                <a:ea typeface="Canva Sans"/>
                <a:cs typeface="Canva Sans"/>
                <a:sym typeface="Canva Sans"/>
              </a:rPr>
              <a:t>g</a:t>
            </a:r>
            <a:r>
              <a:rPr lang="en-US" sz="1757">
                <a:solidFill>
                  <a:srgbClr val="492211"/>
                </a:solidFill>
                <a:latin typeface="Canva Sans"/>
                <a:ea typeface="Canva Sans"/>
                <a:cs typeface="Canva Sans"/>
                <a:sym typeface="Canva Sans"/>
              </a:rPr>
              <a:t>n</a:t>
            </a:r>
            <a:r>
              <a:rPr lang="en-US" sz="1757">
                <a:solidFill>
                  <a:srgbClr val="492211"/>
                </a:solidFill>
                <a:latin typeface="Canva Sans"/>
                <a:ea typeface="Canva Sans"/>
                <a:cs typeface="Canva Sans"/>
                <a:sym typeface="Canva Sans"/>
              </a:rPr>
              <a:t>ed</a:t>
            </a:r>
            <a:r>
              <a:rPr lang="en-US" sz="1757">
                <a:solidFill>
                  <a:srgbClr val="492211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1757">
                <a:solidFill>
                  <a:srgbClr val="492211"/>
                </a:solidFill>
                <a:latin typeface="Canva Sans"/>
                <a:ea typeface="Canva Sans"/>
                <a:cs typeface="Canva Sans"/>
                <a:sym typeface="Canva Sans"/>
              </a:rPr>
              <a:t>rooms</a:t>
            </a:r>
            <a:r>
              <a:rPr lang="en-US" sz="1757">
                <a:solidFill>
                  <a:srgbClr val="492211"/>
                </a:solidFill>
                <a:latin typeface="Canva Sans"/>
                <a:ea typeface="Canva Sans"/>
                <a:cs typeface="Canva Sans"/>
                <a:sym typeface="Canva Sans"/>
              </a:rPr>
              <a:t>, delicious dining, nature-facing balconies and relaxing outdoor spaces. The resort delivers a blend of comfort and tranquillity, ensuring a memorable stay surrounded by mountains and fresh alpine air.</a:t>
            </a:r>
          </a:p>
        </p:txBody>
      </p:sp>
      <p:sp>
        <p:nvSpPr>
          <p:cNvPr name="Freeform 27" id="27"/>
          <p:cNvSpPr/>
          <p:nvPr/>
        </p:nvSpPr>
        <p:spPr>
          <a:xfrm flipH="false" flipV="false" rot="0">
            <a:off x="2637385" y="3886381"/>
            <a:ext cx="4803035" cy="2701707"/>
          </a:xfrm>
          <a:custGeom>
            <a:avLst/>
            <a:gdLst/>
            <a:ahLst/>
            <a:cxnLst/>
            <a:rect r="r" b="b" t="t" l="l"/>
            <a:pathLst>
              <a:path h="2701707" w="4803035">
                <a:moveTo>
                  <a:pt x="0" y="0"/>
                </a:moveTo>
                <a:lnTo>
                  <a:pt x="4803035" y="0"/>
                </a:lnTo>
                <a:lnTo>
                  <a:pt x="4803035" y="2701707"/>
                </a:lnTo>
                <a:lnTo>
                  <a:pt x="0" y="2701707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DAG4TJiOcig</dc:identifier>
  <dcterms:modified xsi:type="dcterms:W3CDTF">2011-08-01T06:04:30Z</dcterms:modified>
  <cp:revision>1</cp:revision>
  <dc:title>Luxury Resorts in Manali</dc:title>
</cp:coreProperties>
</file>