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Poppins Bold" charset="1" panose="00000800000000000000"/>
      <p:regular r:id="rId10"/>
    </p:embeddedFont>
    <p:embeddedFont>
      <p:font typeface="Glacial Indifference" charset="1" panose="0000000000000000000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jpe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png" Type="http://schemas.openxmlformats.org/officeDocument/2006/relationships/image"/><Relationship Id="rId4" Target="../media/image7.jpeg" Type="http://schemas.openxmlformats.org/officeDocument/2006/relationships/image"/><Relationship Id="rId5" Target="../media/image4.png" Type="http://schemas.openxmlformats.org/officeDocument/2006/relationships/image"/><Relationship Id="rId6" Target="../media/image8.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png" Type="http://schemas.openxmlformats.org/officeDocument/2006/relationships/image"/><Relationship Id="rId4" Target="../media/image9.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10796724">
            <a:off x="-4428395" y="-310022"/>
            <a:ext cx="27144790" cy="10857916"/>
          </a:xfrm>
          <a:custGeom>
            <a:avLst/>
            <a:gdLst/>
            <a:ahLst/>
            <a:cxnLst/>
            <a:rect r="r" b="b" t="t" l="l"/>
            <a:pathLst>
              <a:path h="10857916" w="27144790">
                <a:moveTo>
                  <a:pt x="0" y="0"/>
                </a:moveTo>
                <a:lnTo>
                  <a:pt x="27144790" y="0"/>
                </a:lnTo>
                <a:lnTo>
                  <a:pt x="27144790" y="10857916"/>
                </a:lnTo>
                <a:lnTo>
                  <a:pt x="0" y="10857916"/>
                </a:lnTo>
                <a:lnTo>
                  <a:pt x="0" y="0"/>
                </a:lnTo>
                <a:close/>
              </a:path>
            </a:pathLst>
          </a:custGeom>
          <a:blipFill>
            <a:blip r:embed="rId2"/>
            <a:stretch>
              <a:fillRect l="0" t="0" r="0" b="0"/>
            </a:stretch>
          </a:blipFill>
        </p:spPr>
      </p:sp>
      <p:grpSp>
        <p:nvGrpSpPr>
          <p:cNvPr name="Group 3" id="3"/>
          <p:cNvGrpSpPr/>
          <p:nvPr/>
        </p:nvGrpSpPr>
        <p:grpSpPr>
          <a:xfrm rot="0">
            <a:off x="9433973" y="1716199"/>
            <a:ext cx="8608364" cy="8608364"/>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5" id="5"/>
          <p:cNvGrpSpPr/>
          <p:nvPr/>
        </p:nvGrpSpPr>
        <p:grpSpPr>
          <a:xfrm rot="0">
            <a:off x="9729999" y="2012224"/>
            <a:ext cx="8016312" cy="801631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blipFill>
              <a:blip r:embed="rId3"/>
              <a:stretch>
                <a:fillRect l="-88888" t="0" r="-88888" b="0"/>
              </a:stretch>
            </a:blipFill>
          </p:spPr>
        </p:sp>
      </p:grpSp>
      <p:grpSp>
        <p:nvGrpSpPr>
          <p:cNvPr name="Group 7" id="7"/>
          <p:cNvGrpSpPr/>
          <p:nvPr/>
        </p:nvGrpSpPr>
        <p:grpSpPr>
          <a:xfrm rot="0">
            <a:off x="-4433562" y="-3407473"/>
            <a:ext cx="7860625" cy="7860625"/>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9" id="9"/>
          <p:cNvGrpSpPr/>
          <p:nvPr/>
        </p:nvGrpSpPr>
        <p:grpSpPr>
          <a:xfrm rot="0">
            <a:off x="7023500" y="8129833"/>
            <a:ext cx="6714655" cy="6714655"/>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11" id="11"/>
          <p:cNvGrpSpPr/>
          <p:nvPr/>
        </p:nvGrpSpPr>
        <p:grpSpPr>
          <a:xfrm rot="0">
            <a:off x="15174512" y="6236124"/>
            <a:ext cx="8608364" cy="8608364"/>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13" id="13"/>
          <p:cNvGrpSpPr/>
          <p:nvPr/>
        </p:nvGrpSpPr>
        <p:grpSpPr>
          <a:xfrm rot="0">
            <a:off x="14319028" y="-3204524"/>
            <a:ext cx="8608364" cy="8608364"/>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sp>
        <p:nvSpPr>
          <p:cNvPr name="Freeform 15" id="15"/>
          <p:cNvSpPr/>
          <p:nvPr/>
        </p:nvSpPr>
        <p:spPr>
          <a:xfrm flipH="false" flipV="false" rot="0">
            <a:off x="-4144639" y="5403840"/>
            <a:ext cx="12375338" cy="8229600"/>
          </a:xfrm>
          <a:custGeom>
            <a:avLst/>
            <a:gdLst/>
            <a:ahLst/>
            <a:cxnLst/>
            <a:rect r="r" b="b" t="t" l="l"/>
            <a:pathLst>
              <a:path h="8229600" w="12375338">
                <a:moveTo>
                  <a:pt x="0" y="0"/>
                </a:moveTo>
                <a:lnTo>
                  <a:pt x="12375338" y="0"/>
                </a:lnTo>
                <a:lnTo>
                  <a:pt x="12375338" y="8229600"/>
                </a:lnTo>
                <a:lnTo>
                  <a:pt x="0" y="8229600"/>
                </a:lnTo>
                <a:lnTo>
                  <a:pt x="0" y="0"/>
                </a:lnTo>
                <a:close/>
              </a:path>
            </a:pathLst>
          </a:custGeom>
          <a:blipFill>
            <a:blip r:embed="rId4">
              <a:alphaModFix amt="28000"/>
            </a:blip>
            <a:stretch>
              <a:fillRect l="0" t="0" r="0" b="0"/>
            </a:stretch>
          </a:blipFill>
        </p:spPr>
      </p:sp>
      <p:sp>
        <p:nvSpPr>
          <p:cNvPr name="Freeform 16" id="16"/>
          <p:cNvSpPr/>
          <p:nvPr/>
        </p:nvSpPr>
        <p:spPr>
          <a:xfrm flipH="false" flipV="false" rot="0">
            <a:off x="7499013" y="0"/>
            <a:ext cx="2881815" cy="1505601"/>
          </a:xfrm>
          <a:custGeom>
            <a:avLst/>
            <a:gdLst/>
            <a:ahLst/>
            <a:cxnLst/>
            <a:rect r="r" b="b" t="t" l="l"/>
            <a:pathLst>
              <a:path h="1505601" w="2881815">
                <a:moveTo>
                  <a:pt x="0" y="0"/>
                </a:moveTo>
                <a:lnTo>
                  <a:pt x="2881815" y="0"/>
                </a:lnTo>
                <a:lnTo>
                  <a:pt x="2881815" y="1505601"/>
                </a:lnTo>
                <a:lnTo>
                  <a:pt x="0" y="1505601"/>
                </a:lnTo>
                <a:lnTo>
                  <a:pt x="0" y="0"/>
                </a:lnTo>
                <a:close/>
              </a:path>
            </a:pathLst>
          </a:custGeom>
          <a:blipFill>
            <a:blip r:embed="rId5"/>
            <a:stretch>
              <a:fillRect l="0" t="0" r="0" b="0"/>
            </a:stretch>
          </a:blipFill>
        </p:spPr>
      </p:sp>
      <p:sp>
        <p:nvSpPr>
          <p:cNvPr name="Freeform 17" id="17"/>
          <p:cNvSpPr/>
          <p:nvPr/>
        </p:nvSpPr>
        <p:spPr>
          <a:xfrm flipH="false" flipV="false" rot="0">
            <a:off x="-28575" y="7967981"/>
            <a:ext cx="2552187" cy="2356582"/>
          </a:xfrm>
          <a:custGeom>
            <a:avLst/>
            <a:gdLst/>
            <a:ahLst/>
            <a:cxnLst/>
            <a:rect r="r" b="b" t="t" l="l"/>
            <a:pathLst>
              <a:path h="2356582" w="2552187">
                <a:moveTo>
                  <a:pt x="0" y="0"/>
                </a:moveTo>
                <a:lnTo>
                  <a:pt x="2552187" y="0"/>
                </a:lnTo>
                <a:lnTo>
                  <a:pt x="2552187" y="2356581"/>
                </a:lnTo>
                <a:lnTo>
                  <a:pt x="0" y="2356581"/>
                </a:lnTo>
                <a:lnTo>
                  <a:pt x="0" y="0"/>
                </a:lnTo>
                <a:close/>
              </a:path>
            </a:pathLst>
          </a:custGeom>
          <a:blipFill>
            <a:blip r:embed="rId6"/>
            <a:stretch>
              <a:fillRect l="0" t="0" r="0" b="0"/>
            </a:stretch>
          </a:blipFill>
        </p:spPr>
      </p:sp>
      <p:sp>
        <p:nvSpPr>
          <p:cNvPr name="TextBox 18" id="18"/>
          <p:cNvSpPr txBox="true"/>
          <p:nvPr/>
        </p:nvSpPr>
        <p:spPr>
          <a:xfrm rot="0">
            <a:off x="1919053" y="2805414"/>
            <a:ext cx="7514920" cy="2533656"/>
          </a:xfrm>
          <a:prstGeom prst="rect">
            <a:avLst/>
          </a:prstGeom>
        </p:spPr>
        <p:txBody>
          <a:bodyPr anchor="t" rtlCol="false" tIns="0" lIns="0" bIns="0" rIns="0">
            <a:spAutoFit/>
          </a:bodyPr>
          <a:lstStyle/>
          <a:p>
            <a:pPr algn="l">
              <a:lnSpc>
                <a:spcPts val="6300"/>
              </a:lnSpc>
            </a:pPr>
            <a:r>
              <a:rPr lang="en-US" sz="7000" b="true">
                <a:solidFill>
                  <a:srgbClr val="333B40"/>
                </a:solidFill>
                <a:latin typeface="Poppins Bold"/>
                <a:ea typeface="Poppins Bold"/>
                <a:cs typeface="Poppins Bold"/>
                <a:sym typeface="Poppins Bold"/>
              </a:rPr>
              <a:t>BENEFITS OF OWNING A CAFE FRANCHISE</a:t>
            </a:r>
          </a:p>
        </p:txBody>
      </p:sp>
      <p:sp>
        <p:nvSpPr>
          <p:cNvPr name="TextBox 19" id="19"/>
          <p:cNvSpPr txBox="true"/>
          <p:nvPr/>
        </p:nvSpPr>
        <p:spPr>
          <a:xfrm rot="0">
            <a:off x="2043030" y="5724231"/>
            <a:ext cx="6491432" cy="1944369"/>
          </a:xfrm>
          <a:prstGeom prst="rect">
            <a:avLst/>
          </a:prstGeom>
        </p:spPr>
        <p:txBody>
          <a:bodyPr anchor="t" rtlCol="false" tIns="0" lIns="0" bIns="0" rIns="0">
            <a:spAutoFit/>
          </a:bodyPr>
          <a:lstStyle/>
          <a:p>
            <a:pPr algn="l">
              <a:lnSpc>
                <a:spcPts val="3080"/>
              </a:lnSpc>
            </a:pPr>
            <a:r>
              <a:rPr lang="en-US" sz="2200">
                <a:solidFill>
                  <a:srgbClr val="333B40"/>
                </a:solidFill>
                <a:latin typeface="Glacial Indifference"/>
                <a:ea typeface="Glacial Indifference"/>
                <a:cs typeface="Glacial Indifference"/>
                <a:sym typeface="Glacial Indifference"/>
              </a:rPr>
              <a:t>To know more, please read this - https://tealogy.in/blog/choosing-between-cafe-franchise-and-independent-coffee-shop-and-why-cafe-franchise-is-the-smarter-choice</a:t>
            </a:r>
          </a:p>
          <a:p>
            <a:pPr algn="l">
              <a:lnSpc>
                <a:spcPts val="3080"/>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5411157" y="-1848143"/>
            <a:ext cx="3696286" cy="3696286"/>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4" id="4"/>
          <p:cNvGrpSpPr/>
          <p:nvPr/>
        </p:nvGrpSpPr>
        <p:grpSpPr>
          <a:xfrm rot="0">
            <a:off x="-4631032" y="3676537"/>
            <a:ext cx="6714513" cy="8279935"/>
            <a:chOff x="0" y="0"/>
            <a:chExt cx="659130" cy="812800"/>
          </a:xfrm>
        </p:grpSpPr>
        <p:sp>
          <p:nvSpPr>
            <p:cNvPr name="Freeform 5" id="5"/>
            <p:cNvSpPr/>
            <p:nvPr/>
          </p:nvSpPr>
          <p:spPr>
            <a:xfrm flipH="false" flipV="false" rot="0">
              <a:off x="0" y="0"/>
              <a:ext cx="659130" cy="812800"/>
            </a:xfrm>
            <a:custGeom>
              <a:avLst/>
              <a:gdLst/>
              <a:ahLst/>
              <a:cxnLst/>
              <a:rect r="r" b="b" t="t" l="l"/>
              <a:pathLst>
                <a:path h="812800" w="659130">
                  <a:moveTo>
                    <a:pt x="329565" y="0"/>
                  </a:moveTo>
                  <a:lnTo>
                    <a:pt x="659130" y="406400"/>
                  </a:lnTo>
                  <a:lnTo>
                    <a:pt x="329565" y="812800"/>
                  </a:lnTo>
                  <a:lnTo>
                    <a:pt x="0" y="406400"/>
                  </a:lnTo>
                  <a:lnTo>
                    <a:pt x="329565" y="0"/>
                  </a:lnTo>
                  <a:close/>
                </a:path>
              </a:pathLst>
            </a:custGeom>
            <a:solidFill>
              <a:srgbClr val="333B40"/>
            </a:solidFill>
            <a:ln w="12700">
              <a:solidFill>
                <a:srgbClr val="000000"/>
              </a:solidFill>
            </a:ln>
          </p:spPr>
        </p:sp>
      </p:grpSp>
      <p:grpSp>
        <p:nvGrpSpPr>
          <p:cNvPr name="Group 6" id="6"/>
          <p:cNvGrpSpPr/>
          <p:nvPr/>
        </p:nvGrpSpPr>
        <p:grpSpPr>
          <a:xfrm rot="0">
            <a:off x="-387720" y="8793714"/>
            <a:ext cx="4554822" cy="4554822"/>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8" id="8"/>
          <p:cNvGrpSpPr/>
          <p:nvPr/>
        </p:nvGrpSpPr>
        <p:grpSpPr>
          <a:xfrm rot="0">
            <a:off x="-5214311" y="-5520565"/>
            <a:ext cx="8608364" cy="8608364"/>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10" id="10"/>
          <p:cNvGrpSpPr/>
          <p:nvPr/>
        </p:nvGrpSpPr>
        <p:grpSpPr>
          <a:xfrm rot="0">
            <a:off x="16343316" y="-678542"/>
            <a:ext cx="6973057" cy="6973057"/>
            <a:chOff x="0" y="0"/>
            <a:chExt cx="812800" cy="812800"/>
          </a:xfrm>
        </p:grpSpPr>
        <p:sp>
          <p:nvSpPr>
            <p:cNvPr name="Freeform 11" id="11"/>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sp>
        <p:nvSpPr>
          <p:cNvPr name="Freeform 12" id="12"/>
          <p:cNvSpPr/>
          <p:nvPr/>
        </p:nvSpPr>
        <p:spPr>
          <a:xfrm flipH="true" flipV="false" rot="0">
            <a:off x="10839484" y="6492557"/>
            <a:ext cx="10309743" cy="6855979"/>
          </a:xfrm>
          <a:custGeom>
            <a:avLst/>
            <a:gdLst/>
            <a:ahLst/>
            <a:cxnLst/>
            <a:rect r="r" b="b" t="t" l="l"/>
            <a:pathLst>
              <a:path h="6855979" w="10309743">
                <a:moveTo>
                  <a:pt x="10309743" y="0"/>
                </a:moveTo>
                <a:lnTo>
                  <a:pt x="0" y="0"/>
                </a:lnTo>
                <a:lnTo>
                  <a:pt x="0" y="6855979"/>
                </a:lnTo>
                <a:lnTo>
                  <a:pt x="10309743" y="6855979"/>
                </a:lnTo>
                <a:lnTo>
                  <a:pt x="10309743" y="0"/>
                </a:lnTo>
                <a:close/>
              </a:path>
            </a:pathLst>
          </a:custGeom>
          <a:blipFill>
            <a:blip r:embed="rId2">
              <a:alphaModFix amt="28000"/>
            </a:blip>
            <a:stretch>
              <a:fillRect l="0" t="0" r="0" b="0"/>
            </a:stretch>
          </a:blipFill>
        </p:spPr>
      </p:sp>
      <p:sp>
        <p:nvSpPr>
          <p:cNvPr name="TextBox 13" id="13"/>
          <p:cNvSpPr txBox="true"/>
          <p:nvPr/>
        </p:nvSpPr>
        <p:spPr>
          <a:xfrm rot="0">
            <a:off x="4012364" y="522922"/>
            <a:ext cx="10263272" cy="971550"/>
          </a:xfrm>
          <a:prstGeom prst="rect">
            <a:avLst/>
          </a:prstGeom>
        </p:spPr>
        <p:txBody>
          <a:bodyPr anchor="t" rtlCol="false" tIns="0" lIns="0" bIns="0" rIns="0">
            <a:spAutoFit/>
          </a:bodyPr>
          <a:lstStyle/>
          <a:p>
            <a:pPr algn="ctr">
              <a:lnSpc>
                <a:spcPts val="3599"/>
              </a:lnSpc>
            </a:pPr>
            <a:r>
              <a:rPr lang="en-US" b="true" sz="3999">
                <a:solidFill>
                  <a:srgbClr val="333B40"/>
                </a:solidFill>
                <a:latin typeface="Poppins Bold"/>
                <a:ea typeface="Poppins Bold"/>
                <a:cs typeface="Poppins Bold"/>
                <a:sym typeface="Poppins Bold"/>
              </a:rPr>
              <a:t>BENEFITS OF OWNING A CAFE FRANCHISE</a:t>
            </a:r>
          </a:p>
        </p:txBody>
      </p:sp>
      <p:sp>
        <p:nvSpPr>
          <p:cNvPr name="TextBox 14" id="14"/>
          <p:cNvSpPr txBox="true"/>
          <p:nvPr/>
        </p:nvSpPr>
        <p:spPr>
          <a:xfrm rot="0">
            <a:off x="2083481" y="1771884"/>
            <a:ext cx="14595282" cy="7021830"/>
          </a:xfrm>
          <a:prstGeom prst="rect">
            <a:avLst/>
          </a:prstGeom>
        </p:spPr>
        <p:txBody>
          <a:bodyPr anchor="t" rtlCol="false" tIns="0" lIns="0" bIns="0" rIns="0">
            <a:spAutoFit/>
          </a:bodyPr>
          <a:lstStyle/>
          <a:p>
            <a:pPr algn="l">
              <a:lnSpc>
                <a:spcPts val="2640"/>
              </a:lnSpc>
            </a:pPr>
            <a:r>
              <a:rPr lang="en-US" sz="2400">
                <a:solidFill>
                  <a:srgbClr val="333B40"/>
                </a:solidFill>
                <a:latin typeface="Glacial Indifference"/>
                <a:ea typeface="Glacial Indifference"/>
                <a:cs typeface="Glacial Indifference"/>
                <a:sym typeface="Glacial Indifference"/>
              </a:rPr>
              <a:t>Instant Brand Identity &amp; Customer Trust</a:t>
            </a:r>
          </a:p>
          <a:p>
            <a:pPr algn="l">
              <a:lnSpc>
                <a:spcPts val="2640"/>
              </a:lnSpc>
            </a:pPr>
            <a:r>
              <a:rPr lang="en-US" sz="2400">
                <a:solidFill>
                  <a:srgbClr val="333B40"/>
                </a:solidFill>
                <a:latin typeface="Glacial Indifference"/>
                <a:ea typeface="Glacial Indifference"/>
                <a:cs typeface="Glacial Indifference"/>
                <a:sym typeface="Glacial Indifference"/>
              </a:rPr>
              <a:t> A franchise comes with an established brand name, trusted reputation and loyal customer base—so customers are more likely to visit your café even at a new location.</a:t>
            </a:r>
          </a:p>
          <a:p>
            <a:pPr algn="l">
              <a:lnSpc>
                <a:spcPts val="2640"/>
              </a:lnSpc>
            </a:pPr>
          </a:p>
          <a:p>
            <a:pPr algn="l">
              <a:lnSpc>
                <a:spcPts val="2640"/>
              </a:lnSpc>
            </a:pPr>
            <a:r>
              <a:rPr lang="en-US" sz="2400">
                <a:solidFill>
                  <a:srgbClr val="333B40"/>
                </a:solidFill>
                <a:latin typeface="Glacial Indifference"/>
                <a:ea typeface="Glacial Indifference"/>
                <a:cs typeface="Glacial Indifference"/>
                <a:sym typeface="Glacial Indifference"/>
              </a:rPr>
              <a:t>Lower Risk thanks to a Proven Business Model</a:t>
            </a:r>
          </a:p>
          <a:p>
            <a:pPr algn="l">
              <a:lnSpc>
                <a:spcPts val="2640"/>
              </a:lnSpc>
            </a:pPr>
            <a:r>
              <a:rPr lang="en-US" sz="2400">
                <a:solidFill>
                  <a:srgbClr val="333B40"/>
                </a:solidFill>
                <a:latin typeface="Glacial Indifference"/>
                <a:ea typeface="Glacial Indifference"/>
                <a:cs typeface="Glacial Indifference"/>
                <a:sym typeface="Glacial Indifference"/>
              </a:rPr>
              <a:t> Franchise models are baked in with tested systems for store layout, inventory, marketing, and operations, reducing guesswork and minimizing the risk of costly mistakes.</a:t>
            </a:r>
          </a:p>
          <a:p>
            <a:pPr algn="l">
              <a:lnSpc>
                <a:spcPts val="2640"/>
              </a:lnSpc>
            </a:pPr>
          </a:p>
          <a:p>
            <a:pPr algn="l">
              <a:lnSpc>
                <a:spcPts val="2640"/>
              </a:lnSpc>
            </a:pPr>
            <a:r>
              <a:rPr lang="en-US" sz="2400">
                <a:solidFill>
                  <a:srgbClr val="333B40"/>
                </a:solidFill>
                <a:latin typeface="Glacial Indifference"/>
                <a:ea typeface="Glacial Indifference"/>
                <a:cs typeface="Glacial Indifference"/>
                <a:sym typeface="Glacial Indifference"/>
              </a:rPr>
              <a:t>Ongoing Training and Operational Support</a:t>
            </a:r>
          </a:p>
          <a:p>
            <a:pPr algn="l">
              <a:lnSpc>
                <a:spcPts val="2640"/>
              </a:lnSpc>
            </a:pPr>
            <a:r>
              <a:rPr lang="en-US" sz="2400">
                <a:solidFill>
                  <a:srgbClr val="333B40"/>
                </a:solidFill>
                <a:latin typeface="Glacial Indifference"/>
                <a:ea typeface="Glacial Indifference"/>
                <a:cs typeface="Glacial Indifference"/>
                <a:sym typeface="Glacial Indifference"/>
              </a:rPr>
              <a:t> As a franchisee, you receive guidance and support in running the café — from staff training to supply-chain management and marketing — making everyday operations smoother. </a:t>
            </a:r>
          </a:p>
          <a:p>
            <a:pPr algn="l">
              <a:lnSpc>
                <a:spcPts val="2640"/>
              </a:lnSpc>
            </a:pPr>
          </a:p>
          <a:p>
            <a:pPr algn="l">
              <a:lnSpc>
                <a:spcPts val="2640"/>
              </a:lnSpc>
            </a:pPr>
            <a:r>
              <a:rPr lang="en-US" sz="2400">
                <a:solidFill>
                  <a:srgbClr val="333B40"/>
                </a:solidFill>
                <a:latin typeface="Glacial Indifference"/>
                <a:ea typeface="Glacial Indifference"/>
                <a:cs typeface="Glacial Indifference"/>
                <a:sym typeface="Glacial Indifference"/>
              </a:rPr>
              <a:t>Faster Return on Investment &amp; Easier Financing</a:t>
            </a:r>
          </a:p>
          <a:p>
            <a:pPr algn="l">
              <a:lnSpc>
                <a:spcPts val="2640"/>
              </a:lnSpc>
            </a:pPr>
            <a:r>
              <a:rPr lang="en-US" sz="2400">
                <a:solidFill>
                  <a:srgbClr val="333B40"/>
                </a:solidFill>
                <a:latin typeface="Glacial Indifference"/>
                <a:ea typeface="Glacial Indifference"/>
                <a:cs typeface="Glacial Indifference"/>
                <a:sym typeface="Glacial Indifference"/>
              </a:rPr>
              <a:t> Because of brand recognition and streamlined operations, you’re likely to attract customers quickly and reach profitability faster. Also, banks and lenders tend to be more comfortable financing franchises compared to brand-new independent shops.</a:t>
            </a:r>
          </a:p>
          <a:p>
            <a:pPr algn="l">
              <a:lnSpc>
                <a:spcPts val="2640"/>
              </a:lnSpc>
            </a:pPr>
          </a:p>
          <a:p>
            <a:pPr algn="l">
              <a:lnSpc>
                <a:spcPts val="2640"/>
              </a:lnSpc>
            </a:pPr>
            <a:r>
              <a:rPr lang="en-US" sz="2400">
                <a:solidFill>
                  <a:srgbClr val="333B40"/>
                </a:solidFill>
                <a:latin typeface="Glacial Indifference"/>
                <a:ea typeface="Glacial Indifference"/>
                <a:cs typeface="Glacial Indifference"/>
                <a:sym typeface="Glacial Indifference"/>
              </a:rPr>
              <a:t>Simplified Supply Chain &amp; Consistent Menu Quality</a:t>
            </a:r>
          </a:p>
          <a:p>
            <a:pPr algn="l">
              <a:lnSpc>
                <a:spcPts val="2640"/>
              </a:lnSpc>
            </a:pPr>
            <a:r>
              <a:rPr lang="en-US" sz="2400">
                <a:solidFill>
                  <a:srgbClr val="333B40"/>
                </a:solidFill>
                <a:latin typeface="Glacial Indifference"/>
                <a:ea typeface="Glacial Indifference"/>
                <a:cs typeface="Glacial Indifference"/>
                <a:sym typeface="Glacial Indifference"/>
              </a:rPr>
              <a:t> A café franchise already has suppliers and standardized recipes in place, ensuring consistent product quality, easier sourcing, and stable pricing — something harder to achieve on your own with an independent setup.</a:t>
            </a:r>
          </a:p>
          <a:p>
            <a:pPr algn="l">
              <a:lnSpc>
                <a:spcPts val="2640"/>
              </a:lnSpc>
            </a:pPr>
          </a:p>
        </p:txBody>
      </p:sp>
      <p:sp>
        <p:nvSpPr>
          <p:cNvPr name="Freeform 15" id="15"/>
          <p:cNvSpPr/>
          <p:nvPr/>
        </p:nvSpPr>
        <p:spPr>
          <a:xfrm flipH="false" flipV="false" rot="0">
            <a:off x="2083481" y="566527"/>
            <a:ext cx="1546830" cy="808140"/>
          </a:xfrm>
          <a:custGeom>
            <a:avLst/>
            <a:gdLst/>
            <a:ahLst/>
            <a:cxnLst/>
            <a:rect r="r" b="b" t="t" l="l"/>
            <a:pathLst>
              <a:path h="808140" w="1546830">
                <a:moveTo>
                  <a:pt x="0" y="0"/>
                </a:moveTo>
                <a:lnTo>
                  <a:pt x="1546830" y="0"/>
                </a:lnTo>
                <a:lnTo>
                  <a:pt x="1546830" y="808140"/>
                </a:lnTo>
                <a:lnTo>
                  <a:pt x="0" y="808140"/>
                </a:lnTo>
                <a:lnTo>
                  <a:pt x="0" y="0"/>
                </a:lnTo>
                <a:close/>
              </a:path>
            </a:pathLst>
          </a:custGeom>
          <a:blipFill>
            <a:blip r:embed="rId3"/>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10796724">
            <a:off x="-4428395" y="-310022"/>
            <a:ext cx="27144790" cy="10857916"/>
          </a:xfrm>
          <a:custGeom>
            <a:avLst/>
            <a:gdLst/>
            <a:ahLst/>
            <a:cxnLst/>
            <a:rect r="r" b="b" t="t" l="l"/>
            <a:pathLst>
              <a:path h="10857916" w="27144790">
                <a:moveTo>
                  <a:pt x="0" y="0"/>
                </a:moveTo>
                <a:lnTo>
                  <a:pt x="27144790" y="0"/>
                </a:lnTo>
                <a:lnTo>
                  <a:pt x="27144790" y="10857916"/>
                </a:lnTo>
                <a:lnTo>
                  <a:pt x="0" y="10857916"/>
                </a:lnTo>
                <a:lnTo>
                  <a:pt x="0" y="0"/>
                </a:lnTo>
                <a:close/>
              </a:path>
            </a:pathLst>
          </a:custGeom>
          <a:blipFill>
            <a:blip r:embed="rId2"/>
            <a:stretch>
              <a:fillRect l="0" t="0" r="0" b="0"/>
            </a:stretch>
          </a:blipFill>
        </p:spPr>
      </p:sp>
      <p:grpSp>
        <p:nvGrpSpPr>
          <p:cNvPr name="Group 3" id="3"/>
          <p:cNvGrpSpPr/>
          <p:nvPr/>
        </p:nvGrpSpPr>
        <p:grpSpPr>
          <a:xfrm rot="0">
            <a:off x="11660212" y="-2596628"/>
            <a:ext cx="3696286" cy="3696286"/>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5" id="5"/>
          <p:cNvGrpSpPr/>
          <p:nvPr/>
        </p:nvGrpSpPr>
        <p:grpSpPr>
          <a:xfrm rot="0">
            <a:off x="-4631032" y="3676537"/>
            <a:ext cx="8279935" cy="827993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7" id="7"/>
          <p:cNvGrpSpPr/>
          <p:nvPr/>
        </p:nvGrpSpPr>
        <p:grpSpPr>
          <a:xfrm rot="0">
            <a:off x="1792689" y="8283413"/>
            <a:ext cx="4554822" cy="4554822"/>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9" id="9"/>
          <p:cNvGrpSpPr/>
          <p:nvPr/>
        </p:nvGrpSpPr>
        <p:grpSpPr>
          <a:xfrm rot="0">
            <a:off x="-5214311" y="-5520565"/>
            <a:ext cx="8608364" cy="8608364"/>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11" id="11"/>
          <p:cNvGrpSpPr/>
          <p:nvPr/>
        </p:nvGrpSpPr>
        <p:grpSpPr>
          <a:xfrm rot="0">
            <a:off x="13983818" y="-2858951"/>
            <a:ext cx="8608364" cy="8608364"/>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sp>
        <p:nvSpPr>
          <p:cNvPr name="Freeform 13" id="13"/>
          <p:cNvSpPr/>
          <p:nvPr/>
        </p:nvSpPr>
        <p:spPr>
          <a:xfrm flipH="true" flipV="false" rot="0">
            <a:off x="9528645" y="6446024"/>
            <a:ext cx="12375338" cy="8229600"/>
          </a:xfrm>
          <a:custGeom>
            <a:avLst/>
            <a:gdLst/>
            <a:ahLst/>
            <a:cxnLst/>
            <a:rect r="r" b="b" t="t" l="l"/>
            <a:pathLst>
              <a:path h="8229600" w="12375338">
                <a:moveTo>
                  <a:pt x="12375339" y="0"/>
                </a:moveTo>
                <a:lnTo>
                  <a:pt x="0" y="0"/>
                </a:lnTo>
                <a:lnTo>
                  <a:pt x="0" y="8229600"/>
                </a:lnTo>
                <a:lnTo>
                  <a:pt x="12375339" y="8229600"/>
                </a:lnTo>
                <a:lnTo>
                  <a:pt x="12375339" y="0"/>
                </a:lnTo>
                <a:close/>
              </a:path>
            </a:pathLst>
          </a:custGeom>
          <a:blipFill>
            <a:blip r:embed="rId3">
              <a:alphaModFix amt="28000"/>
            </a:blip>
            <a:stretch>
              <a:fillRect l="0" t="0" r="0" b="0"/>
            </a:stretch>
          </a:blipFill>
        </p:spPr>
      </p:sp>
      <p:sp>
        <p:nvSpPr>
          <p:cNvPr name="TextBox 14" id="14"/>
          <p:cNvSpPr txBox="true"/>
          <p:nvPr/>
        </p:nvSpPr>
        <p:spPr>
          <a:xfrm rot="0">
            <a:off x="5748446" y="1866404"/>
            <a:ext cx="6181995" cy="577217"/>
          </a:xfrm>
          <a:prstGeom prst="rect">
            <a:avLst/>
          </a:prstGeom>
        </p:spPr>
        <p:txBody>
          <a:bodyPr anchor="t" rtlCol="false" tIns="0" lIns="0" bIns="0" rIns="0">
            <a:spAutoFit/>
          </a:bodyPr>
          <a:lstStyle/>
          <a:p>
            <a:pPr algn="l">
              <a:lnSpc>
                <a:spcPts val="3960"/>
              </a:lnSpc>
            </a:pPr>
            <a:r>
              <a:rPr lang="en-US" sz="4400" b="true">
                <a:solidFill>
                  <a:srgbClr val="333B40"/>
                </a:solidFill>
                <a:latin typeface="Poppins Bold"/>
                <a:ea typeface="Poppins Bold"/>
                <a:cs typeface="Poppins Bold"/>
                <a:sym typeface="Poppins Bold"/>
              </a:rPr>
              <a:t>CONTACT DETAILS</a:t>
            </a:r>
          </a:p>
        </p:txBody>
      </p:sp>
      <p:grpSp>
        <p:nvGrpSpPr>
          <p:cNvPr name="Group 15" id="15"/>
          <p:cNvGrpSpPr/>
          <p:nvPr/>
        </p:nvGrpSpPr>
        <p:grpSpPr>
          <a:xfrm rot="0">
            <a:off x="-279540" y="102976"/>
            <a:ext cx="5531830" cy="5969646"/>
            <a:chOff x="0" y="0"/>
            <a:chExt cx="784028" cy="846080"/>
          </a:xfrm>
        </p:grpSpPr>
        <p:sp>
          <p:nvSpPr>
            <p:cNvPr name="Freeform 16" id="16"/>
            <p:cNvSpPr/>
            <p:nvPr/>
          </p:nvSpPr>
          <p:spPr>
            <a:xfrm flipH="false" flipV="false" rot="0">
              <a:off x="0" y="0"/>
              <a:ext cx="784028" cy="846080"/>
            </a:xfrm>
            <a:custGeom>
              <a:avLst/>
              <a:gdLst/>
              <a:ahLst/>
              <a:cxnLst/>
              <a:rect r="r" b="b" t="t" l="l"/>
              <a:pathLst>
                <a:path h="846080" w="784028">
                  <a:moveTo>
                    <a:pt x="392014" y="0"/>
                  </a:moveTo>
                  <a:lnTo>
                    <a:pt x="784028" y="423040"/>
                  </a:lnTo>
                  <a:lnTo>
                    <a:pt x="392014" y="846080"/>
                  </a:lnTo>
                  <a:lnTo>
                    <a:pt x="0" y="423040"/>
                  </a:lnTo>
                  <a:lnTo>
                    <a:pt x="392014" y="0"/>
                  </a:lnTo>
                  <a:close/>
                </a:path>
              </a:pathLst>
            </a:custGeom>
            <a:blipFill>
              <a:blip r:embed="rId4"/>
              <a:stretch>
                <a:fillRect l="-46006" t="0" r="-46006" b="0"/>
              </a:stretch>
            </a:blipFill>
          </p:spPr>
        </p:sp>
      </p:grpSp>
      <p:sp>
        <p:nvSpPr>
          <p:cNvPr name="Freeform 17" id="17"/>
          <p:cNvSpPr/>
          <p:nvPr/>
        </p:nvSpPr>
        <p:spPr>
          <a:xfrm flipH="false" flipV="false" rot="0">
            <a:off x="7704437" y="70958"/>
            <a:ext cx="1968996" cy="1028700"/>
          </a:xfrm>
          <a:custGeom>
            <a:avLst/>
            <a:gdLst/>
            <a:ahLst/>
            <a:cxnLst/>
            <a:rect r="r" b="b" t="t" l="l"/>
            <a:pathLst>
              <a:path h="1028700" w="1968996">
                <a:moveTo>
                  <a:pt x="0" y="0"/>
                </a:moveTo>
                <a:lnTo>
                  <a:pt x="1968996" y="0"/>
                </a:lnTo>
                <a:lnTo>
                  <a:pt x="1968996" y="1028700"/>
                </a:lnTo>
                <a:lnTo>
                  <a:pt x="0" y="1028700"/>
                </a:lnTo>
                <a:lnTo>
                  <a:pt x="0" y="0"/>
                </a:lnTo>
                <a:close/>
              </a:path>
            </a:pathLst>
          </a:custGeom>
          <a:blipFill>
            <a:blip r:embed="rId5"/>
            <a:stretch>
              <a:fillRect l="0" t="0" r="0" b="0"/>
            </a:stretch>
          </a:blipFill>
        </p:spPr>
      </p:sp>
      <p:sp>
        <p:nvSpPr>
          <p:cNvPr name="TextBox 18" id="18"/>
          <p:cNvSpPr txBox="true"/>
          <p:nvPr/>
        </p:nvSpPr>
        <p:spPr>
          <a:xfrm rot="0">
            <a:off x="5748446" y="2610102"/>
            <a:ext cx="7560399" cy="4612640"/>
          </a:xfrm>
          <a:prstGeom prst="rect">
            <a:avLst/>
          </a:prstGeom>
        </p:spPr>
        <p:txBody>
          <a:bodyPr anchor="t" rtlCol="false" tIns="0" lIns="0" bIns="0" rIns="0">
            <a:spAutoFit/>
          </a:bodyPr>
          <a:lstStyle/>
          <a:p>
            <a:pPr algn="l">
              <a:lnSpc>
                <a:spcPts val="4060"/>
              </a:lnSpc>
            </a:pPr>
            <a:r>
              <a:rPr lang="en-US" sz="2900">
                <a:solidFill>
                  <a:srgbClr val="333B40"/>
                </a:solidFill>
                <a:latin typeface="Glacial Indifference"/>
                <a:ea typeface="Glacial Indifference"/>
                <a:cs typeface="Glacial Indifference"/>
                <a:sym typeface="Glacial Indifference"/>
              </a:rPr>
              <a:t>Address - 503-A/B, 5th Floor Princess Business Sky Park</a:t>
            </a:r>
          </a:p>
          <a:p>
            <a:pPr algn="l">
              <a:lnSpc>
                <a:spcPts val="4060"/>
              </a:lnSpc>
            </a:pPr>
            <a:r>
              <a:rPr lang="en-US" sz="2900">
                <a:solidFill>
                  <a:srgbClr val="333B40"/>
                </a:solidFill>
                <a:latin typeface="Glacial Indifference"/>
                <a:ea typeface="Glacial Indifference"/>
                <a:cs typeface="Glacial Indifference"/>
                <a:sym typeface="Glacial Indifference"/>
              </a:rPr>
              <a:t>Block no. 23,24 SCH No.54, PU-3 Commercial,</a:t>
            </a:r>
          </a:p>
          <a:p>
            <a:pPr algn="l">
              <a:lnSpc>
                <a:spcPts val="4060"/>
              </a:lnSpc>
            </a:pPr>
            <a:r>
              <a:rPr lang="en-US" sz="2900">
                <a:solidFill>
                  <a:srgbClr val="333B40"/>
                </a:solidFill>
                <a:latin typeface="Glacial Indifference"/>
                <a:ea typeface="Glacial Indifference"/>
                <a:cs typeface="Glacial Indifference"/>
                <a:sym typeface="Glacial Indifference"/>
              </a:rPr>
              <a:t>Opp C21, AB Rd, Indore, Madhya Pradesh 452001</a:t>
            </a:r>
          </a:p>
          <a:p>
            <a:pPr algn="l">
              <a:lnSpc>
                <a:spcPts val="4060"/>
              </a:lnSpc>
            </a:pPr>
            <a:r>
              <a:rPr lang="en-US" sz="2900">
                <a:solidFill>
                  <a:srgbClr val="333B40"/>
                </a:solidFill>
                <a:latin typeface="Glacial Indifference"/>
                <a:ea typeface="Glacial Indifference"/>
                <a:cs typeface="Glacial Indifference"/>
                <a:sym typeface="Glacial Indifference"/>
              </a:rPr>
              <a:t>Phone: +91-6269112500/ +91-6269120500</a:t>
            </a:r>
          </a:p>
          <a:p>
            <a:pPr algn="l">
              <a:lnSpc>
                <a:spcPts val="4060"/>
              </a:lnSpc>
            </a:pPr>
            <a:r>
              <a:rPr lang="en-US" sz="2900">
                <a:solidFill>
                  <a:srgbClr val="333B40"/>
                </a:solidFill>
                <a:latin typeface="Glacial Indifference"/>
                <a:ea typeface="Glacial Indifference"/>
                <a:cs typeface="Glacial Indifference"/>
                <a:sym typeface="Glacial Indifference"/>
              </a:rPr>
              <a:t>Email: business@tealogy.in / franchise@tealogy.in</a:t>
            </a:r>
          </a:p>
          <a:p>
            <a:pPr algn="l">
              <a:lnSpc>
                <a:spcPts val="4060"/>
              </a:lnSpc>
            </a:pPr>
          </a:p>
        </p:txBody>
      </p:sp>
      <p:grpSp>
        <p:nvGrpSpPr>
          <p:cNvPr name="Group 19" id="19"/>
          <p:cNvGrpSpPr/>
          <p:nvPr/>
        </p:nvGrpSpPr>
        <p:grpSpPr>
          <a:xfrm rot="0">
            <a:off x="12830476" y="3560186"/>
            <a:ext cx="5771677" cy="5771677"/>
            <a:chOff x="0" y="0"/>
            <a:chExt cx="812800" cy="812800"/>
          </a:xfrm>
        </p:grpSpPr>
        <p:sp>
          <p:nvSpPr>
            <p:cNvPr name="Freeform 20" id="20"/>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blipFill>
              <a:blip r:embed="rId6"/>
              <a:stretch>
                <a:fillRect l="-16666" t="0" r="-16666" b="0"/>
              </a:stretch>
            </a:blipFill>
          </p:spPr>
        </p:sp>
      </p:gr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10796724">
            <a:off x="-4428395" y="-310022"/>
            <a:ext cx="27144790" cy="10857916"/>
          </a:xfrm>
          <a:custGeom>
            <a:avLst/>
            <a:gdLst/>
            <a:ahLst/>
            <a:cxnLst/>
            <a:rect r="r" b="b" t="t" l="l"/>
            <a:pathLst>
              <a:path h="10857916" w="27144790">
                <a:moveTo>
                  <a:pt x="0" y="0"/>
                </a:moveTo>
                <a:lnTo>
                  <a:pt x="27144790" y="0"/>
                </a:lnTo>
                <a:lnTo>
                  <a:pt x="27144790" y="10857916"/>
                </a:lnTo>
                <a:lnTo>
                  <a:pt x="0" y="10857916"/>
                </a:lnTo>
                <a:lnTo>
                  <a:pt x="0" y="0"/>
                </a:lnTo>
                <a:close/>
              </a:path>
            </a:pathLst>
          </a:custGeom>
          <a:blipFill>
            <a:blip r:embed="rId2"/>
            <a:stretch>
              <a:fillRect l="0" t="0" r="0" b="0"/>
            </a:stretch>
          </a:blipFill>
        </p:spPr>
      </p:sp>
      <p:grpSp>
        <p:nvGrpSpPr>
          <p:cNvPr name="Group 3" id="3"/>
          <p:cNvGrpSpPr/>
          <p:nvPr/>
        </p:nvGrpSpPr>
        <p:grpSpPr>
          <a:xfrm rot="0">
            <a:off x="-4433562" y="-3407473"/>
            <a:ext cx="8279935" cy="8279935"/>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5" id="5"/>
          <p:cNvGrpSpPr/>
          <p:nvPr/>
        </p:nvGrpSpPr>
        <p:grpSpPr>
          <a:xfrm rot="0">
            <a:off x="10544645" y="-5685955"/>
            <a:ext cx="6714655" cy="671465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grpSp>
        <p:nvGrpSpPr>
          <p:cNvPr name="Group 7" id="7"/>
          <p:cNvGrpSpPr/>
          <p:nvPr/>
        </p:nvGrpSpPr>
        <p:grpSpPr>
          <a:xfrm rot="0">
            <a:off x="14319028" y="-3204524"/>
            <a:ext cx="8608364" cy="8608364"/>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lnTo>
                    <a:pt x="812800" y="406400"/>
                  </a:lnTo>
                  <a:lnTo>
                    <a:pt x="406400" y="812800"/>
                  </a:lnTo>
                  <a:lnTo>
                    <a:pt x="0" y="406400"/>
                  </a:lnTo>
                  <a:lnTo>
                    <a:pt x="406400" y="0"/>
                  </a:lnTo>
                  <a:close/>
                </a:path>
              </a:pathLst>
            </a:custGeom>
            <a:solidFill>
              <a:srgbClr val="333B40"/>
            </a:solidFill>
            <a:ln w="12700">
              <a:solidFill>
                <a:srgbClr val="000000"/>
              </a:solidFill>
            </a:ln>
          </p:spPr>
        </p:sp>
      </p:grpSp>
      <p:sp>
        <p:nvSpPr>
          <p:cNvPr name="Freeform 9" id="9"/>
          <p:cNvSpPr/>
          <p:nvPr/>
        </p:nvSpPr>
        <p:spPr>
          <a:xfrm flipH="false" flipV="false" rot="0">
            <a:off x="8098202" y="70958"/>
            <a:ext cx="1968996" cy="1028700"/>
          </a:xfrm>
          <a:custGeom>
            <a:avLst/>
            <a:gdLst/>
            <a:ahLst/>
            <a:cxnLst/>
            <a:rect r="r" b="b" t="t" l="l"/>
            <a:pathLst>
              <a:path h="1028700" w="1968996">
                <a:moveTo>
                  <a:pt x="0" y="0"/>
                </a:moveTo>
                <a:lnTo>
                  <a:pt x="1968996" y="0"/>
                </a:lnTo>
                <a:lnTo>
                  <a:pt x="1968996" y="1028700"/>
                </a:lnTo>
                <a:lnTo>
                  <a:pt x="0" y="1028700"/>
                </a:lnTo>
                <a:lnTo>
                  <a:pt x="0" y="0"/>
                </a:lnTo>
                <a:close/>
              </a:path>
            </a:pathLst>
          </a:custGeom>
          <a:blipFill>
            <a:blip r:embed="rId3"/>
            <a:stretch>
              <a:fillRect l="0" t="0" r="0" b="0"/>
            </a:stretch>
          </a:blipFill>
        </p:spPr>
      </p:sp>
      <p:sp>
        <p:nvSpPr>
          <p:cNvPr name="Freeform 10" id="10"/>
          <p:cNvSpPr/>
          <p:nvPr/>
        </p:nvSpPr>
        <p:spPr>
          <a:xfrm flipH="false" flipV="false" rot="0">
            <a:off x="3659899" y="1492234"/>
            <a:ext cx="10845603" cy="5545384"/>
          </a:xfrm>
          <a:custGeom>
            <a:avLst/>
            <a:gdLst/>
            <a:ahLst/>
            <a:cxnLst/>
            <a:rect r="r" b="b" t="t" l="l"/>
            <a:pathLst>
              <a:path h="5545384" w="10845603">
                <a:moveTo>
                  <a:pt x="0" y="0"/>
                </a:moveTo>
                <a:lnTo>
                  <a:pt x="10845603" y="0"/>
                </a:lnTo>
                <a:lnTo>
                  <a:pt x="10845603" y="5545384"/>
                </a:lnTo>
                <a:lnTo>
                  <a:pt x="0" y="5545384"/>
                </a:lnTo>
                <a:lnTo>
                  <a:pt x="0" y="0"/>
                </a:lnTo>
                <a:close/>
              </a:path>
            </a:pathLst>
          </a:custGeom>
          <a:blipFill>
            <a:blip r:embed="rId4"/>
            <a:stretch>
              <a:fillRect l="0" t="0" r="0" b="0"/>
            </a:stretch>
          </a:blipFill>
        </p:spPr>
      </p:sp>
      <p:sp>
        <p:nvSpPr>
          <p:cNvPr name="TextBox 11" id="11"/>
          <p:cNvSpPr txBox="true"/>
          <p:nvPr/>
        </p:nvSpPr>
        <p:spPr>
          <a:xfrm rot="0">
            <a:off x="656840" y="7561493"/>
            <a:ext cx="15809426" cy="950601"/>
          </a:xfrm>
          <a:prstGeom prst="rect">
            <a:avLst/>
          </a:prstGeom>
        </p:spPr>
        <p:txBody>
          <a:bodyPr anchor="t" rtlCol="false" tIns="0" lIns="0" bIns="0" rIns="0">
            <a:spAutoFit/>
          </a:bodyPr>
          <a:lstStyle/>
          <a:p>
            <a:pPr algn="ctr">
              <a:lnSpc>
                <a:spcPts val="6480"/>
              </a:lnSpc>
            </a:pPr>
            <a:r>
              <a:rPr lang="en-US" b="true" sz="7200">
                <a:solidFill>
                  <a:srgbClr val="333B40"/>
                </a:solidFill>
                <a:latin typeface="Poppins Bold"/>
                <a:ea typeface="Poppins Bold"/>
                <a:cs typeface="Poppins Bold"/>
                <a:sym typeface="Poppins Bold"/>
              </a:rPr>
              <a:t>THANK YOU</a:t>
            </a:r>
          </a:p>
        </p:txBody>
      </p:sp>
      <p:sp>
        <p:nvSpPr>
          <p:cNvPr name="TextBox 12" id="12"/>
          <p:cNvSpPr txBox="true"/>
          <p:nvPr/>
        </p:nvSpPr>
        <p:spPr>
          <a:xfrm rot="0">
            <a:off x="2936225" y="8848090"/>
            <a:ext cx="12415551" cy="772794"/>
          </a:xfrm>
          <a:prstGeom prst="rect">
            <a:avLst/>
          </a:prstGeom>
        </p:spPr>
        <p:txBody>
          <a:bodyPr anchor="t" rtlCol="false" tIns="0" lIns="0" bIns="0" rIns="0">
            <a:spAutoFit/>
          </a:bodyPr>
          <a:lstStyle/>
          <a:p>
            <a:pPr algn="ctr">
              <a:lnSpc>
                <a:spcPts val="3080"/>
              </a:lnSpc>
            </a:pPr>
            <a:r>
              <a:rPr lang="en-US" sz="2200">
                <a:solidFill>
                  <a:srgbClr val="333B40"/>
                </a:solidFill>
                <a:latin typeface="Glacial Indifference"/>
                <a:ea typeface="Glacial Indifference"/>
                <a:cs typeface="Glacial Indifference"/>
                <a:sym typeface="Glacial Indifference"/>
              </a:rPr>
              <a:t>To know more, please read this - https://tealogy.in/blog/choosing-between-cafe-franchise-and-independent-coffee-shop-and-why-cafe-franchise-is-the-smarter-choice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DAG6hc2cqbw</dc:identifier>
  <dcterms:modified xsi:type="dcterms:W3CDTF">2011-08-01T06:04:30Z</dcterms:modified>
  <cp:revision>1</cp:revision>
  <dc:title>Benefits Of Owning A Cafe Franchise</dc:title>
</cp:coreProperties>
</file>