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7556500" cy="10693400"/>
  <p:notesSz cx="6858000" cy="9144000"/>
  <p:embeddedFontLst>
    <p:embeddedFont>
      <p:font typeface="Telegraf Bold" charset="1" panose="00000800000000000000"/>
      <p:regular r:id="rId10"/>
    </p:embeddedFont>
    <p:embeddedFont>
      <p:font typeface="Inter" charset="1" panose="020B0502030000000004"/>
      <p:regular r:id="rId11"/>
    </p:embeddedFont>
    <p:embeddedFont>
      <p:font typeface="Canva Sans" charset="1" panose="020B0503030501040103"/>
      <p:regular r:id="rId12"/>
    </p:embeddedFont>
    <p:embeddedFont>
      <p:font typeface="Canva Sans Bold" charset="1" panose="020B0803030501040103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https://www.travipro.com/travel-portal-development.html" TargetMode="External" Type="http://schemas.openxmlformats.org/officeDocument/2006/relationships/hyperlink"/><Relationship Id="rId4" Target="https://www.travipro.com/travel-portal-development.html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www.travipro.com/travel-portal-development.html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7.svg" Type="http://schemas.openxmlformats.org/officeDocument/2006/relationships/image"/><Relationship Id="rId4" Target="../media/image8.jpeg" Type="http://schemas.openxmlformats.org/officeDocument/2006/relationships/image"/><Relationship Id="rId5" Target="mailto:info@travipro.com" TargetMode="External" Type="http://schemas.openxmlformats.org/officeDocument/2006/relationships/hyperlink"/><Relationship Id="rId6" Target="https://www.travipro.com/travel-website-development.html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EE3E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3443332" y="134039"/>
            <a:ext cx="3699450" cy="5211961"/>
            <a:chOff x="0" y="0"/>
            <a:chExt cx="4507230" cy="635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505960" cy="6350000"/>
            </a:xfrm>
            <a:custGeom>
              <a:avLst/>
              <a:gdLst/>
              <a:ahLst/>
              <a:cxnLst/>
              <a:rect r="r" b="b" t="t" l="l"/>
              <a:pathLst>
                <a:path h="6350000" w="4505960">
                  <a:moveTo>
                    <a:pt x="0" y="561340"/>
                  </a:moveTo>
                  <a:lnTo>
                    <a:pt x="0" y="3961130"/>
                  </a:lnTo>
                  <a:cubicBezTo>
                    <a:pt x="0" y="4272280"/>
                    <a:pt x="252730" y="4523740"/>
                    <a:pt x="562610" y="4522470"/>
                  </a:cubicBezTo>
                  <a:lnTo>
                    <a:pt x="562610" y="4522470"/>
                  </a:lnTo>
                  <a:cubicBezTo>
                    <a:pt x="873760" y="4521200"/>
                    <a:pt x="1126490" y="4773930"/>
                    <a:pt x="1125220" y="5085080"/>
                  </a:cubicBezTo>
                  <a:lnTo>
                    <a:pt x="1123950" y="5787390"/>
                  </a:lnTo>
                  <a:cubicBezTo>
                    <a:pt x="1123950" y="6098540"/>
                    <a:pt x="1375410" y="6350000"/>
                    <a:pt x="1685290" y="6350000"/>
                  </a:cubicBezTo>
                  <a:lnTo>
                    <a:pt x="3944620" y="6350000"/>
                  </a:lnTo>
                  <a:cubicBezTo>
                    <a:pt x="4254500" y="6350000"/>
                    <a:pt x="4505960" y="6098540"/>
                    <a:pt x="4505960" y="5788660"/>
                  </a:cubicBezTo>
                  <a:lnTo>
                    <a:pt x="4505960" y="2679700"/>
                  </a:lnTo>
                  <a:cubicBezTo>
                    <a:pt x="4505960" y="2494280"/>
                    <a:pt x="4414520" y="2321560"/>
                    <a:pt x="4262120" y="2217420"/>
                  </a:cubicBezTo>
                  <a:lnTo>
                    <a:pt x="1184910" y="99060"/>
                  </a:lnTo>
                  <a:cubicBezTo>
                    <a:pt x="1090930" y="34290"/>
                    <a:pt x="980440" y="0"/>
                    <a:pt x="866140" y="0"/>
                  </a:cubicBezTo>
                  <a:lnTo>
                    <a:pt x="561340" y="0"/>
                  </a:lnTo>
                  <a:cubicBezTo>
                    <a:pt x="251460" y="0"/>
                    <a:pt x="0" y="251460"/>
                    <a:pt x="0" y="561340"/>
                  </a:cubicBezTo>
                  <a:close/>
                </a:path>
              </a:pathLst>
            </a:custGeom>
            <a:blipFill>
              <a:blip r:embed="rId2"/>
              <a:stretch>
                <a:fillRect l="-23163" t="0" r="-23163" b="0"/>
              </a:stretch>
            </a:blipFill>
          </p:spPr>
        </p:sp>
      </p:grpSp>
      <p:sp>
        <p:nvSpPr>
          <p:cNvPr name="AutoShape 4" id="4"/>
          <p:cNvSpPr/>
          <p:nvPr/>
        </p:nvSpPr>
        <p:spPr>
          <a:xfrm>
            <a:off x="559122" y="9140081"/>
            <a:ext cx="3220878" cy="0"/>
          </a:xfrm>
          <a:prstGeom prst="line">
            <a:avLst/>
          </a:prstGeom>
          <a:ln cap="flat" w="9525">
            <a:solidFill>
              <a:srgbClr val="021C5D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5" id="5"/>
          <p:cNvSpPr/>
          <p:nvPr/>
        </p:nvSpPr>
        <p:spPr>
          <a:xfrm flipH="false" flipV="false" rot="2084484">
            <a:off x="5258775" y="-190845"/>
            <a:ext cx="3768013" cy="1342355"/>
          </a:xfrm>
          <a:custGeom>
            <a:avLst/>
            <a:gdLst/>
            <a:ahLst/>
            <a:cxnLst/>
            <a:rect r="r" b="b" t="t" l="l"/>
            <a:pathLst>
              <a:path h="1342355" w="3768013">
                <a:moveTo>
                  <a:pt x="0" y="0"/>
                </a:moveTo>
                <a:lnTo>
                  <a:pt x="3768014" y="0"/>
                </a:lnTo>
                <a:lnTo>
                  <a:pt x="3768014" y="1342354"/>
                </a:lnTo>
                <a:lnTo>
                  <a:pt x="0" y="134235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568167" y="480332"/>
            <a:ext cx="1986117" cy="560598"/>
          </a:xfrm>
          <a:custGeom>
            <a:avLst/>
            <a:gdLst/>
            <a:ahLst/>
            <a:cxnLst/>
            <a:rect r="r" b="b" t="t" l="l"/>
            <a:pathLst>
              <a:path h="560598" w="1986117">
                <a:moveTo>
                  <a:pt x="0" y="0"/>
                </a:moveTo>
                <a:lnTo>
                  <a:pt x="1986117" y="0"/>
                </a:lnTo>
                <a:lnTo>
                  <a:pt x="1986117" y="560598"/>
                </a:lnTo>
                <a:lnTo>
                  <a:pt x="0" y="56059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88691" y="5581020"/>
            <a:ext cx="6048000" cy="13568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58"/>
              </a:lnSpc>
            </a:pPr>
            <a:r>
              <a:rPr lang="en-US" sz="4958" b="true">
                <a:solidFill>
                  <a:srgbClr val="E94C33"/>
                </a:solidFill>
                <a:latin typeface="Telegraf Bold"/>
                <a:ea typeface="Telegraf Bold"/>
                <a:cs typeface="Telegraf Bold"/>
                <a:sym typeface="Telegraf Bold"/>
              </a:rPr>
              <a:t>Travel Portal Software Solutions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559122" y="8264495"/>
            <a:ext cx="3220878" cy="538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240"/>
              </a:lnSpc>
            </a:pPr>
          </a:p>
          <a:p>
            <a:pPr algn="just">
              <a:lnSpc>
                <a:spcPts val="2240"/>
              </a:lnSpc>
            </a:pPr>
            <a:r>
              <a:rPr lang="en-US" sz="1400">
                <a:solidFill>
                  <a:srgbClr val="000001"/>
                </a:solidFill>
                <a:latin typeface="Inter"/>
                <a:ea typeface="Inter"/>
                <a:cs typeface="Inter"/>
                <a:sym typeface="Inter"/>
              </a:rPr>
              <a:t>Presented By: Travipro 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59122" y="9325818"/>
            <a:ext cx="3567913" cy="4051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06"/>
              </a:lnSpc>
            </a:pPr>
            <a:r>
              <a:rPr lang="en-US" sz="1235">
                <a:solidFill>
                  <a:srgbClr val="000001"/>
                </a:solidFill>
                <a:latin typeface="Inter"/>
                <a:ea typeface="Inter"/>
                <a:cs typeface="Inter"/>
                <a:sym typeface="Inter"/>
              </a:rPr>
              <a:t>B-1</a:t>
            </a:r>
            <a:r>
              <a:rPr lang="en-US" sz="1235">
                <a:solidFill>
                  <a:srgbClr val="000001"/>
                </a:solidFill>
                <a:latin typeface="Inter"/>
                <a:ea typeface="Inter"/>
                <a:cs typeface="Inter"/>
                <a:sym typeface="Inter"/>
              </a:rPr>
              <a:t>12, Sector-64 Noida| +91 9560 433 3182 </a:t>
            </a:r>
          </a:p>
          <a:p>
            <a:pPr algn="l">
              <a:lnSpc>
                <a:spcPts val="1606"/>
              </a:lnSpc>
            </a:pPr>
            <a:r>
              <a:rPr lang="en-US" sz="1235">
                <a:solidFill>
                  <a:srgbClr val="000001"/>
                </a:solidFill>
                <a:latin typeface="Inter"/>
                <a:ea typeface="Inter"/>
                <a:cs typeface="Inter"/>
                <a:sym typeface="Inter"/>
              </a:rPr>
              <a:t>www.travipro.com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B201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37617" y="756000"/>
            <a:ext cx="3475231" cy="2851788"/>
          </a:xfrm>
          <a:custGeom>
            <a:avLst/>
            <a:gdLst/>
            <a:ahLst/>
            <a:cxnLst/>
            <a:rect r="r" b="b" t="t" l="l"/>
            <a:pathLst>
              <a:path h="2851788" w="3475231">
                <a:moveTo>
                  <a:pt x="0" y="0"/>
                </a:moveTo>
                <a:lnTo>
                  <a:pt x="3475232" y="0"/>
                </a:lnTo>
                <a:lnTo>
                  <a:pt x="3475232" y="2851788"/>
                </a:lnTo>
                <a:lnTo>
                  <a:pt x="0" y="285178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433861" y="2661638"/>
            <a:ext cx="3370139" cy="508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3500" b="tru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About 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72401" y="4181062"/>
            <a:ext cx="7304043" cy="28029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15"/>
              </a:lnSpc>
            </a:pPr>
            <a:r>
              <a:rPr lang="en-US" sz="1676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Travipro is</a:t>
            </a:r>
            <a:r>
              <a:rPr lang="en-US" sz="1676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a leading travel technology company offering advanced and customizable travel portal solutions for Travel Agencies, Tour Operators, and Online Travel Startups.</a:t>
            </a:r>
          </a:p>
          <a:p>
            <a:pPr algn="ctr">
              <a:lnSpc>
                <a:spcPts val="2815"/>
              </a:lnSpc>
            </a:pPr>
            <a:r>
              <a:rPr lang="en-US" sz="1676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Travel businesses today require smart, automated, and user-friendly digital platforms to manage bookings, payments, inventory, and customer engagement.</a:t>
            </a:r>
          </a:p>
          <a:p>
            <a:pPr algn="ctr">
              <a:lnSpc>
                <a:spcPts val="2815"/>
              </a:lnSpc>
            </a:pPr>
            <a:r>
              <a:rPr lang="en-US" sz="1676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Travipro delivers next-level </a:t>
            </a:r>
            <a:r>
              <a:rPr lang="en-US" b="true" sz="1676">
                <a:solidFill>
                  <a:srgbClr val="F46734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3" tooltip="https://www.travipro.com/travel-portal-development.html"/>
              </a:rPr>
              <a:t>Travel Portal Software Solutions</a:t>
            </a:r>
            <a:r>
              <a:rPr lang="en-US" sz="1676">
                <a:solidFill>
                  <a:srgbClr val="F46734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1676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designed to enhance business performance and customer satisfaction.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0" y="8843739"/>
            <a:ext cx="7085100" cy="15881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69"/>
              </a:lnSpc>
            </a:pPr>
            <a:r>
              <a:rPr lang="en-US" sz="2264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Visit</a:t>
            </a:r>
            <a:r>
              <a:rPr lang="en-US" sz="2264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,</a:t>
            </a:r>
          </a:p>
          <a:p>
            <a:pPr algn="ctr">
              <a:lnSpc>
                <a:spcPts val="3169"/>
              </a:lnSpc>
            </a:pPr>
            <a:r>
              <a:rPr lang="en-US" sz="2264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264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4" tooltip="https://www.travipro.com/travel-portal-development.html"/>
              </a:rPr>
              <a:t>https://www.travipro.com/travel-portal-development.html</a:t>
            </a:r>
            <a:r>
              <a:rPr lang="en-US" sz="2264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3169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name="Table 2" id="2"/>
          <p:cNvGraphicFramePr>
            <a:graphicFrameLocks noGrp="true"/>
          </p:cNvGraphicFramePr>
          <p:nvPr/>
        </p:nvGraphicFramePr>
        <p:xfrm>
          <a:off x="496285" y="7599824"/>
          <a:ext cx="1500034" cy="1006810"/>
        </p:xfrm>
        <a:graphic>
          <a:graphicData uri="http://schemas.openxmlformats.org/drawingml/2006/table">
            <a:tbl>
              <a:tblPr/>
              <a:tblGrid>
                <a:gridCol w="1147082"/>
              </a:tblGrid>
              <a:tr h="335603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399"/>
                        </a:lnSpc>
                        <a:defRPr/>
                      </a:pPr>
                      <a:endParaRPr lang="en-US" sz="1100"/>
                    </a:p>
                  </a:txBody>
                  <a:tcPr marL="46205" marR="46205" marT="46205" marB="46205" anchor="ctr">
                    <a:lnL cmpd="sng" algn="ctr" cap="flat" w="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603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399"/>
                        </a:lnSpc>
                        <a:defRPr/>
                      </a:pPr>
                      <a:endParaRPr lang="en-US" sz="1100"/>
                    </a:p>
                  </a:txBody>
                  <a:tcPr marL="46205" marR="46205" marT="46205" marB="46205" anchor="ctr">
                    <a:lnL cmpd="sng" algn="ctr" cap="flat" w="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603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399"/>
                        </a:lnSpc>
                        <a:defRPr/>
                      </a:pPr>
                      <a:endParaRPr lang="en-US" sz="1100"/>
                    </a:p>
                  </a:txBody>
                  <a:tcPr marL="46205" marR="46205" marT="46205" marB="46205" anchor="ctr">
                    <a:lnL cmpd="sng" algn="ctr" cap="flat" w="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name="Table 3" id="3"/>
          <p:cNvGraphicFramePr>
            <a:graphicFrameLocks noGrp="true"/>
          </p:cNvGraphicFramePr>
          <p:nvPr/>
        </p:nvGraphicFramePr>
        <p:xfrm>
          <a:off x="5555265" y="7599824"/>
          <a:ext cx="1500034" cy="1006810"/>
        </p:xfrm>
        <a:graphic>
          <a:graphicData uri="http://schemas.openxmlformats.org/drawingml/2006/table">
            <a:tbl>
              <a:tblPr/>
              <a:tblGrid>
                <a:gridCol w="1147082"/>
              </a:tblGrid>
              <a:tr h="335603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399"/>
                        </a:lnSpc>
                        <a:defRPr/>
                      </a:pPr>
                      <a:endParaRPr lang="en-US" sz="1100"/>
                    </a:p>
                  </a:txBody>
                  <a:tcPr marL="46205" marR="46205" marT="46205" marB="46205" anchor="ctr">
                    <a:lnL cmpd="sng" algn="ctr" cap="flat" w="0">
                      <a:solidFill>
                        <a:srgbClr val="DE0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DE0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DE0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DE0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603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399"/>
                        </a:lnSpc>
                        <a:defRPr/>
                      </a:pPr>
                      <a:endParaRPr lang="en-US" sz="1100"/>
                    </a:p>
                  </a:txBody>
                  <a:tcPr marL="46205" marR="46205" marT="46205" marB="46205" anchor="ctr">
                    <a:lnL cmpd="sng" algn="ctr" cap="flat" w="0">
                      <a:solidFill>
                        <a:srgbClr val="DE0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DE0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DE0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DE0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603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399"/>
                        </a:lnSpc>
                        <a:defRPr/>
                      </a:pPr>
                      <a:endParaRPr lang="en-US" sz="1100"/>
                    </a:p>
                  </a:txBody>
                  <a:tcPr marL="46205" marR="46205" marT="46205" marB="46205" anchor="ctr">
                    <a:lnL cmpd="sng" algn="ctr" cap="flat" w="0">
                      <a:solidFill>
                        <a:srgbClr val="DE0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DE0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DE0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DE0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name="Group 4" id="4"/>
          <p:cNvGrpSpPr/>
          <p:nvPr/>
        </p:nvGrpSpPr>
        <p:grpSpPr>
          <a:xfrm rot="5400000">
            <a:off x="1323786" y="-1648488"/>
            <a:ext cx="2268000" cy="6194957"/>
            <a:chOff x="0" y="0"/>
            <a:chExt cx="660400" cy="180385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60400" cy="1803858"/>
            </a:xfrm>
            <a:custGeom>
              <a:avLst/>
              <a:gdLst/>
              <a:ahLst/>
              <a:cxnLst/>
              <a:rect r="r" b="b" t="t" l="l"/>
              <a:pathLst>
                <a:path h="1803858" w="660400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50516"/>
                  </a:cubicBezTo>
                  <a:lnTo>
                    <a:pt x="660400" y="1803858"/>
                  </a:lnTo>
                  <a:lnTo>
                    <a:pt x="0" y="1803858"/>
                  </a:lnTo>
                  <a:lnTo>
                    <a:pt x="0" y="351595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7B2013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98425"/>
              <a:ext cx="660400" cy="1705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079"/>
                </a:lnSpc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756000" y="973943"/>
            <a:ext cx="3562156" cy="950096"/>
            <a:chOff x="0" y="0"/>
            <a:chExt cx="4749542" cy="1266795"/>
          </a:xfrm>
        </p:grpSpPr>
        <p:sp>
          <p:nvSpPr>
            <p:cNvPr name="TextBox 8" id="8"/>
            <p:cNvSpPr txBox="true"/>
            <p:nvPr/>
          </p:nvSpPr>
          <p:spPr>
            <a:xfrm rot="0">
              <a:off x="0" y="18978"/>
              <a:ext cx="4749542" cy="68368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500"/>
                </a:lnSpc>
              </a:pPr>
              <a:r>
                <a:rPr lang="en-US" b="true" sz="3500">
                  <a:solidFill>
                    <a:srgbClr val="FFFFFF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K</a:t>
              </a:r>
              <a:r>
                <a:rPr lang="en-US" b="true" sz="3500">
                  <a:solidFill>
                    <a:srgbClr val="FFFFFF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ey Features</a:t>
              </a:r>
            </a:p>
          </p:txBody>
        </p:sp>
        <p:sp>
          <p:nvSpPr>
            <p:cNvPr name="TextBox 9" id="9"/>
            <p:cNvSpPr txBox="true"/>
            <p:nvPr/>
          </p:nvSpPr>
          <p:spPr>
            <a:xfrm rot="0">
              <a:off x="0" y="932010"/>
              <a:ext cx="4749542" cy="33485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079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181552" y="2791325"/>
            <a:ext cx="7002810" cy="38097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531148" indent="-265574" lvl="1">
              <a:lnSpc>
                <a:spcPts val="4379"/>
              </a:lnSpc>
              <a:buFont typeface="Arial"/>
              <a:buChar char="•"/>
            </a:pPr>
            <a:r>
              <a:rPr lang="en-US" sz="246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Flight, Hotel, Bus &amp; Car Booking Integration</a:t>
            </a:r>
          </a:p>
          <a:p>
            <a:pPr algn="ctr" marL="531148" indent="-265574" lvl="1">
              <a:lnSpc>
                <a:spcPts val="4379"/>
              </a:lnSpc>
              <a:buFont typeface="Arial"/>
              <a:buChar char="•"/>
            </a:pPr>
            <a:r>
              <a:rPr lang="en-US" sz="246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GDS / </a:t>
            </a:r>
            <a:r>
              <a:rPr lang="en-US" sz="246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API / XML Integration Support</a:t>
            </a:r>
          </a:p>
          <a:p>
            <a:pPr algn="ctr" marL="531148" indent="-265574" lvl="1">
              <a:lnSpc>
                <a:spcPts val="4379"/>
              </a:lnSpc>
              <a:buFont typeface="Arial"/>
              <a:buChar char="•"/>
            </a:pPr>
            <a:r>
              <a:rPr lang="en-US" sz="246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Multi-currency &amp; Multi-language System</a:t>
            </a:r>
          </a:p>
          <a:p>
            <a:pPr algn="ctr" marL="531148" indent="-265574" lvl="1">
              <a:lnSpc>
                <a:spcPts val="4379"/>
              </a:lnSpc>
              <a:buFont typeface="Arial"/>
              <a:buChar char="•"/>
            </a:pPr>
            <a:r>
              <a:rPr lang="en-US" sz="246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Online Payment Gateway Integration</a:t>
            </a:r>
          </a:p>
          <a:p>
            <a:pPr algn="ctr" marL="531148" indent="-265574" lvl="1">
              <a:lnSpc>
                <a:spcPts val="4379"/>
              </a:lnSpc>
              <a:buFont typeface="Arial"/>
              <a:buChar char="•"/>
            </a:pPr>
            <a:r>
              <a:rPr lang="en-US" sz="246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Real-time Booking &amp; Cancellation</a:t>
            </a:r>
          </a:p>
          <a:p>
            <a:pPr algn="ctr" marL="531148" indent="-265574" lvl="1">
              <a:lnSpc>
                <a:spcPts val="4379"/>
              </a:lnSpc>
              <a:buFont typeface="Arial"/>
              <a:buChar char="•"/>
            </a:pPr>
            <a:r>
              <a:rPr lang="en-US" sz="246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Mobile-Friendly &amp; SEO Optimized Platform</a:t>
            </a:r>
          </a:p>
          <a:p>
            <a:pPr algn="ctr">
              <a:lnSpc>
                <a:spcPts val="4379"/>
              </a:lnSpc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0" y="8843739"/>
            <a:ext cx="7085100" cy="15807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69"/>
              </a:lnSpc>
            </a:pPr>
            <a:r>
              <a:rPr lang="en-US" b="true" sz="2264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Visit</a:t>
            </a:r>
            <a:r>
              <a:rPr lang="en-US" b="true" sz="2264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,</a:t>
            </a:r>
          </a:p>
          <a:p>
            <a:pPr algn="ctr">
              <a:lnSpc>
                <a:spcPts val="3169"/>
              </a:lnSpc>
            </a:pPr>
            <a:r>
              <a:rPr lang="en-US" b="true" sz="2264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en-US" b="true" sz="2264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2" tooltip="https://www.travipro.com/travel-portal-development.html"/>
              </a:rPr>
              <a:t>https://www.travipro.com/travel-portal-development.html</a:t>
            </a:r>
            <a:r>
              <a:rPr lang="en-US" b="true" sz="2264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</a:p>
          <a:p>
            <a:pPr algn="ctr">
              <a:lnSpc>
                <a:spcPts val="3169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561389" y="-2367534"/>
            <a:ext cx="11848480" cy="5407216"/>
          </a:xfrm>
          <a:custGeom>
            <a:avLst/>
            <a:gdLst/>
            <a:ahLst/>
            <a:cxnLst/>
            <a:rect r="r" b="b" t="t" l="l"/>
            <a:pathLst>
              <a:path h="5407216" w="11848480">
                <a:moveTo>
                  <a:pt x="0" y="0"/>
                </a:moveTo>
                <a:lnTo>
                  <a:pt x="11848480" y="0"/>
                </a:lnTo>
                <a:lnTo>
                  <a:pt x="11848480" y="5407216"/>
                </a:lnTo>
                <a:lnTo>
                  <a:pt x="0" y="54072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979879" y="3211233"/>
            <a:ext cx="2765944" cy="4656471"/>
            <a:chOff x="0" y="0"/>
            <a:chExt cx="3771900" cy="6350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771900" cy="6502400"/>
            </a:xfrm>
            <a:custGeom>
              <a:avLst/>
              <a:gdLst/>
              <a:ahLst/>
              <a:cxnLst/>
              <a:rect r="r" b="b" t="t" l="l"/>
              <a:pathLst>
                <a:path h="6502400" w="3771900">
                  <a:moveTo>
                    <a:pt x="0" y="546100"/>
                  </a:moveTo>
                  <a:lnTo>
                    <a:pt x="0" y="3953510"/>
                  </a:lnTo>
                  <a:cubicBezTo>
                    <a:pt x="0" y="4132580"/>
                    <a:pt x="87630" y="4301490"/>
                    <a:pt x="236220" y="4403090"/>
                  </a:cubicBezTo>
                  <a:lnTo>
                    <a:pt x="2914650" y="6252210"/>
                  </a:lnTo>
                  <a:cubicBezTo>
                    <a:pt x="3276600" y="6502400"/>
                    <a:pt x="3771900" y="6243320"/>
                    <a:pt x="3771900" y="5802630"/>
                  </a:cubicBezTo>
                  <a:lnTo>
                    <a:pt x="3771900" y="546100"/>
                  </a:lnTo>
                  <a:cubicBezTo>
                    <a:pt x="3771900" y="243840"/>
                    <a:pt x="3526790" y="0"/>
                    <a:pt x="3225800" y="0"/>
                  </a:cubicBezTo>
                  <a:lnTo>
                    <a:pt x="546100" y="0"/>
                  </a:lnTo>
                  <a:cubicBezTo>
                    <a:pt x="245110" y="0"/>
                    <a:pt x="0" y="245110"/>
                    <a:pt x="0" y="546100"/>
                  </a:cubicBezTo>
                  <a:close/>
                </a:path>
              </a:pathLst>
            </a:custGeom>
            <a:blipFill>
              <a:blip r:embed="rId4"/>
              <a:stretch>
                <a:fillRect l="-76146" t="0" r="-76146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756000" y="756000"/>
            <a:ext cx="3434822" cy="949988"/>
            <a:chOff x="0" y="0"/>
            <a:chExt cx="4579762" cy="1266650"/>
          </a:xfrm>
        </p:grpSpPr>
        <p:sp>
          <p:nvSpPr>
            <p:cNvPr name="TextBox 6" id="6"/>
            <p:cNvSpPr txBox="true"/>
            <p:nvPr/>
          </p:nvSpPr>
          <p:spPr>
            <a:xfrm rot="0">
              <a:off x="0" y="19050"/>
              <a:ext cx="4579762" cy="68368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500"/>
                </a:lnSpc>
              </a:pPr>
              <a:r>
                <a:rPr lang="en-US" b="true" sz="3500">
                  <a:solidFill>
                    <a:srgbClr val="FFFFFF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Contact us </a:t>
              </a:r>
            </a:p>
          </p:txBody>
        </p:sp>
        <p:sp>
          <p:nvSpPr>
            <p:cNvPr name="TextBox 7" id="7"/>
            <p:cNvSpPr txBox="true"/>
            <p:nvPr/>
          </p:nvSpPr>
          <p:spPr>
            <a:xfrm rot="0">
              <a:off x="0" y="932082"/>
              <a:ext cx="3816354" cy="33485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07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493605" y="7867805"/>
            <a:ext cx="6585942" cy="29092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23"/>
              </a:lnSpc>
            </a:pPr>
            <a:r>
              <a:rPr lang="en-US" b="true" sz="2525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52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B-112, Sector-64 Noida - 201301</a:t>
            </a:r>
          </a:p>
          <a:p>
            <a:pPr algn="ctr">
              <a:lnSpc>
                <a:spcPts val="4723"/>
              </a:lnSpc>
            </a:pPr>
            <a:r>
              <a:rPr lang="en-US" b="true" sz="2525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EMail </a:t>
            </a:r>
            <a:r>
              <a:rPr lang="en-US" sz="252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:- </a:t>
            </a:r>
            <a:r>
              <a:rPr lang="en-US" sz="252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5" tooltip="mailto:info@travipro.com"/>
              </a:rPr>
              <a:t>info@travipro.com</a:t>
            </a:r>
          </a:p>
          <a:p>
            <a:pPr algn="ctr">
              <a:lnSpc>
                <a:spcPts val="4723"/>
              </a:lnSpc>
            </a:pPr>
            <a:r>
              <a:rPr lang="en-US" b="true" sz="2525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Get In Touch</a:t>
            </a:r>
            <a:r>
              <a:rPr lang="en-US" sz="252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 :- +91 9560 433 3182 </a:t>
            </a:r>
          </a:p>
          <a:p>
            <a:pPr algn="ctr">
              <a:lnSpc>
                <a:spcPts val="4723"/>
              </a:lnSpc>
            </a:pPr>
            <a:r>
              <a:rPr lang="en-US" b="true" sz="2525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52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2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6" tooltip="https://www.travipro.com/travel-website-development.html"/>
              </a:rPr>
              <a:t>https://www.travipro.com</a:t>
            </a:r>
          </a:p>
          <a:p>
            <a:pPr algn="ctr">
              <a:lnSpc>
                <a:spcPts val="4723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DAG35oMy6L4</dc:identifier>
  <dcterms:modified xsi:type="dcterms:W3CDTF">2011-08-01T06:04:30Z</dcterms:modified>
  <cp:revision>1</cp:revision>
  <dc:title>Travel Portal Software Solutions</dc:title>
</cp:coreProperties>
</file>