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Montserrat Medium" charset="1" panose="00000600000000000000"/>
      <p:regular r:id="rId11"/>
    </p:embeddedFont>
    <p:embeddedFont>
      <p:font typeface="Poppins Bold" charset="1" panose="00000800000000000000"/>
      <p:regular r:id="rId12"/>
    </p:embeddedFont>
    <p:embeddedFont>
      <p:font typeface="Poppins" charset="1" panose="00000500000000000000"/>
      <p:regular r:id="rId13"/>
    </p:embeddedFont>
    <p:embeddedFont>
      <p:font typeface="Canva Sans Bold" charset="1" panose="020B0803030501040103"/>
      <p:regular r:id="rId14"/>
    </p:embeddedFont>
    <p:embeddedFont>
      <p:font typeface="Canva Sans" charset="1" panose="020B0503030501040103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8.png" Type="http://schemas.openxmlformats.org/officeDocument/2006/relationships/image"/><Relationship Id="rId5" Target="../media/image7.png" Type="http://schemas.openxmlformats.org/officeDocument/2006/relationships/image"/><Relationship Id="rId6" Target="https://www.naugramedical.com/rehabilitation-products" TargetMode="External" Type="http://schemas.openxmlformats.org/officeDocument/2006/relationships/hyperlink"/><Relationship Id="rId7" Target="https://www.naugramedical.com/rehabilitation-products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9.png" Type="http://schemas.openxmlformats.org/officeDocument/2006/relationships/image"/><Relationship Id="rId6" Target="../media/image7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10.png" Type="http://schemas.openxmlformats.org/officeDocument/2006/relationships/image"/><Relationship Id="rId4" Target="../media/image11.png" Type="http://schemas.openxmlformats.org/officeDocument/2006/relationships/image"/><Relationship Id="rId5" Target="../media/image12.png" Type="http://schemas.openxmlformats.org/officeDocument/2006/relationships/image"/><Relationship Id="rId6" Target="../media/image7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13.jpeg" Type="http://schemas.openxmlformats.org/officeDocument/2006/relationships/image"/><Relationship Id="rId4" Target="https://www.naugramedical.com/diagnostic-equipments" TargetMode="External" Type="http://schemas.openxmlformats.org/officeDocument/2006/relationships/hyperlink"/><Relationship Id="rId5" Target="../media/image7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905784" y="7847909"/>
            <a:ext cx="20099569" cy="3606747"/>
          </a:xfrm>
          <a:custGeom>
            <a:avLst/>
            <a:gdLst/>
            <a:ahLst/>
            <a:cxnLst/>
            <a:rect r="r" b="b" t="t" l="l"/>
            <a:pathLst>
              <a:path h="3606747" w="20099569">
                <a:moveTo>
                  <a:pt x="0" y="0"/>
                </a:moveTo>
                <a:lnTo>
                  <a:pt x="20099568" y="0"/>
                </a:lnTo>
                <a:lnTo>
                  <a:pt x="20099568" y="3606747"/>
                </a:lnTo>
                <a:lnTo>
                  <a:pt x="0" y="360674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999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14951" t="0" r="-15027" b="-360943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0" y="0"/>
            <a:ext cx="7202859" cy="10287000"/>
            <a:chOff x="0" y="0"/>
            <a:chExt cx="1115911" cy="159372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115911" cy="1593725"/>
            </a:xfrm>
            <a:custGeom>
              <a:avLst/>
              <a:gdLst/>
              <a:ahLst/>
              <a:cxnLst/>
              <a:rect r="r" b="b" t="t" l="l"/>
              <a:pathLst>
                <a:path h="1593725" w="1115911">
                  <a:moveTo>
                    <a:pt x="0" y="0"/>
                  </a:moveTo>
                  <a:lnTo>
                    <a:pt x="1115911" y="0"/>
                  </a:lnTo>
                  <a:lnTo>
                    <a:pt x="1115911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5"/>
              <a:stretch>
                <a:fillRect l="-21409" t="0" r="-21409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4990879" y="0"/>
            <a:ext cx="952950" cy="10287000"/>
            <a:chOff x="0" y="0"/>
            <a:chExt cx="250983" cy="270933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50983" cy="2709333"/>
            </a:xfrm>
            <a:custGeom>
              <a:avLst/>
              <a:gdLst/>
              <a:ahLst/>
              <a:cxnLst/>
              <a:rect r="r" b="b" t="t" l="l"/>
              <a:pathLst>
                <a:path h="2709333" w="250983">
                  <a:moveTo>
                    <a:pt x="0" y="0"/>
                  </a:moveTo>
                  <a:lnTo>
                    <a:pt x="250983" y="0"/>
                  </a:lnTo>
                  <a:lnTo>
                    <a:pt x="25098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4C66">
                <a:alpha val="49804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50983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6097509" y="0"/>
            <a:ext cx="952950" cy="10287000"/>
            <a:chOff x="0" y="0"/>
            <a:chExt cx="250983" cy="270933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50983" cy="2709333"/>
            </a:xfrm>
            <a:custGeom>
              <a:avLst/>
              <a:gdLst/>
              <a:ahLst/>
              <a:cxnLst/>
              <a:rect r="r" b="b" t="t" l="l"/>
              <a:pathLst>
                <a:path h="2709333" w="250983">
                  <a:moveTo>
                    <a:pt x="0" y="0"/>
                  </a:moveTo>
                  <a:lnTo>
                    <a:pt x="250983" y="0"/>
                  </a:lnTo>
                  <a:lnTo>
                    <a:pt x="25098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4C66">
                <a:alpha val="49804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50983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398007" y="549647"/>
            <a:ext cx="40903" cy="40903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ECC73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74078" lIns="74078" bIns="74078" rIns="74078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15" id="1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1862040" y="3322707"/>
            <a:ext cx="797229" cy="0"/>
          </a:xfrm>
          <a:prstGeom prst="line">
            <a:avLst/>
          </a:prstGeom>
          <a:ln cap="flat" w="190500">
            <a:solidFill>
              <a:srgbClr val="FECC7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6" id="1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2829820" y="3322707"/>
            <a:ext cx="797229" cy="0"/>
          </a:xfrm>
          <a:prstGeom prst="line">
            <a:avLst/>
          </a:prstGeom>
          <a:ln cap="flat" w="190500">
            <a:solidFill>
              <a:srgbClr val="FECC7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7" id="1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144000" y="5960358"/>
            <a:ext cx="7372350" cy="0"/>
          </a:xfrm>
          <a:prstGeom prst="line">
            <a:avLst/>
          </a:prstGeom>
          <a:ln cap="flat" w="95250">
            <a:solidFill>
              <a:srgbClr val="FECC7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18" id="18"/>
          <p:cNvSpPr/>
          <p:nvPr/>
        </p:nvSpPr>
        <p:spPr>
          <a:xfrm flipH="false" flipV="false" rot="0">
            <a:off x="12297766" y="2063777"/>
            <a:ext cx="893556" cy="973180"/>
          </a:xfrm>
          <a:custGeom>
            <a:avLst/>
            <a:gdLst/>
            <a:ahLst/>
            <a:cxnLst/>
            <a:rect r="r" b="b" t="t" l="l"/>
            <a:pathLst>
              <a:path h="973180" w="893556">
                <a:moveTo>
                  <a:pt x="0" y="0"/>
                </a:moveTo>
                <a:lnTo>
                  <a:pt x="893556" y="0"/>
                </a:lnTo>
                <a:lnTo>
                  <a:pt x="893556" y="973180"/>
                </a:lnTo>
                <a:lnTo>
                  <a:pt x="0" y="9731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3298770" y="312859"/>
            <a:ext cx="4529789" cy="780998"/>
          </a:xfrm>
          <a:custGeom>
            <a:avLst/>
            <a:gdLst/>
            <a:ahLst/>
            <a:cxnLst/>
            <a:rect r="r" b="b" t="t" l="l"/>
            <a:pathLst>
              <a:path h="780998" w="4529789">
                <a:moveTo>
                  <a:pt x="0" y="0"/>
                </a:moveTo>
                <a:lnTo>
                  <a:pt x="4529789" y="0"/>
                </a:lnTo>
                <a:lnTo>
                  <a:pt x="4529789" y="780998"/>
                </a:lnTo>
                <a:lnTo>
                  <a:pt x="0" y="78099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609600" y="9622707"/>
            <a:ext cx="2859327" cy="2642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235"/>
              </a:lnSpc>
              <a:spcBef>
                <a:spcPct val="0"/>
              </a:spcBef>
            </a:pPr>
            <a:r>
              <a:rPr lang="en-US" b="true" sz="1596" spc="-63">
                <a:solidFill>
                  <a:srgbClr val="2B2B2B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www.naugramedical.com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8280217" y="3536522"/>
            <a:ext cx="9099205" cy="19652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01"/>
              </a:lnSpc>
            </a:pPr>
            <a:r>
              <a:rPr lang="en-US" b="true" sz="5501" spc="-132">
                <a:solidFill>
                  <a:srgbClr val="2B2B2B"/>
                </a:solidFill>
                <a:latin typeface="Poppins Bold"/>
                <a:ea typeface="Poppins Bold"/>
                <a:cs typeface="Poppins Bold"/>
                <a:sym typeface="Poppins Bold"/>
              </a:rPr>
              <a:t>Rehabilitation Products &amp; Aids Suppliers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8556615" y="6318402"/>
            <a:ext cx="8546410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 spc="-50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Empow</a:t>
            </a:r>
            <a:r>
              <a:rPr lang="en-US" sz="2100" spc="-50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ering Recovery with Innovation &amp; Care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3715941" y="7761669"/>
            <a:ext cx="18817070" cy="3376610"/>
          </a:xfrm>
          <a:custGeom>
            <a:avLst/>
            <a:gdLst/>
            <a:ahLst/>
            <a:cxnLst/>
            <a:rect r="r" b="b" t="t" l="l"/>
            <a:pathLst>
              <a:path h="3376610" w="18817070">
                <a:moveTo>
                  <a:pt x="0" y="0"/>
                </a:moveTo>
                <a:lnTo>
                  <a:pt x="18817070" y="0"/>
                </a:lnTo>
                <a:lnTo>
                  <a:pt x="18817070" y="3376611"/>
                </a:lnTo>
                <a:lnTo>
                  <a:pt x="0" y="33766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4951" t="0" r="-15027" b="-360943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-635718"/>
            <a:ext cx="7431882" cy="10287000"/>
            <a:chOff x="0" y="0"/>
            <a:chExt cx="1151393" cy="159372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151393" cy="1593725"/>
            </a:xfrm>
            <a:custGeom>
              <a:avLst/>
              <a:gdLst/>
              <a:ahLst/>
              <a:cxnLst/>
              <a:rect r="r" b="b" t="t" l="l"/>
              <a:pathLst>
                <a:path h="1593725" w="1151393">
                  <a:moveTo>
                    <a:pt x="0" y="0"/>
                  </a:moveTo>
                  <a:lnTo>
                    <a:pt x="1151393" y="0"/>
                  </a:lnTo>
                  <a:lnTo>
                    <a:pt x="1151393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4"/>
              <a:stretch>
                <a:fillRect l="-26898" t="0" r="-26898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1398007" y="549647"/>
            <a:ext cx="40903" cy="40903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ECC73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74078" lIns="74078" bIns="74078" rIns="74078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609600" y="9622707"/>
            <a:ext cx="2859327" cy="2642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235"/>
              </a:lnSpc>
              <a:spcBef>
                <a:spcPct val="0"/>
              </a:spcBef>
            </a:pPr>
            <a:r>
              <a:rPr lang="en-US" b="true" sz="1596" spc="-63">
                <a:solidFill>
                  <a:srgbClr val="2B2B2B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www.naugramedical.com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13931451" y="208222"/>
            <a:ext cx="3960530" cy="682850"/>
          </a:xfrm>
          <a:custGeom>
            <a:avLst/>
            <a:gdLst/>
            <a:ahLst/>
            <a:cxnLst/>
            <a:rect r="r" b="b" t="t" l="l"/>
            <a:pathLst>
              <a:path h="682850" w="3960530">
                <a:moveTo>
                  <a:pt x="0" y="0"/>
                </a:moveTo>
                <a:lnTo>
                  <a:pt x="3960530" y="0"/>
                </a:lnTo>
                <a:lnTo>
                  <a:pt x="3960530" y="682850"/>
                </a:lnTo>
                <a:lnTo>
                  <a:pt x="0" y="68285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049088" y="1429981"/>
            <a:ext cx="4529789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2B2B2B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Intro</a:t>
            </a:r>
            <a:r>
              <a:rPr lang="en-US" b="true" sz="5199">
                <a:solidFill>
                  <a:srgbClr val="2B2B2B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duction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662153" y="3139010"/>
            <a:ext cx="10229828" cy="31783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33"/>
              </a:lnSpc>
            </a:pPr>
            <a:r>
              <a:rPr lang="en-US" sz="2820">
                <a:solidFill>
                  <a:srgbClr val="2B2B2B"/>
                </a:solidFill>
                <a:latin typeface="Canva Sans"/>
                <a:ea typeface="Canva Sans"/>
                <a:cs typeface="Canva Sans"/>
                <a:sym typeface="Canva Sans"/>
              </a:rPr>
              <a:t>NaugraMe</a:t>
            </a:r>
            <a:r>
              <a:rPr lang="en-US" sz="2820">
                <a:solidFill>
                  <a:srgbClr val="2B2B2B"/>
                </a:solidFill>
                <a:latin typeface="Canva Sans"/>
                <a:ea typeface="Canva Sans"/>
                <a:cs typeface="Canva Sans"/>
                <a:sym typeface="Canva Sans"/>
              </a:rPr>
              <a:t>dicals is a trusted name among leading </a:t>
            </a:r>
            <a:r>
              <a:rPr lang="en-US" b="true" sz="2820">
                <a:solidFill>
                  <a:srgbClr val="5170FF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6" tooltip="https://www.naugramedical.com/rehabilitation-products"/>
              </a:rPr>
              <a:t>Rehabilitation Products &amp; Aids Suppliers</a:t>
            </a:r>
            <a:r>
              <a:rPr lang="en-US" sz="2820">
                <a:solidFill>
                  <a:srgbClr val="2B2B2B"/>
                </a:solidFill>
                <a:latin typeface="Canva Sans"/>
                <a:ea typeface="Canva Sans"/>
                <a:cs typeface="Canva Sans"/>
                <a:sym typeface="Canva Sans"/>
              </a:rPr>
              <a:t>, providing high-quality and durable equipment designed to assist patients in their recovery journey. Our range supports physical therapy, post-surgery recovery, and daily mobility needs.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984125" y="7260298"/>
            <a:ext cx="8659713" cy="12618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22"/>
              </a:lnSpc>
            </a:pPr>
            <a:r>
              <a:rPr lang="en-US" sz="2444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Visit</a:t>
            </a:r>
            <a:r>
              <a:rPr lang="en-US" b="true" sz="244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, </a:t>
            </a:r>
          </a:p>
          <a:p>
            <a:pPr algn="ctr">
              <a:lnSpc>
                <a:spcPts val="3422"/>
              </a:lnSpc>
            </a:pPr>
            <a:r>
              <a:rPr lang="en-US" b="true" sz="244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7" tooltip="https://www.naugramedical.com/rehabilitation-products"/>
              </a:rPr>
              <a:t>https://www.naugramedical.com/rehabilitation-products</a:t>
            </a:r>
            <a:r>
              <a:rPr lang="en-US" b="true" sz="244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</a:p>
          <a:p>
            <a:pPr algn="ctr">
              <a:lnSpc>
                <a:spcPts val="3422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271678" y="7119019"/>
            <a:ext cx="18817070" cy="3376610"/>
          </a:xfrm>
          <a:custGeom>
            <a:avLst/>
            <a:gdLst/>
            <a:ahLst/>
            <a:cxnLst/>
            <a:rect r="r" b="b" t="t" l="l"/>
            <a:pathLst>
              <a:path h="3376610" w="18817070">
                <a:moveTo>
                  <a:pt x="0" y="0"/>
                </a:moveTo>
                <a:lnTo>
                  <a:pt x="18817070" y="0"/>
                </a:lnTo>
                <a:lnTo>
                  <a:pt x="18817070" y="3376610"/>
                </a:lnTo>
                <a:lnTo>
                  <a:pt x="0" y="337661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999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14951" t="0" r="-15027" b="-360943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398007" y="549647"/>
            <a:ext cx="40903" cy="40903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ECC73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74078" lIns="74078" bIns="74078" rIns="74078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7" id="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905000" y="2349935"/>
            <a:ext cx="951661" cy="0"/>
          </a:xfrm>
          <a:prstGeom prst="line">
            <a:avLst/>
          </a:prstGeom>
          <a:ln cap="flat" w="95250">
            <a:solidFill>
              <a:srgbClr val="FECC7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13215116" y="1609228"/>
            <a:ext cx="4697096" cy="5509791"/>
          </a:xfrm>
          <a:custGeom>
            <a:avLst/>
            <a:gdLst/>
            <a:ahLst/>
            <a:cxnLst/>
            <a:rect r="r" b="b" t="t" l="l"/>
            <a:pathLst>
              <a:path h="5509791" w="4697096">
                <a:moveTo>
                  <a:pt x="0" y="0"/>
                </a:moveTo>
                <a:lnTo>
                  <a:pt x="4697097" y="0"/>
                </a:lnTo>
                <a:lnTo>
                  <a:pt x="4697097" y="5509791"/>
                </a:lnTo>
                <a:lnTo>
                  <a:pt x="0" y="550979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905000" y="2530910"/>
            <a:ext cx="6275335" cy="6930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208"/>
              </a:lnSpc>
            </a:pPr>
            <a:r>
              <a:rPr lang="en-US" sz="4200" b="true">
                <a:solidFill>
                  <a:srgbClr val="2B2B2B"/>
                </a:solidFill>
                <a:latin typeface="Poppins Bold"/>
                <a:ea typeface="Poppins Bold"/>
                <a:cs typeface="Poppins Bold"/>
                <a:sym typeface="Poppins Bold"/>
              </a:rPr>
              <a:t>Our Product Range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18562" y="3966761"/>
            <a:ext cx="7648211" cy="34292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00090" indent="-300045" lvl="1">
              <a:lnSpc>
                <a:spcPts val="4558"/>
              </a:lnSpc>
              <a:buFont typeface="Arial"/>
              <a:buChar char="•"/>
            </a:pPr>
            <a:r>
              <a:rPr lang="en-US" sz="2779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Wheelchairs and Walking Aids</a:t>
            </a:r>
          </a:p>
          <a:p>
            <a:pPr algn="just" marL="600090" indent="-300045" lvl="1">
              <a:lnSpc>
                <a:spcPts val="4558"/>
              </a:lnSpc>
              <a:buFont typeface="Arial"/>
              <a:buChar char="•"/>
            </a:pPr>
            <a:r>
              <a:rPr lang="en-US" sz="2779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Orthopedic Supports and Braces</a:t>
            </a:r>
          </a:p>
          <a:p>
            <a:pPr algn="just" marL="600090" indent="-300045" lvl="1">
              <a:lnSpc>
                <a:spcPts val="4558"/>
              </a:lnSpc>
              <a:buFont typeface="Arial"/>
              <a:buChar char="•"/>
            </a:pPr>
            <a:r>
              <a:rPr lang="en-US" sz="2779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Exercise &amp; Therapy Equipment</a:t>
            </a:r>
          </a:p>
          <a:p>
            <a:pPr algn="just" marL="600090" indent="-300045" lvl="1">
              <a:lnSpc>
                <a:spcPts val="4558"/>
              </a:lnSpc>
              <a:buFont typeface="Arial"/>
              <a:buChar char="•"/>
            </a:pPr>
            <a:r>
              <a:rPr lang="en-US" sz="2779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Physiotherapy Instruments</a:t>
            </a:r>
          </a:p>
          <a:p>
            <a:pPr algn="just" marL="600090" indent="-300045" lvl="1">
              <a:lnSpc>
                <a:spcPts val="4558"/>
              </a:lnSpc>
              <a:buFont typeface="Arial"/>
              <a:buChar char="•"/>
            </a:pPr>
            <a:r>
              <a:rPr lang="en-US" sz="2779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Mobility and Daily Living Aids</a:t>
            </a:r>
          </a:p>
          <a:p>
            <a:pPr algn="just">
              <a:lnSpc>
                <a:spcPts val="4558"/>
              </a:lnSpc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609600" y="9622707"/>
            <a:ext cx="2859327" cy="2642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235"/>
              </a:lnSpc>
              <a:spcBef>
                <a:spcPct val="0"/>
              </a:spcBef>
            </a:pPr>
            <a:r>
              <a:rPr lang="en-US" b="true" sz="1596" spc="-63">
                <a:solidFill>
                  <a:srgbClr val="2B2B2B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www.naugramedical.com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3951682" y="345850"/>
            <a:ext cx="3960530" cy="682850"/>
          </a:xfrm>
          <a:custGeom>
            <a:avLst/>
            <a:gdLst/>
            <a:ahLst/>
            <a:cxnLst/>
            <a:rect r="r" b="b" t="t" l="l"/>
            <a:pathLst>
              <a:path h="682850" w="3960530">
                <a:moveTo>
                  <a:pt x="0" y="0"/>
                </a:moveTo>
                <a:lnTo>
                  <a:pt x="3960531" y="0"/>
                </a:lnTo>
                <a:lnTo>
                  <a:pt x="3960531" y="682850"/>
                </a:lnTo>
                <a:lnTo>
                  <a:pt x="0" y="68285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4210050" cy="6477000"/>
            <a:chOff x="0" y="0"/>
            <a:chExt cx="652247" cy="100345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52247" cy="1003457"/>
            </a:xfrm>
            <a:custGeom>
              <a:avLst/>
              <a:gdLst/>
              <a:ahLst/>
              <a:cxnLst/>
              <a:rect r="r" b="b" t="t" l="l"/>
              <a:pathLst>
                <a:path h="1003457" w="652247">
                  <a:moveTo>
                    <a:pt x="0" y="0"/>
                  </a:moveTo>
                  <a:lnTo>
                    <a:pt x="652247" y="0"/>
                  </a:lnTo>
                  <a:lnTo>
                    <a:pt x="652247" y="1003457"/>
                  </a:lnTo>
                  <a:lnTo>
                    <a:pt x="0" y="1003457"/>
                  </a:lnTo>
                  <a:close/>
                </a:path>
              </a:pathLst>
            </a:custGeom>
            <a:blipFill>
              <a:blip r:embed="rId3"/>
              <a:stretch>
                <a:fillRect l="-33612" t="0" r="-33612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0" y="6549082"/>
            <a:ext cx="4210050" cy="3429000"/>
            <a:chOff x="0" y="0"/>
            <a:chExt cx="652247" cy="53124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52247" cy="531242"/>
            </a:xfrm>
            <a:custGeom>
              <a:avLst/>
              <a:gdLst/>
              <a:ahLst/>
              <a:cxnLst/>
              <a:rect r="r" b="b" t="t" l="l"/>
              <a:pathLst>
                <a:path h="531242" w="652247">
                  <a:moveTo>
                    <a:pt x="0" y="0"/>
                  </a:moveTo>
                  <a:lnTo>
                    <a:pt x="652247" y="0"/>
                  </a:lnTo>
                  <a:lnTo>
                    <a:pt x="652247" y="531242"/>
                  </a:lnTo>
                  <a:lnTo>
                    <a:pt x="0" y="531242"/>
                  </a:lnTo>
                  <a:close/>
                </a:path>
              </a:pathLst>
            </a:custGeom>
            <a:blipFill>
              <a:blip r:embed="rId4"/>
              <a:stretch>
                <a:fillRect l="0" t="-22010" r="0" b="-2201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4591050" y="1908844"/>
            <a:ext cx="4991100" cy="6701756"/>
            <a:chOff x="0" y="0"/>
            <a:chExt cx="773252" cy="1038277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773252" cy="1038277"/>
            </a:xfrm>
            <a:custGeom>
              <a:avLst/>
              <a:gdLst/>
              <a:ahLst/>
              <a:cxnLst/>
              <a:rect r="r" b="b" t="t" l="l"/>
              <a:pathLst>
                <a:path h="1038277" w="773252">
                  <a:moveTo>
                    <a:pt x="0" y="0"/>
                  </a:moveTo>
                  <a:lnTo>
                    <a:pt x="773252" y="0"/>
                  </a:lnTo>
                  <a:lnTo>
                    <a:pt x="773252" y="1038277"/>
                  </a:lnTo>
                  <a:lnTo>
                    <a:pt x="0" y="1038277"/>
                  </a:lnTo>
                  <a:close/>
                </a:path>
              </a:pathLst>
            </a:custGeom>
            <a:blipFill>
              <a:blip r:embed="rId5"/>
              <a:stretch>
                <a:fillRect l="-34449" t="0" r="-34449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2686050" y="2766094"/>
            <a:ext cx="3429000" cy="5406356"/>
            <a:chOff x="0" y="0"/>
            <a:chExt cx="903111" cy="142389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903111" cy="1423896"/>
            </a:xfrm>
            <a:custGeom>
              <a:avLst/>
              <a:gdLst/>
              <a:ahLst/>
              <a:cxnLst/>
              <a:rect r="r" b="b" t="t" l="l"/>
              <a:pathLst>
                <a:path h="1423896" w="903111">
                  <a:moveTo>
                    <a:pt x="0" y="0"/>
                  </a:moveTo>
                  <a:lnTo>
                    <a:pt x="903111" y="0"/>
                  </a:lnTo>
                  <a:lnTo>
                    <a:pt x="903111" y="1423896"/>
                  </a:lnTo>
                  <a:lnTo>
                    <a:pt x="0" y="142389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0" cap="sq">
              <a:solidFill>
                <a:srgbClr val="FECC73"/>
              </a:soli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903111" cy="146199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398007" y="549647"/>
            <a:ext cx="40903" cy="40903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ECC73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74078" lIns="74078" bIns="74078" rIns="74078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15" id="1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1201400" y="2349935"/>
            <a:ext cx="951661" cy="0"/>
          </a:xfrm>
          <a:prstGeom prst="line">
            <a:avLst/>
          </a:prstGeom>
          <a:ln cap="flat" w="95250">
            <a:solidFill>
              <a:srgbClr val="FECC7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6" id="16"/>
          <p:cNvSpPr txBox="true"/>
          <p:nvPr/>
        </p:nvSpPr>
        <p:spPr>
          <a:xfrm rot="0">
            <a:off x="11201400" y="2530910"/>
            <a:ext cx="4953000" cy="13502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08"/>
              </a:lnSpc>
            </a:pPr>
            <a:r>
              <a:rPr lang="en-US" sz="4200" b="true">
                <a:solidFill>
                  <a:srgbClr val="2B2B2B"/>
                </a:solidFill>
                <a:latin typeface="Poppins Bold"/>
                <a:ea typeface="Poppins Bold"/>
                <a:cs typeface="Poppins Bold"/>
                <a:sym typeface="Poppins Bold"/>
              </a:rPr>
              <a:t>Why Choose NaugraMedicals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0248900" y="4837493"/>
            <a:ext cx="7010400" cy="31456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550047" indent="-275023" lvl="1">
              <a:lnSpc>
                <a:spcPts val="4178"/>
              </a:lnSpc>
              <a:buFont typeface="Arial"/>
              <a:buChar char="•"/>
            </a:pPr>
            <a:r>
              <a:rPr lang="en-US" sz="2547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Superior Quality and Reliability</a:t>
            </a:r>
          </a:p>
          <a:p>
            <a:pPr algn="just" marL="550047" indent="-275023" lvl="1">
              <a:lnSpc>
                <a:spcPts val="4178"/>
              </a:lnSpc>
              <a:buFont typeface="Arial"/>
              <a:buChar char="•"/>
            </a:pPr>
            <a:r>
              <a:rPr lang="en-US" sz="2547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Wide Range of Certified Products</a:t>
            </a:r>
          </a:p>
          <a:p>
            <a:pPr algn="just" marL="550047" indent="-275023" lvl="1">
              <a:lnSpc>
                <a:spcPts val="4178"/>
              </a:lnSpc>
              <a:buFont typeface="Arial"/>
              <a:buChar char="•"/>
            </a:pPr>
            <a:r>
              <a:rPr lang="en-US" sz="2547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Designed for Comfort and Safety</a:t>
            </a:r>
          </a:p>
          <a:p>
            <a:pPr algn="just" marL="550047" indent="-275023" lvl="1">
              <a:lnSpc>
                <a:spcPts val="4178"/>
              </a:lnSpc>
              <a:buFont typeface="Arial"/>
              <a:buChar char="•"/>
            </a:pPr>
            <a:r>
              <a:rPr lang="en-US" sz="2547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Global Supply and Custom Solutions</a:t>
            </a:r>
          </a:p>
          <a:p>
            <a:pPr algn="just" marL="550047" indent="-275023" lvl="1">
              <a:lnSpc>
                <a:spcPts val="4178"/>
              </a:lnSpc>
              <a:buFont typeface="Arial"/>
              <a:buChar char="•"/>
            </a:pPr>
            <a:r>
              <a:rPr lang="en-US" sz="2547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Affordable Prices with On-Time Delivery</a:t>
            </a:r>
          </a:p>
          <a:p>
            <a:pPr algn="just">
              <a:lnSpc>
                <a:spcPts val="4178"/>
              </a:lnSpc>
            </a:pPr>
          </a:p>
        </p:txBody>
      </p:sp>
      <p:sp>
        <p:nvSpPr>
          <p:cNvPr name="Freeform 18" id="18"/>
          <p:cNvSpPr/>
          <p:nvPr/>
        </p:nvSpPr>
        <p:spPr>
          <a:xfrm flipH="false" flipV="false" rot="0">
            <a:off x="13951682" y="345850"/>
            <a:ext cx="3960530" cy="682850"/>
          </a:xfrm>
          <a:custGeom>
            <a:avLst/>
            <a:gdLst/>
            <a:ahLst/>
            <a:cxnLst/>
            <a:rect r="r" b="b" t="t" l="l"/>
            <a:pathLst>
              <a:path h="682850" w="3960530">
                <a:moveTo>
                  <a:pt x="0" y="0"/>
                </a:moveTo>
                <a:lnTo>
                  <a:pt x="3960531" y="0"/>
                </a:lnTo>
                <a:lnTo>
                  <a:pt x="3960531" y="682850"/>
                </a:lnTo>
                <a:lnTo>
                  <a:pt x="0" y="68285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7202859" cy="10287000"/>
            <a:chOff x="0" y="0"/>
            <a:chExt cx="1115911" cy="159372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115911" cy="1593725"/>
            </a:xfrm>
            <a:custGeom>
              <a:avLst/>
              <a:gdLst/>
              <a:ahLst/>
              <a:cxnLst/>
              <a:rect r="r" b="b" t="t" l="l"/>
              <a:pathLst>
                <a:path h="1593725" w="1115911">
                  <a:moveTo>
                    <a:pt x="0" y="0"/>
                  </a:moveTo>
                  <a:lnTo>
                    <a:pt x="1115911" y="0"/>
                  </a:lnTo>
                  <a:lnTo>
                    <a:pt x="1115911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3"/>
              <a:stretch>
                <a:fillRect l="-47004" t="0" r="-106895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4990879" y="0"/>
            <a:ext cx="952950" cy="10287000"/>
            <a:chOff x="0" y="0"/>
            <a:chExt cx="250983" cy="270933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50983" cy="2709333"/>
            </a:xfrm>
            <a:custGeom>
              <a:avLst/>
              <a:gdLst/>
              <a:ahLst/>
              <a:cxnLst/>
              <a:rect r="r" b="b" t="t" l="l"/>
              <a:pathLst>
                <a:path h="2709333" w="250983">
                  <a:moveTo>
                    <a:pt x="0" y="0"/>
                  </a:moveTo>
                  <a:lnTo>
                    <a:pt x="250983" y="0"/>
                  </a:lnTo>
                  <a:lnTo>
                    <a:pt x="25098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4C66">
                <a:alpha val="49804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50983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6097509" y="0"/>
            <a:ext cx="952950" cy="10287000"/>
            <a:chOff x="0" y="0"/>
            <a:chExt cx="250983" cy="270933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50983" cy="2709333"/>
            </a:xfrm>
            <a:custGeom>
              <a:avLst/>
              <a:gdLst/>
              <a:ahLst/>
              <a:cxnLst/>
              <a:rect r="r" b="b" t="t" l="l"/>
              <a:pathLst>
                <a:path h="2709333" w="250983">
                  <a:moveTo>
                    <a:pt x="0" y="0"/>
                  </a:moveTo>
                  <a:lnTo>
                    <a:pt x="250983" y="0"/>
                  </a:lnTo>
                  <a:lnTo>
                    <a:pt x="25098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4C66">
                <a:alpha val="49804"/>
              </a:srgbClr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250983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398007" y="549647"/>
            <a:ext cx="40903" cy="40903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ECC73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74078" lIns="74078" bIns="74078" rIns="74078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14" id="1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1862040" y="3322707"/>
            <a:ext cx="797229" cy="0"/>
          </a:xfrm>
          <a:prstGeom prst="line">
            <a:avLst/>
          </a:prstGeom>
          <a:ln cap="flat" w="190500">
            <a:solidFill>
              <a:srgbClr val="FECC7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5" id="1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2829820" y="3322707"/>
            <a:ext cx="797229" cy="0"/>
          </a:xfrm>
          <a:prstGeom prst="line">
            <a:avLst/>
          </a:prstGeom>
          <a:ln cap="flat" w="190500">
            <a:solidFill>
              <a:srgbClr val="FECC7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6" id="1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159046" y="5960358"/>
            <a:ext cx="7170995" cy="0"/>
          </a:xfrm>
          <a:prstGeom prst="line">
            <a:avLst/>
          </a:prstGeom>
          <a:ln cap="flat" w="95250">
            <a:solidFill>
              <a:srgbClr val="FECC7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7" id="17"/>
          <p:cNvSpPr txBox="true"/>
          <p:nvPr/>
        </p:nvSpPr>
        <p:spPr>
          <a:xfrm rot="0">
            <a:off x="8972738" y="3593252"/>
            <a:ext cx="7543612" cy="11722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20"/>
              </a:lnSpc>
            </a:pPr>
            <a:r>
              <a:rPr lang="en-US" b="true" sz="8000" spc="-192">
                <a:solidFill>
                  <a:srgbClr val="2B2B2B"/>
                </a:solidFill>
                <a:latin typeface="Poppins Bold"/>
                <a:ea typeface="Poppins Bold"/>
                <a:cs typeface="Poppins Bold"/>
                <a:sym typeface="Poppins Bold"/>
              </a:rPr>
              <a:t>Thank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8972738" y="4545752"/>
            <a:ext cx="7543612" cy="11722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20"/>
              </a:lnSpc>
            </a:pPr>
            <a:r>
              <a:rPr lang="en-US" b="true" sz="8000" spc="-192">
                <a:solidFill>
                  <a:srgbClr val="2B2B2B"/>
                </a:solidFill>
                <a:latin typeface="Poppins Bold"/>
                <a:ea typeface="Poppins Bold"/>
                <a:cs typeface="Poppins Bold"/>
                <a:sym typeface="Poppins Bold"/>
              </a:rPr>
              <a:t>You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7593084" y="6036558"/>
            <a:ext cx="10473471" cy="40362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606"/>
              </a:lnSpc>
            </a:pPr>
            <a:r>
              <a:rPr lang="en-US" sz="2573" spc="-61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Con</a:t>
            </a:r>
            <a:r>
              <a:rPr lang="en-US" sz="2573" spc="-61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tact Information</a:t>
            </a:r>
          </a:p>
          <a:p>
            <a:pPr algn="ctr" marL="0" indent="0" lvl="0">
              <a:lnSpc>
                <a:spcPts val="4606"/>
              </a:lnSpc>
            </a:pPr>
          </a:p>
          <a:p>
            <a:pPr algn="ctr" marL="0" indent="0" lvl="0">
              <a:lnSpc>
                <a:spcPts val="4606"/>
              </a:lnSpc>
            </a:pPr>
            <a:r>
              <a:rPr lang="en-US" b="true" sz="2573" spc="-61">
                <a:solidFill>
                  <a:srgbClr val="2B2B2B"/>
                </a:solidFill>
                <a:latin typeface="Poppins Bold"/>
                <a:ea typeface="Poppins Bold"/>
                <a:cs typeface="Poppins Bold"/>
                <a:sym typeface="Poppins Bold"/>
              </a:rPr>
              <a:t>Address </a:t>
            </a:r>
            <a:r>
              <a:rPr lang="en-US" sz="2573" spc="-61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:- 6148/6, Guru Nanak Marg, Ambala Cantt, Haryana, India</a:t>
            </a:r>
          </a:p>
          <a:p>
            <a:pPr algn="ctr" marL="0" indent="0" lvl="0">
              <a:lnSpc>
                <a:spcPts val="4606"/>
              </a:lnSpc>
            </a:pPr>
            <a:r>
              <a:rPr lang="en-US" b="true" sz="2573" spc="-61">
                <a:solidFill>
                  <a:srgbClr val="2B2B2B"/>
                </a:solidFill>
                <a:latin typeface="Poppins Bold"/>
                <a:ea typeface="Poppins Bold"/>
                <a:cs typeface="Poppins Bold"/>
                <a:sym typeface="Poppins Bold"/>
              </a:rPr>
              <a:t>Phone No </a:t>
            </a:r>
            <a:r>
              <a:rPr lang="en-US" sz="2573" spc="-61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:- +91-9896600003</a:t>
            </a:r>
          </a:p>
          <a:p>
            <a:pPr algn="ctr" marL="0" indent="0" lvl="0">
              <a:lnSpc>
                <a:spcPts val="4606"/>
              </a:lnSpc>
            </a:pPr>
            <a:r>
              <a:rPr lang="en-US" b="true" sz="2573" spc="-61">
                <a:solidFill>
                  <a:srgbClr val="2B2B2B"/>
                </a:solidFill>
                <a:latin typeface="Poppins Bold"/>
                <a:ea typeface="Poppins Bold"/>
                <a:cs typeface="Poppins Bold"/>
                <a:sym typeface="Poppins Bold"/>
              </a:rPr>
              <a:t>Website</a:t>
            </a:r>
            <a:r>
              <a:rPr lang="en-US" sz="2573" spc="-61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</a:rPr>
              <a:t> :-  </a:t>
            </a:r>
            <a:r>
              <a:rPr lang="en-US" sz="2573" spc="-61">
                <a:solidFill>
                  <a:srgbClr val="2B2B2B"/>
                </a:solidFill>
                <a:latin typeface="Poppins"/>
                <a:ea typeface="Poppins"/>
                <a:cs typeface="Poppins"/>
                <a:sym typeface="Poppins"/>
                <a:hlinkClick r:id="rId4" tooltip="https://www.naugramedical.com/diagnostic-equipments"/>
              </a:rPr>
              <a:t>www.naugramedical.com</a:t>
            </a:r>
          </a:p>
          <a:p>
            <a:pPr algn="ctr" marL="0" indent="0" lvl="0">
              <a:lnSpc>
                <a:spcPts val="4606"/>
              </a:lnSpc>
            </a:pPr>
          </a:p>
          <a:p>
            <a:pPr algn="ctr">
              <a:lnSpc>
                <a:spcPts val="4606"/>
              </a:lnSpc>
            </a:pP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13951682" y="345850"/>
            <a:ext cx="3960530" cy="682850"/>
          </a:xfrm>
          <a:custGeom>
            <a:avLst/>
            <a:gdLst/>
            <a:ahLst/>
            <a:cxnLst/>
            <a:rect r="r" b="b" t="t" l="l"/>
            <a:pathLst>
              <a:path h="682850" w="3960530">
                <a:moveTo>
                  <a:pt x="0" y="0"/>
                </a:moveTo>
                <a:lnTo>
                  <a:pt x="3960531" y="0"/>
                </a:lnTo>
                <a:lnTo>
                  <a:pt x="3960531" y="682850"/>
                </a:lnTo>
                <a:lnTo>
                  <a:pt x="0" y="68285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DAG30SsGOpo</dc:identifier>
  <dcterms:modified xsi:type="dcterms:W3CDTF">2011-08-01T06:04:30Z</dcterms:modified>
  <cp:revision>1</cp:revision>
  <dc:title>Rehabilitation Products &amp; Aids Suppliers</dc:title>
</cp:coreProperties>
</file>