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Garet" charset="1" panose="00000000000000000000"/>
      <p:regular r:id="rId11"/>
    </p:embeddedFont>
    <p:embeddedFont>
      <p:font typeface="Cooper Hewitt Bold" charset="1" panose="00000000000000000000"/>
      <p:regular r:id="rId12"/>
    </p:embeddedFont>
    <p:embeddedFont>
      <p:font typeface="Inter Bold" charset="1" panose="020B0802030000000004"/>
      <p:regular r:id="rId13"/>
    </p:embeddedFont>
    <p:embeddedFont>
      <p:font typeface="Garet Bold" charset="1" panose="00000000000000000000"/>
      <p:regular r:id="rId14"/>
    </p:embeddedFont>
    <p:embeddedFont>
      <p:font typeface="Gotham Bold" charset="1" panose="00000000000000000000"/>
      <p:regular r:id="rId15"/>
    </p:embeddedFont>
    <p:embeddedFont>
      <p:font typeface="Canva Sans" charset="1" panose="020B0503030501040103"/>
      <p:regular r:id="rId16"/>
    </p:embeddedFont>
    <p:embeddedFont>
      <p:font typeface="Canva Sans Bold" charset="1" panose="020B0803030501040103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6.png" Type="http://schemas.openxmlformats.org/officeDocument/2006/relationships/image"/><Relationship Id="rId11" Target="../media/image17.png" Type="http://schemas.openxmlformats.org/officeDocument/2006/relationships/image"/><Relationship Id="rId12" Target="../media/image18.png" Type="http://schemas.openxmlformats.org/officeDocument/2006/relationships/image"/><Relationship Id="rId13" Target="../media/image19.png" Type="http://schemas.openxmlformats.org/officeDocument/2006/relationships/image"/><Relationship Id="rId14" Target="../media/image20.svg" Type="http://schemas.openxmlformats.org/officeDocument/2006/relationships/image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8.png" Type="http://schemas.openxmlformats.org/officeDocument/2006/relationships/image"/><Relationship Id="rId5" Target="../media/image9.svg" Type="http://schemas.openxmlformats.org/officeDocument/2006/relationships/image"/><Relationship Id="rId6" Target="../media/image10.png" Type="http://schemas.openxmlformats.org/officeDocument/2006/relationships/image"/><Relationship Id="rId7" Target="../media/image11.svg" Type="http://schemas.openxmlformats.org/officeDocument/2006/relationships/image"/><Relationship Id="rId8" Target="../media/image14.png" Type="http://schemas.openxmlformats.org/officeDocument/2006/relationships/image"/><Relationship Id="rId9" Target="../media/image15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png" Type="http://schemas.openxmlformats.org/officeDocument/2006/relationships/image"/><Relationship Id="rId11" Target="../media/image20.svg" Type="http://schemas.openxmlformats.org/officeDocument/2006/relationships/image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14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17.png" Type="http://schemas.openxmlformats.org/officeDocument/2006/relationships/image"/><Relationship Id="rId8" Target="../media/image18.png" Type="http://schemas.openxmlformats.org/officeDocument/2006/relationships/image"/><Relationship Id="rId9" Target="../media/image2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14.png" Type="http://schemas.openxmlformats.org/officeDocument/2006/relationships/image"/><Relationship Id="rId5" Target="../media/image24.png" Type="http://schemas.openxmlformats.org/officeDocument/2006/relationships/image"/><Relationship Id="rId6" Target="https://www.naugramedical.com/hospital-medical-furniture/obstetric-tables" TargetMode="External" Type="http://schemas.openxmlformats.org/officeDocument/2006/relationships/hyperlink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6.png" Type="http://schemas.openxmlformats.org/officeDocument/2006/relationships/image"/><Relationship Id="rId11" Target="https://www.naugramedical.com/diagnostic-equipments" TargetMode="External" Type="http://schemas.openxmlformats.org/officeDocument/2006/relationships/hyperlink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25.png" Type="http://schemas.openxmlformats.org/officeDocument/2006/relationships/image"/><Relationship Id="rId6" Target="../media/image4.png" Type="http://schemas.openxmlformats.org/officeDocument/2006/relationships/image"/><Relationship Id="rId7" Target="../media/image5.png" Type="http://schemas.openxmlformats.org/officeDocument/2006/relationships/image"/><Relationship Id="rId8" Target="../media/image6.png" Type="http://schemas.openxmlformats.org/officeDocument/2006/relationships/image"/><Relationship Id="rId9" Target="../media/image7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43C9A7">
                <a:alpha val="58000"/>
              </a:srgbClr>
            </a:gs>
            <a:gs pos="100000">
              <a:srgbClr val="69E9F6">
                <a:alpha val="18500"/>
              </a:srgbClr>
            </a:gs>
          </a:gsLst>
          <a:lin ang="27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58975" y="0"/>
            <a:ext cx="10800568" cy="10287000"/>
          </a:xfrm>
          <a:custGeom>
            <a:avLst/>
            <a:gdLst/>
            <a:ahLst/>
            <a:cxnLst/>
            <a:rect r="r" b="b" t="t" l="l"/>
            <a:pathLst>
              <a:path h="10287000" w="10800568">
                <a:moveTo>
                  <a:pt x="0" y="0"/>
                </a:moveTo>
                <a:lnTo>
                  <a:pt x="10800569" y="0"/>
                </a:lnTo>
                <a:lnTo>
                  <a:pt x="10800569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7000"/>
            </a:blip>
            <a:stretch>
              <a:fillRect l="-43467" t="-5585" r="0" b="-4504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624936" y="1113522"/>
            <a:ext cx="9444799" cy="12888983"/>
          </a:xfrm>
          <a:custGeom>
            <a:avLst/>
            <a:gdLst/>
            <a:ahLst/>
            <a:cxnLst/>
            <a:rect r="r" b="b" t="t" l="l"/>
            <a:pathLst>
              <a:path h="12888983" w="9444799">
                <a:moveTo>
                  <a:pt x="0" y="0"/>
                </a:moveTo>
                <a:lnTo>
                  <a:pt x="9444798" y="0"/>
                </a:lnTo>
                <a:lnTo>
                  <a:pt x="9444798" y="12888983"/>
                </a:lnTo>
                <a:lnTo>
                  <a:pt x="0" y="1288898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6466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34076" y="1441104"/>
            <a:ext cx="8194926" cy="8594311"/>
          </a:xfrm>
          <a:custGeom>
            <a:avLst/>
            <a:gdLst/>
            <a:ahLst/>
            <a:cxnLst/>
            <a:rect r="r" b="b" t="t" l="l"/>
            <a:pathLst>
              <a:path h="8594311" w="8194926">
                <a:moveTo>
                  <a:pt x="0" y="0"/>
                </a:moveTo>
                <a:lnTo>
                  <a:pt x="8194926" y="0"/>
                </a:lnTo>
                <a:lnTo>
                  <a:pt x="8194926" y="8594310"/>
                </a:lnTo>
                <a:lnTo>
                  <a:pt x="0" y="8594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3386" t="0" r="0" b="-27188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500129" y="4001277"/>
            <a:ext cx="10515195" cy="2480613"/>
          </a:xfrm>
          <a:custGeom>
            <a:avLst/>
            <a:gdLst/>
            <a:ahLst/>
            <a:cxnLst/>
            <a:rect r="r" b="b" t="t" l="l"/>
            <a:pathLst>
              <a:path h="2480613" w="10515195">
                <a:moveTo>
                  <a:pt x="0" y="0"/>
                </a:moveTo>
                <a:lnTo>
                  <a:pt x="10515195" y="0"/>
                </a:lnTo>
                <a:lnTo>
                  <a:pt x="10515195" y="2480613"/>
                </a:lnTo>
                <a:lnTo>
                  <a:pt x="0" y="248061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07211" r="0" b="-31229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212839" y="2821559"/>
            <a:ext cx="581809" cy="581809"/>
          </a:xfrm>
          <a:custGeom>
            <a:avLst/>
            <a:gdLst/>
            <a:ahLst/>
            <a:cxnLst/>
            <a:rect r="r" b="b" t="t" l="l"/>
            <a:pathLst>
              <a:path h="581809" w="581809">
                <a:moveTo>
                  <a:pt x="0" y="0"/>
                </a:moveTo>
                <a:lnTo>
                  <a:pt x="581809" y="0"/>
                </a:lnTo>
                <a:lnTo>
                  <a:pt x="581809" y="581808"/>
                </a:lnTo>
                <a:lnTo>
                  <a:pt x="0" y="58180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6374858" y="4373547"/>
            <a:ext cx="839580" cy="839580"/>
          </a:xfrm>
          <a:custGeom>
            <a:avLst/>
            <a:gdLst/>
            <a:ahLst/>
            <a:cxnLst/>
            <a:rect r="r" b="b" t="t" l="l"/>
            <a:pathLst>
              <a:path h="839580" w="839580">
                <a:moveTo>
                  <a:pt x="0" y="0"/>
                </a:moveTo>
                <a:lnTo>
                  <a:pt x="839580" y="0"/>
                </a:lnTo>
                <a:lnTo>
                  <a:pt x="839580" y="839580"/>
                </a:lnTo>
                <a:lnTo>
                  <a:pt x="0" y="83958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28234" y="349435"/>
            <a:ext cx="464108" cy="454826"/>
          </a:xfrm>
          <a:custGeom>
            <a:avLst/>
            <a:gdLst/>
            <a:ahLst/>
            <a:cxnLst/>
            <a:rect r="r" b="b" t="t" l="l"/>
            <a:pathLst>
              <a:path h="454826" w="464108">
                <a:moveTo>
                  <a:pt x="0" y="0"/>
                </a:moveTo>
                <a:lnTo>
                  <a:pt x="464108" y="0"/>
                </a:lnTo>
                <a:lnTo>
                  <a:pt x="464108" y="454826"/>
                </a:lnTo>
                <a:lnTo>
                  <a:pt x="0" y="45482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14610093" y="308106"/>
            <a:ext cx="2649207" cy="537484"/>
            <a:chOff x="0" y="0"/>
            <a:chExt cx="697734" cy="14156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97734" cy="141560"/>
            </a:xfrm>
            <a:custGeom>
              <a:avLst/>
              <a:gdLst/>
              <a:ahLst/>
              <a:cxnLst/>
              <a:rect r="r" b="b" t="t" l="l"/>
              <a:pathLst>
                <a:path h="141560" w="697734">
                  <a:moveTo>
                    <a:pt x="52602" y="0"/>
                  </a:moveTo>
                  <a:lnTo>
                    <a:pt x="645131" y="0"/>
                  </a:lnTo>
                  <a:cubicBezTo>
                    <a:pt x="659082" y="0"/>
                    <a:pt x="672462" y="5542"/>
                    <a:pt x="682327" y="15407"/>
                  </a:cubicBezTo>
                  <a:cubicBezTo>
                    <a:pt x="692192" y="25272"/>
                    <a:pt x="697734" y="38651"/>
                    <a:pt x="697734" y="52602"/>
                  </a:cubicBezTo>
                  <a:lnTo>
                    <a:pt x="697734" y="88957"/>
                  </a:lnTo>
                  <a:cubicBezTo>
                    <a:pt x="697734" y="118009"/>
                    <a:pt x="674183" y="141560"/>
                    <a:pt x="645131" y="141560"/>
                  </a:cubicBezTo>
                  <a:lnTo>
                    <a:pt x="52602" y="141560"/>
                  </a:lnTo>
                  <a:cubicBezTo>
                    <a:pt x="38651" y="141560"/>
                    <a:pt x="25272" y="136018"/>
                    <a:pt x="15407" y="126153"/>
                  </a:cubicBezTo>
                  <a:cubicBezTo>
                    <a:pt x="5542" y="116288"/>
                    <a:pt x="0" y="102908"/>
                    <a:pt x="0" y="88957"/>
                  </a:cubicBezTo>
                  <a:lnTo>
                    <a:pt x="0" y="52602"/>
                  </a:lnTo>
                  <a:cubicBezTo>
                    <a:pt x="0" y="38651"/>
                    <a:pt x="5542" y="25272"/>
                    <a:pt x="15407" y="15407"/>
                  </a:cubicBezTo>
                  <a:cubicBezTo>
                    <a:pt x="25272" y="5542"/>
                    <a:pt x="38651" y="0"/>
                    <a:pt x="52602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697734" cy="17966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14896354" y="372742"/>
            <a:ext cx="408212" cy="408212"/>
          </a:xfrm>
          <a:custGeom>
            <a:avLst/>
            <a:gdLst/>
            <a:ahLst/>
            <a:cxnLst/>
            <a:rect r="r" b="b" t="t" l="l"/>
            <a:pathLst>
              <a:path h="408212" w="408212">
                <a:moveTo>
                  <a:pt x="0" y="0"/>
                </a:moveTo>
                <a:lnTo>
                  <a:pt x="408211" y="0"/>
                </a:lnTo>
                <a:lnTo>
                  <a:pt x="408211" y="408212"/>
                </a:lnTo>
                <a:lnTo>
                  <a:pt x="0" y="40821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10850516" y="308106"/>
            <a:ext cx="3529642" cy="537484"/>
            <a:chOff x="0" y="0"/>
            <a:chExt cx="929618" cy="14156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929617" cy="141560"/>
            </a:xfrm>
            <a:custGeom>
              <a:avLst/>
              <a:gdLst/>
              <a:ahLst/>
              <a:cxnLst/>
              <a:rect r="r" b="b" t="t" l="l"/>
              <a:pathLst>
                <a:path h="141560" w="929617">
                  <a:moveTo>
                    <a:pt x="39481" y="0"/>
                  </a:moveTo>
                  <a:lnTo>
                    <a:pt x="890136" y="0"/>
                  </a:lnTo>
                  <a:cubicBezTo>
                    <a:pt x="911941" y="0"/>
                    <a:pt x="929617" y="17676"/>
                    <a:pt x="929617" y="39481"/>
                  </a:cubicBezTo>
                  <a:lnTo>
                    <a:pt x="929617" y="102078"/>
                  </a:lnTo>
                  <a:cubicBezTo>
                    <a:pt x="929617" y="123883"/>
                    <a:pt x="911941" y="141560"/>
                    <a:pt x="890136" y="141560"/>
                  </a:cubicBezTo>
                  <a:lnTo>
                    <a:pt x="39481" y="141560"/>
                  </a:lnTo>
                  <a:cubicBezTo>
                    <a:pt x="17676" y="141560"/>
                    <a:pt x="0" y="123883"/>
                    <a:pt x="0" y="102078"/>
                  </a:cubicBezTo>
                  <a:lnTo>
                    <a:pt x="0" y="39481"/>
                  </a:lnTo>
                  <a:cubicBezTo>
                    <a:pt x="0" y="17676"/>
                    <a:pt x="17676" y="0"/>
                    <a:pt x="39481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929618" cy="17966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11099822" y="372742"/>
            <a:ext cx="408212" cy="408212"/>
          </a:xfrm>
          <a:custGeom>
            <a:avLst/>
            <a:gdLst/>
            <a:ahLst/>
            <a:cxnLst/>
            <a:rect r="r" b="b" t="t" l="l"/>
            <a:pathLst>
              <a:path h="408212" w="408212">
                <a:moveTo>
                  <a:pt x="0" y="0"/>
                </a:moveTo>
                <a:lnTo>
                  <a:pt x="408211" y="0"/>
                </a:lnTo>
                <a:lnTo>
                  <a:pt x="408211" y="408212"/>
                </a:lnTo>
                <a:lnTo>
                  <a:pt x="0" y="40821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234076" y="2839215"/>
            <a:ext cx="6560572" cy="6560572"/>
          </a:xfrm>
          <a:custGeom>
            <a:avLst/>
            <a:gdLst/>
            <a:ahLst/>
            <a:cxnLst/>
            <a:rect r="r" b="b" t="t" l="l"/>
            <a:pathLst>
              <a:path h="6560572" w="6560572">
                <a:moveTo>
                  <a:pt x="0" y="0"/>
                </a:moveTo>
                <a:lnTo>
                  <a:pt x="6560572" y="0"/>
                </a:lnTo>
                <a:lnTo>
                  <a:pt x="6560572" y="6560572"/>
                </a:lnTo>
                <a:lnTo>
                  <a:pt x="0" y="6560572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3398567" y="327869"/>
            <a:ext cx="3105177" cy="535375"/>
          </a:xfrm>
          <a:custGeom>
            <a:avLst/>
            <a:gdLst/>
            <a:ahLst/>
            <a:cxnLst/>
            <a:rect r="r" b="b" t="t" l="l"/>
            <a:pathLst>
              <a:path h="535375" w="3105177">
                <a:moveTo>
                  <a:pt x="0" y="0"/>
                </a:moveTo>
                <a:lnTo>
                  <a:pt x="3105177" y="0"/>
                </a:lnTo>
                <a:lnTo>
                  <a:pt x="3105177" y="535375"/>
                </a:lnTo>
                <a:lnTo>
                  <a:pt x="0" y="535375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8346486" y="4505293"/>
            <a:ext cx="9337388" cy="16142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30"/>
              </a:lnSpc>
            </a:pPr>
            <a:r>
              <a:rPr lang="en-US" sz="6888" spc="723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Obst</a:t>
            </a:r>
            <a:r>
              <a:rPr lang="en-US" sz="6888" spc="723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etric Tables Manufacturers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0641594" y="6929551"/>
            <a:ext cx="2373587" cy="3566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94"/>
              </a:lnSpc>
            </a:pPr>
            <a:r>
              <a:rPr lang="en-US" sz="2216" b="true">
                <a:solidFill>
                  <a:srgbClr val="403F41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Presented By :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0641594" y="7267167"/>
            <a:ext cx="4047280" cy="4709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36"/>
              </a:lnSpc>
            </a:pPr>
            <a:r>
              <a:rPr lang="en-US" sz="2966" b="true">
                <a:solidFill>
                  <a:srgbClr val="403F41"/>
                </a:solidFill>
                <a:latin typeface="Cooper Hewitt Bold"/>
                <a:ea typeface="Cooper Hewitt Bold"/>
                <a:cs typeface="Cooper Hewitt Bold"/>
                <a:sym typeface="Cooper Hewitt Bold"/>
              </a:rPr>
              <a:t>Naugra Medicals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5389037" y="500002"/>
            <a:ext cx="2294837" cy="3632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380"/>
              </a:lnSpc>
            </a:pPr>
            <a:r>
              <a:rPr lang="en-US" sz="1533" b="true">
                <a:solidFill>
                  <a:srgbClr val="234346"/>
                </a:solidFill>
                <a:latin typeface="Inter Bold"/>
                <a:ea typeface="Inter Bold"/>
                <a:cs typeface="Inter Bold"/>
                <a:sym typeface="Inter Bold"/>
              </a:rPr>
              <a:t>+91-9896600003</a:t>
            </a:r>
          </a:p>
          <a:p>
            <a:pPr algn="l">
              <a:lnSpc>
                <a:spcPts val="1380"/>
              </a:lnSpc>
            </a:pPr>
          </a:p>
        </p:txBody>
      </p:sp>
      <p:sp>
        <p:nvSpPr>
          <p:cNvPr name="TextBox 23" id="23"/>
          <p:cNvSpPr txBox="true"/>
          <p:nvPr/>
        </p:nvSpPr>
        <p:spPr>
          <a:xfrm rot="0">
            <a:off x="11629461" y="500002"/>
            <a:ext cx="2750697" cy="1917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380"/>
              </a:lnSpc>
            </a:pPr>
            <a:r>
              <a:rPr lang="en-US" sz="1533" b="true">
                <a:solidFill>
                  <a:srgbClr val="234346"/>
                </a:solidFill>
                <a:latin typeface="Inter Bold"/>
                <a:ea typeface="Inter Bold"/>
                <a:cs typeface="Inter Bold"/>
                <a:sym typeface="Inter Bold"/>
              </a:rPr>
              <a:t>www.naugramedicals.com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6697B">
                <a:alpha val="100000"/>
              </a:srgbClr>
            </a:gs>
            <a:gs pos="100000">
              <a:srgbClr val="4EE1BE">
                <a:alpha val="100000"/>
              </a:srgbClr>
            </a:gs>
          </a:gsLst>
          <a:lin ang="27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228234" y="349435"/>
            <a:ext cx="464108" cy="454826"/>
          </a:xfrm>
          <a:custGeom>
            <a:avLst/>
            <a:gdLst/>
            <a:ahLst/>
            <a:cxnLst/>
            <a:rect r="r" b="b" t="t" l="l"/>
            <a:pathLst>
              <a:path h="454826" w="464108">
                <a:moveTo>
                  <a:pt x="0" y="0"/>
                </a:moveTo>
                <a:lnTo>
                  <a:pt x="464108" y="0"/>
                </a:lnTo>
                <a:lnTo>
                  <a:pt x="464108" y="454826"/>
                </a:lnTo>
                <a:lnTo>
                  <a:pt x="0" y="4548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4610093" y="308106"/>
            <a:ext cx="2649207" cy="537484"/>
            <a:chOff x="0" y="0"/>
            <a:chExt cx="697734" cy="14156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97734" cy="141560"/>
            </a:xfrm>
            <a:custGeom>
              <a:avLst/>
              <a:gdLst/>
              <a:ahLst/>
              <a:cxnLst/>
              <a:rect r="r" b="b" t="t" l="l"/>
              <a:pathLst>
                <a:path h="141560" w="697734">
                  <a:moveTo>
                    <a:pt x="52602" y="0"/>
                  </a:moveTo>
                  <a:lnTo>
                    <a:pt x="645131" y="0"/>
                  </a:lnTo>
                  <a:cubicBezTo>
                    <a:pt x="659082" y="0"/>
                    <a:pt x="672462" y="5542"/>
                    <a:pt x="682327" y="15407"/>
                  </a:cubicBezTo>
                  <a:cubicBezTo>
                    <a:pt x="692192" y="25272"/>
                    <a:pt x="697734" y="38651"/>
                    <a:pt x="697734" y="52602"/>
                  </a:cubicBezTo>
                  <a:lnTo>
                    <a:pt x="697734" y="88957"/>
                  </a:lnTo>
                  <a:cubicBezTo>
                    <a:pt x="697734" y="118009"/>
                    <a:pt x="674183" y="141560"/>
                    <a:pt x="645131" y="141560"/>
                  </a:cubicBezTo>
                  <a:lnTo>
                    <a:pt x="52602" y="141560"/>
                  </a:lnTo>
                  <a:cubicBezTo>
                    <a:pt x="38651" y="141560"/>
                    <a:pt x="25272" y="136018"/>
                    <a:pt x="15407" y="126153"/>
                  </a:cubicBezTo>
                  <a:cubicBezTo>
                    <a:pt x="5542" y="116288"/>
                    <a:pt x="0" y="102908"/>
                    <a:pt x="0" y="88957"/>
                  </a:cubicBezTo>
                  <a:lnTo>
                    <a:pt x="0" y="52602"/>
                  </a:lnTo>
                  <a:cubicBezTo>
                    <a:pt x="0" y="38651"/>
                    <a:pt x="5542" y="25272"/>
                    <a:pt x="15407" y="15407"/>
                  </a:cubicBezTo>
                  <a:cubicBezTo>
                    <a:pt x="25272" y="5542"/>
                    <a:pt x="38651" y="0"/>
                    <a:pt x="52602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697734" cy="17966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4896354" y="372742"/>
            <a:ext cx="408212" cy="408212"/>
          </a:xfrm>
          <a:custGeom>
            <a:avLst/>
            <a:gdLst/>
            <a:ahLst/>
            <a:cxnLst/>
            <a:rect r="r" b="b" t="t" l="l"/>
            <a:pathLst>
              <a:path h="408212" w="408212">
                <a:moveTo>
                  <a:pt x="0" y="0"/>
                </a:moveTo>
                <a:lnTo>
                  <a:pt x="408211" y="0"/>
                </a:lnTo>
                <a:lnTo>
                  <a:pt x="408211" y="408212"/>
                </a:lnTo>
                <a:lnTo>
                  <a:pt x="0" y="40821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0850516" y="308106"/>
            <a:ext cx="3529642" cy="537484"/>
            <a:chOff x="0" y="0"/>
            <a:chExt cx="929618" cy="14156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929617" cy="141560"/>
            </a:xfrm>
            <a:custGeom>
              <a:avLst/>
              <a:gdLst/>
              <a:ahLst/>
              <a:cxnLst/>
              <a:rect r="r" b="b" t="t" l="l"/>
              <a:pathLst>
                <a:path h="141560" w="929617">
                  <a:moveTo>
                    <a:pt x="39481" y="0"/>
                  </a:moveTo>
                  <a:lnTo>
                    <a:pt x="890136" y="0"/>
                  </a:lnTo>
                  <a:cubicBezTo>
                    <a:pt x="911941" y="0"/>
                    <a:pt x="929617" y="17676"/>
                    <a:pt x="929617" y="39481"/>
                  </a:cubicBezTo>
                  <a:lnTo>
                    <a:pt x="929617" y="102078"/>
                  </a:lnTo>
                  <a:cubicBezTo>
                    <a:pt x="929617" y="123883"/>
                    <a:pt x="911941" y="141560"/>
                    <a:pt x="890136" y="141560"/>
                  </a:cubicBezTo>
                  <a:lnTo>
                    <a:pt x="39481" y="141560"/>
                  </a:lnTo>
                  <a:cubicBezTo>
                    <a:pt x="17676" y="141560"/>
                    <a:pt x="0" y="123883"/>
                    <a:pt x="0" y="102078"/>
                  </a:cubicBezTo>
                  <a:lnTo>
                    <a:pt x="0" y="39481"/>
                  </a:lnTo>
                  <a:cubicBezTo>
                    <a:pt x="0" y="17676"/>
                    <a:pt x="17676" y="0"/>
                    <a:pt x="39481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929618" cy="17966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11099822" y="372742"/>
            <a:ext cx="408212" cy="408212"/>
          </a:xfrm>
          <a:custGeom>
            <a:avLst/>
            <a:gdLst/>
            <a:ahLst/>
            <a:cxnLst/>
            <a:rect r="r" b="b" t="t" l="l"/>
            <a:pathLst>
              <a:path h="408212" w="408212">
                <a:moveTo>
                  <a:pt x="0" y="0"/>
                </a:moveTo>
                <a:lnTo>
                  <a:pt x="408211" y="0"/>
                </a:lnTo>
                <a:lnTo>
                  <a:pt x="408211" y="408212"/>
                </a:lnTo>
                <a:lnTo>
                  <a:pt x="0" y="40821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0" y="3146125"/>
            <a:ext cx="18288000" cy="7140875"/>
          </a:xfrm>
          <a:custGeom>
            <a:avLst/>
            <a:gdLst/>
            <a:ahLst/>
            <a:cxnLst/>
            <a:rect r="r" b="b" t="t" l="l"/>
            <a:pathLst>
              <a:path h="7140875" w="18288000">
                <a:moveTo>
                  <a:pt x="0" y="0"/>
                </a:moveTo>
                <a:lnTo>
                  <a:pt x="18288000" y="0"/>
                </a:lnTo>
                <a:lnTo>
                  <a:pt x="18288000" y="7140875"/>
                </a:lnTo>
                <a:lnTo>
                  <a:pt x="0" y="714087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4936" t="0" r="-6792" b="-186139"/>
            </a:stretch>
          </a:blipFill>
        </p:spPr>
      </p:sp>
      <p:sp>
        <p:nvSpPr>
          <p:cNvPr name="Freeform 12" id="12"/>
          <p:cNvSpPr/>
          <p:nvPr/>
        </p:nvSpPr>
        <p:spPr>
          <a:xfrm flipH="true" flipV="false" rot="0">
            <a:off x="1028700" y="1536644"/>
            <a:ext cx="6310126" cy="6960057"/>
          </a:xfrm>
          <a:custGeom>
            <a:avLst/>
            <a:gdLst/>
            <a:ahLst/>
            <a:cxnLst/>
            <a:rect r="r" b="b" t="t" l="l"/>
            <a:pathLst>
              <a:path h="6960057" w="6310126">
                <a:moveTo>
                  <a:pt x="6310126" y="0"/>
                </a:moveTo>
                <a:lnTo>
                  <a:pt x="0" y="0"/>
                </a:lnTo>
                <a:lnTo>
                  <a:pt x="0" y="6960058"/>
                </a:lnTo>
                <a:lnTo>
                  <a:pt x="6310126" y="6960058"/>
                </a:lnTo>
                <a:lnTo>
                  <a:pt x="6310126" y="0"/>
                </a:lnTo>
                <a:close/>
              </a:path>
            </a:pathLst>
          </a:custGeom>
          <a:blipFill>
            <a:blip r:embed="rId9"/>
            <a:stretch>
              <a:fillRect l="-10024" t="-7297" r="-8473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1485182" y="2059585"/>
            <a:ext cx="5406231" cy="5406231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75898" y="0"/>
                  </a:moveTo>
                  <a:lnTo>
                    <a:pt x="736902" y="0"/>
                  </a:lnTo>
                  <a:cubicBezTo>
                    <a:pt x="757031" y="0"/>
                    <a:pt x="776336" y="7996"/>
                    <a:pt x="790570" y="22230"/>
                  </a:cubicBezTo>
                  <a:cubicBezTo>
                    <a:pt x="804804" y="36464"/>
                    <a:pt x="812800" y="55769"/>
                    <a:pt x="812800" y="75898"/>
                  </a:cubicBezTo>
                  <a:lnTo>
                    <a:pt x="812800" y="736902"/>
                  </a:lnTo>
                  <a:cubicBezTo>
                    <a:pt x="812800" y="757031"/>
                    <a:pt x="804804" y="776336"/>
                    <a:pt x="790570" y="790570"/>
                  </a:cubicBezTo>
                  <a:cubicBezTo>
                    <a:pt x="776336" y="804804"/>
                    <a:pt x="757031" y="812800"/>
                    <a:pt x="736902" y="812800"/>
                  </a:cubicBezTo>
                  <a:lnTo>
                    <a:pt x="75898" y="812800"/>
                  </a:lnTo>
                  <a:cubicBezTo>
                    <a:pt x="55769" y="812800"/>
                    <a:pt x="36464" y="804804"/>
                    <a:pt x="22230" y="790570"/>
                  </a:cubicBezTo>
                  <a:cubicBezTo>
                    <a:pt x="7996" y="776336"/>
                    <a:pt x="0" y="757031"/>
                    <a:pt x="0" y="736902"/>
                  </a:cubicBezTo>
                  <a:lnTo>
                    <a:pt x="0" y="75898"/>
                  </a:lnTo>
                  <a:cubicBezTo>
                    <a:pt x="0" y="55769"/>
                    <a:pt x="7996" y="36464"/>
                    <a:pt x="22230" y="22230"/>
                  </a:cubicBezTo>
                  <a:cubicBezTo>
                    <a:pt x="36464" y="7996"/>
                    <a:pt x="55769" y="0"/>
                    <a:pt x="75898" y="0"/>
                  </a:cubicBezTo>
                  <a:close/>
                </a:path>
              </a:pathLst>
            </a:custGeom>
            <a:blipFill>
              <a:blip r:embed="rId10"/>
              <a:stretch>
                <a:fillRect l="0" t="0" r="0" b="0"/>
              </a:stretch>
            </a:blip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5361541" y="2354956"/>
            <a:ext cx="1322253" cy="446260"/>
          </a:xfrm>
          <a:custGeom>
            <a:avLst/>
            <a:gdLst/>
            <a:ahLst/>
            <a:cxnLst/>
            <a:rect r="r" b="b" t="t" l="l"/>
            <a:pathLst>
              <a:path h="446260" w="1322253">
                <a:moveTo>
                  <a:pt x="0" y="0"/>
                </a:moveTo>
                <a:lnTo>
                  <a:pt x="1322252" y="0"/>
                </a:lnTo>
                <a:lnTo>
                  <a:pt x="1322252" y="446260"/>
                </a:lnTo>
                <a:lnTo>
                  <a:pt x="0" y="44626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5361541" y="2922995"/>
            <a:ext cx="1322253" cy="446260"/>
          </a:xfrm>
          <a:custGeom>
            <a:avLst/>
            <a:gdLst/>
            <a:ahLst/>
            <a:cxnLst/>
            <a:rect r="r" b="b" t="t" l="l"/>
            <a:pathLst>
              <a:path h="446260" w="1322253">
                <a:moveTo>
                  <a:pt x="0" y="0"/>
                </a:moveTo>
                <a:lnTo>
                  <a:pt x="1322252" y="0"/>
                </a:lnTo>
                <a:lnTo>
                  <a:pt x="1322252" y="446260"/>
                </a:lnTo>
                <a:lnTo>
                  <a:pt x="0" y="44626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712515" y="2354956"/>
            <a:ext cx="1015569" cy="1014299"/>
          </a:xfrm>
          <a:custGeom>
            <a:avLst/>
            <a:gdLst/>
            <a:ahLst/>
            <a:cxnLst/>
            <a:rect r="r" b="b" t="t" l="l"/>
            <a:pathLst>
              <a:path h="1014299" w="1015569">
                <a:moveTo>
                  <a:pt x="0" y="0"/>
                </a:moveTo>
                <a:lnTo>
                  <a:pt x="1015569" y="0"/>
                </a:lnTo>
                <a:lnTo>
                  <a:pt x="1015569" y="1014299"/>
                </a:lnTo>
                <a:lnTo>
                  <a:pt x="0" y="101429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-681238" y="6282695"/>
            <a:ext cx="4332841" cy="1183121"/>
            <a:chOff x="0" y="0"/>
            <a:chExt cx="1141160" cy="311604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141160" cy="311604"/>
            </a:xfrm>
            <a:custGeom>
              <a:avLst/>
              <a:gdLst/>
              <a:ahLst/>
              <a:cxnLst/>
              <a:rect r="r" b="b" t="t" l="l"/>
              <a:pathLst>
                <a:path h="311604" w="1141160">
                  <a:moveTo>
                    <a:pt x="41096" y="0"/>
                  </a:moveTo>
                  <a:lnTo>
                    <a:pt x="1100063" y="0"/>
                  </a:lnTo>
                  <a:cubicBezTo>
                    <a:pt x="1110963" y="0"/>
                    <a:pt x="1121416" y="4330"/>
                    <a:pt x="1129123" y="12037"/>
                  </a:cubicBezTo>
                  <a:cubicBezTo>
                    <a:pt x="1136830" y="19744"/>
                    <a:pt x="1141160" y="30197"/>
                    <a:pt x="1141160" y="41096"/>
                  </a:cubicBezTo>
                  <a:lnTo>
                    <a:pt x="1141160" y="270508"/>
                  </a:lnTo>
                  <a:cubicBezTo>
                    <a:pt x="1141160" y="281407"/>
                    <a:pt x="1136830" y="291860"/>
                    <a:pt x="1129123" y="299567"/>
                  </a:cubicBezTo>
                  <a:cubicBezTo>
                    <a:pt x="1121416" y="307274"/>
                    <a:pt x="1110963" y="311604"/>
                    <a:pt x="1100063" y="311604"/>
                  </a:cubicBezTo>
                  <a:lnTo>
                    <a:pt x="41096" y="311604"/>
                  </a:lnTo>
                  <a:cubicBezTo>
                    <a:pt x="18399" y="311604"/>
                    <a:pt x="0" y="293205"/>
                    <a:pt x="0" y="270508"/>
                  </a:cubicBezTo>
                  <a:lnTo>
                    <a:pt x="0" y="41096"/>
                  </a:lnTo>
                  <a:cubicBezTo>
                    <a:pt x="0" y="30197"/>
                    <a:pt x="4330" y="19744"/>
                    <a:pt x="12037" y="12037"/>
                  </a:cubicBezTo>
                  <a:cubicBezTo>
                    <a:pt x="19744" y="4330"/>
                    <a:pt x="30197" y="0"/>
                    <a:pt x="41096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43C9A7">
                    <a:alpha val="100000"/>
                  </a:srgbClr>
                </a:gs>
                <a:gs pos="100000">
                  <a:srgbClr val="69E9F6">
                    <a:alpha val="100000"/>
                  </a:srgbClr>
                </a:gs>
              </a:gsLst>
              <a:lin ang="2700000"/>
            </a:gra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1141160" cy="34970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1" id="21"/>
          <p:cNvSpPr/>
          <p:nvPr/>
        </p:nvSpPr>
        <p:spPr>
          <a:xfrm flipH="false" flipV="false" rot="0">
            <a:off x="28756" y="8501260"/>
            <a:ext cx="1849636" cy="1785740"/>
          </a:xfrm>
          <a:custGeom>
            <a:avLst/>
            <a:gdLst/>
            <a:ahLst/>
            <a:cxnLst/>
            <a:rect r="r" b="b" t="t" l="l"/>
            <a:pathLst>
              <a:path h="1785740" w="1849636">
                <a:moveTo>
                  <a:pt x="0" y="0"/>
                </a:moveTo>
                <a:lnTo>
                  <a:pt x="1849636" y="0"/>
                </a:lnTo>
                <a:lnTo>
                  <a:pt x="1849636" y="1785740"/>
                </a:lnTo>
                <a:lnTo>
                  <a:pt x="0" y="178574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15389037" y="500002"/>
            <a:ext cx="2115127" cy="3632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380"/>
              </a:lnSpc>
            </a:pPr>
            <a:r>
              <a:rPr lang="en-US" sz="1533" b="true">
                <a:solidFill>
                  <a:srgbClr val="234346"/>
                </a:solidFill>
                <a:latin typeface="Inter Bold"/>
                <a:ea typeface="Inter Bold"/>
                <a:cs typeface="Inter Bold"/>
                <a:sym typeface="Inter Bold"/>
              </a:rPr>
              <a:t>+91-9896600003</a:t>
            </a:r>
          </a:p>
          <a:p>
            <a:pPr algn="l">
              <a:lnSpc>
                <a:spcPts val="1380"/>
              </a:lnSpc>
            </a:pPr>
          </a:p>
        </p:txBody>
      </p:sp>
      <p:sp>
        <p:nvSpPr>
          <p:cNvPr name="TextBox 23" id="23"/>
          <p:cNvSpPr txBox="true"/>
          <p:nvPr/>
        </p:nvSpPr>
        <p:spPr>
          <a:xfrm rot="0">
            <a:off x="1028700" y="6696586"/>
            <a:ext cx="1699384" cy="402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36"/>
              </a:lnSpc>
            </a:pPr>
            <a:r>
              <a:rPr lang="en-US" sz="2966" b="true">
                <a:solidFill>
                  <a:srgbClr val="403F41"/>
                </a:solidFill>
                <a:latin typeface="Inter Bold"/>
                <a:ea typeface="Inter Bold"/>
                <a:cs typeface="Inter Bold"/>
                <a:sym typeface="Inter Bold"/>
              </a:rPr>
              <a:t>Picture 1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7949173" y="1996626"/>
            <a:ext cx="9332328" cy="12200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334"/>
              </a:lnSpc>
            </a:pPr>
            <a:r>
              <a:rPr lang="en-US" sz="8409" b="true">
                <a:solidFill>
                  <a:srgbClr val="FFFFFF"/>
                </a:solidFill>
                <a:latin typeface="Garet Bold"/>
                <a:ea typeface="Garet Bold"/>
                <a:cs typeface="Garet Bold"/>
                <a:sym typeface="Garet Bold"/>
              </a:rPr>
              <a:t>INTRODUCTION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7984143" y="4705551"/>
            <a:ext cx="9275157" cy="23260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28"/>
              </a:lnSpc>
            </a:pPr>
            <a:r>
              <a:rPr lang="en-US" sz="2682" b="true">
                <a:solidFill>
                  <a:srgbClr val="000000"/>
                </a:solidFill>
                <a:latin typeface="Gotham Bold"/>
                <a:ea typeface="Gotham Bold"/>
                <a:cs typeface="Gotham Bold"/>
                <a:sym typeface="Gotham Bold"/>
              </a:rPr>
              <a:t>We</a:t>
            </a:r>
            <a:r>
              <a:rPr lang="en-US" sz="2682" b="true">
                <a:solidFill>
                  <a:srgbClr val="000000"/>
                </a:solidFill>
                <a:latin typeface="Gotham Bold"/>
                <a:ea typeface="Gotham Bold"/>
                <a:cs typeface="Gotham Bold"/>
                <a:sym typeface="Gotham Bold"/>
              </a:rPr>
              <a:t>lcome to NaugraMedicals, a trusted name among Obstetric Tables Manufacturers. We specialize in designing and producing high-quality obstetric tables that ensure comfort, safety, and efficiency during delivery and examination procedures.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1508033" y="418087"/>
            <a:ext cx="2768480" cy="2522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86"/>
              </a:lnSpc>
              <a:spcBef>
                <a:spcPct val="0"/>
              </a:spcBef>
            </a:pPr>
            <a:r>
              <a:rPr lang="en-US" sz="149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www.naugramedicals.com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6697B">
                <a:alpha val="100000"/>
              </a:srgbClr>
            </a:gs>
            <a:gs pos="100000">
              <a:srgbClr val="4EE1BE">
                <a:alpha val="100000"/>
              </a:srgbClr>
            </a:gs>
          </a:gsLst>
          <a:lin ang="27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228234" y="349435"/>
            <a:ext cx="464108" cy="454826"/>
          </a:xfrm>
          <a:custGeom>
            <a:avLst/>
            <a:gdLst/>
            <a:ahLst/>
            <a:cxnLst/>
            <a:rect r="r" b="b" t="t" l="l"/>
            <a:pathLst>
              <a:path h="454826" w="464108">
                <a:moveTo>
                  <a:pt x="0" y="0"/>
                </a:moveTo>
                <a:lnTo>
                  <a:pt x="464108" y="0"/>
                </a:lnTo>
                <a:lnTo>
                  <a:pt x="464108" y="454826"/>
                </a:lnTo>
                <a:lnTo>
                  <a:pt x="0" y="4548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6343785" y="-1657215"/>
            <a:ext cx="10287000" cy="13601430"/>
          </a:xfrm>
          <a:custGeom>
            <a:avLst/>
            <a:gdLst/>
            <a:ahLst/>
            <a:cxnLst/>
            <a:rect r="r" b="b" t="t" l="l"/>
            <a:pathLst>
              <a:path h="13601430" w="10287000">
                <a:moveTo>
                  <a:pt x="0" y="0"/>
                </a:moveTo>
                <a:lnTo>
                  <a:pt x="10287000" y="0"/>
                </a:lnTo>
                <a:lnTo>
                  <a:pt x="10287000" y="13601430"/>
                </a:lnTo>
                <a:lnTo>
                  <a:pt x="0" y="1360143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72641" t="0" r="-55788" b="-72765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05457" y="1028700"/>
            <a:ext cx="3528713" cy="3528713"/>
          </a:xfrm>
          <a:custGeom>
            <a:avLst/>
            <a:gdLst/>
            <a:ahLst/>
            <a:cxnLst/>
            <a:rect r="r" b="b" t="t" l="l"/>
            <a:pathLst>
              <a:path h="3528713" w="3528713">
                <a:moveTo>
                  <a:pt x="0" y="0"/>
                </a:moveTo>
                <a:lnTo>
                  <a:pt x="3528713" y="0"/>
                </a:lnTo>
                <a:lnTo>
                  <a:pt x="3528713" y="3528713"/>
                </a:lnTo>
                <a:lnTo>
                  <a:pt x="0" y="352871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259723" y="1288011"/>
            <a:ext cx="3010091" cy="3010091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87448" y="0"/>
                  </a:moveTo>
                  <a:lnTo>
                    <a:pt x="725352" y="0"/>
                  </a:lnTo>
                  <a:cubicBezTo>
                    <a:pt x="748545" y="0"/>
                    <a:pt x="770788" y="9213"/>
                    <a:pt x="787187" y="25613"/>
                  </a:cubicBezTo>
                  <a:cubicBezTo>
                    <a:pt x="803587" y="42012"/>
                    <a:pt x="812800" y="64255"/>
                    <a:pt x="812800" y="87448"/>
                  </a:cubicBezTo>
                  <a:lnTo>
                    <a:pt x="812800" y="725352"/>
                  </a:lnTo>
                  <a:cubicBezTo>
                    <a:pt x="812800" y="748545"/>
                    <a:pt x="803587" y="770788"/>
                    <a:pt x="787187" y="787187"/>
                  </a:cubicBezTo>
                  <a:cubicBezTo>
                    <a:pt x="770788" y="803587"/>
                    <a:pt x="748545" y="812800"/>
                    <a:pt x="725352" y="812800"/>
                  </a:cubicBezTo>
                  <a:lnTo>
                    <a:pt x="87448" y="812800"/>
                  </a:lnTo>
                  <a:cubicBezTo>
                    <a:pt x="64255" y="812800"/>
                    <a:pt x="42012" y="803587"/>
                    <a:pt x="25613" y="787187"/>
                  </a:cubicBezTo>
                  <a:cubicBezTo>
                    <a:pt x="9213" y="770788"/>
                    <a:pt x="0" y="748545"/>
                    <a:pt x="0" y="725352"/>
                  </a:cubicBezTo>
                  <a:lnTo>
                    <a:pt x="0" y="87448"/>
                  </a:lnTo>
                  <a:cubicBezTo>
                    <a:pt x="0" y="64255"/>
                    <a:pt x="9213" y="42012"/>
                    <a:pt x="25613" y="25613"/>
                  </a:cubicBezTo>
                  <a:cubicBezTo>
                    <a:pt x="42012" y="9213"/>
                    <a:pt x="64255" y="0"/>
                    <a:pt x="87448" y="0"/>
                  </a:cubicBezTo>
                  <a:close/>
                </a:path>
              </a:pathLst>
            </a:custGeom>
            <a:blipFill>
              <a:blip r:embed="rId6"/>
              <a:stretch>
                <a:fillRect l="0" t="0" r="0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3418009" y="1452468"/>
            <a:ext cx="736206" cy="248470"/>
          </a:xfrm>
          <a:custGeom>
            <a:avLst/>
            <a:gdLst/>
            <a:ahLst/>
            <a:cxnLst/>
            <a:rect r="r" b="b" t="t" l="l"/>
            <a:pathLst>
              <a:path h="248470" w="736206">
                <a:moveTo>
                  <a:pt x="0" y="0"/>
                </a:moveTo>
                <a:lnTo>
                  <a:pt x="736206" y="0"/>
                </a:lnTo>
                <a:lnTo>
                  <a:pt x="736206" y="248469"/>
                </a:lnTo>
                <a:lnTo>
                  <a:pt x="0" y="24846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418009" y="1768742"/>
            <a:ext cx="736206" cy="248470"/>
          </a:xfrm>
          <a:custGeom>
            <a:avLst/>
            <a:gdLst/>
            <a:ahLst/>
            <a:cxnLst/>
            <a:rect r="r" b="b" t="t" l="l"/>
            <a:pathLst>
              <a:path h="248470" w="736206">
                <a:moveTo>
                  <a:pt x="0" y="0"/>
                </a:moveTo>
                <a:lnTo>
                  <a:pt x="736206" y="0"/>
                </a:lnTo>
                <a:lnTo>
                  <a:pt x="736206" y="248469"/>
                </a:lnTo>
                <a:lnTo>
                  <a:pt x="0" y="24846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86298" y="1452468"/>
            <a:ext cx="565450" cy="564743"/>
          </a:xfrm>
          <a:custGeom>
            <a:avLst/>
            <a:gdLst/>
            <a:ahLst/>
            <a:cxnLst/>
            <a:rect r="r" b="b" t="t" l="l"/>
            <a:pathLst>
              <a:path h="564743" w="565450">
                <a:moveTo>
                  <a:pt x="0" y="0"/>
                </a:moveTo>
                <a:lnTo>
                  <a:pt x="565450" y="0"/>
                </a:lnTo>
                <a:lnTo>
                  <a:pt x="565450" y="564743"/>
                </a:lnTo>
                <a:lnTo>
                  <a:pt x="0" y="56474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1725215" y="3946232"/>
            <a:ext cx="2079107" cy="490156"/>
            <a:chOff x="0" y="0"/>
            <a:chExt cx="791479" cy="18659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791479" cy="186594"/>
            </a:xfrm>
            <a:custGeom>
              <a:avLst/>
              <a:gdLst/>
              <a:ahLst/>
              <a:cxnLst/>
              <a:rect r="r" b="b" t="t" l="l"/>
              <a:pathLst>
                <a:path h="186594" w="791479">
                  <a:moveTo>
                    <a:pt x="93092" y="0"/>
                  </a:moveTo>
                  <a:lnTo>
                    <a:pt x="698387" y="0"/>
                  </a:lnTo>
                  <a:cubicBezTo>
                    <a:pt x="749800" y="0"/>
                    <a:pt x="791479" y="41679"/>
                    <a:pt x="791479" y="93092"/>
                  </a:cubicBezTo>
                  <a:lnTo>
                    <a:pt x="791479" y="93502"/>
                  </a:lnTo>
                  <a:cubicBezTo>
                    <a:pt x="791479" y="144915"/>
                    <a:pt x="749800" y="186594"/>
                    <a:pt x="698387" y="186594"/>
                  </a:cubicBezTo>
                  <a:lnTo>
                    <a:pt x="93092" y="186594"/>
                  </a:lnTo>
                  <a:cubicBezTo>
                    <a:pt x="68402" y="186594"/>
                    <a:pt x="44724" y="176786"/>
                    <a:pt x="27266" y="159328"/>
                  </a:cubicBezTo>
                  <a:cubicBezTo>
                    <a:pt x="9808" y="141870"/>
                    <a:pt x="0" y="118191"/>
                    <a:pt x="0" y="93502"/>
                  </a:cubicBezTo>
                  <a:lnTo>
                    <a:pt x="0" y="93092"/>
                  </a:lnTo>
                  <a:cubicBezTo>
                    <a:pt x="0" y="68402"/>
                    <a:pt x="9808" y="44724"/>
                    <a:pt x="27266" y="27266"/>
                  </a:cubicBezTo>
                  <a:cubicBezTo>
                    <a:pt x="44724" y="9808"/>
                    <a:pt x="68402" y="0"/>
                    <a:pt x="93092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43C9A7">
                    <a:alpha val="100000"/>
                  </a:srgbClr>
                </a:gs>
                <a:gs pos="100000">
                  <a:srgbClr val="69E9F6">
                    <a:alpha val="100000"/>
                  </a:srgbClr>
                </a:gs>
              </a:gsLst>
              <a:lin ang="2700000"/>
            </a:gra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791479" cy="2246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-396090" y="4557413"/>
            <a:ext cx="3666271" cy="816856"/>
            <a:chOff x="0" y="0"/>
            <a:chExt cx="965602" cy="215139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965602" cy="215139"/>
            </a:xfrm>
            <a:custGeom>
              <a:avLst/>
              <a:gdLst/>
              <a:ahLst/>
              <a:cxnLst/>
              <a:rect r="r" b="b" t="t" l="l"/>
              <a:pathLst>
                <a:path h="215139" w="965602">
                  <a:moveTo>
                    <a:pt x="48568" y="0"/>
                  </a:moveTo>
                  <a:lnTo>
                    <a:pt x="917034" y="0"/>
                  </a:lnTo>
                  <a:cubicBezTo>
                    <a:pt x="929915" y="0"/>
                    <a:pt x="942269" y="5117"/>
                    <a:pt x="951377" y="14225"/>
                  </a:cubicBezTo>
                  <a:cubicBezTo>
                    <a:pt x="960485" y="23334"/>
                    <a:pt x="965602" y="35687"/>
                    <a:pt x="965602" y="48568"/>
                  </a:cubicBezTo>
                  <a:lnTo>
                    <a:pt x="965602" y="166571"/>
                  </a:lnTo>
                  <a:cubicBezTo>
                    <a:pt x="965602" y="193394"/>
                    <a:pt x="943858" y="215139"/>
                    <a:pt x="917034" y="215139"/>
                  </a:cubicBezTo>
                  <a:lnTo>
                    <a:pt x="48568" y="215139"/>
                  </a:lnTo>
                  <a:cubicBezTo>
                    <a:pt x="21745" y="215139"/>
                    <a:pt x="0" y="193394"/>
                    <a:pt x="0" y="166571"/>
                  </a:cubicBezTo>
                  <a:lnTo>
                    <a:pt x="0" y="48568"/>
                  </a:lnTo>
                  <a:cubicBezTo>
                    <a:pt x="0" y="21745"/>
                    <a:pt x="21745" y="0"/>
                    <a:pt x="4856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43C9A7">
                    <a:alpha val="100000"/>
                  </a:srgbClr>
                </a:gs>
                <a:gs pos="100000">
                  <a:srgbClr val="69E9F6">
                    <a:alpha val="100000"/>
                  </a:srgbClr>
                </a:gs>
              </a:gsLst>
              <a:lin ang="2700000"/>
            </a:gra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965602" cy="25323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1005457" y="5440944"/>
            <a:ext cx="3528713" cy="3528713"/>
          </a:xfrm>
          <a:custGeom>
            <a:avLst/>
            <a:gdLst/>
            <a:ahLst/>
            <a:cxnLst/>
            <a:rect r="r" b="b" t="t" l="l"/>
            <a:pathLst>
              <a:path h="3528713" w="3528713">
                <a:moveTo>
                  <a:pt x="0" y="0"/>
                </a:moveTo>
                <a:lnTo>
                  <a:pt x="3528713" y="0"/>
                </a:lnTo>
                <a:lnTo>
                  <a:pt x="3528713" y="3528713"/>
                </a:lnTo>
                <a:lnTo>
                  <a:pt x="0" y="352871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1259723" y="5700255"/>
            <a:ext cx="3010091" cy="3010091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87448" y="0"/>
                  </a:moveTo>
                  <a:lnTo>
                    <a:pt x="725352" y="0"/>
                  </a:lnTo>
                  <a:cubicBezTo>
                    <a:pt x="748545" y="0"/>
                    <a:pt x="770788" y="9213"/>
                    <a:pt x="787187" y="25613"/>
                  </a:cubicBezTo>
                  <a:cubicBezTo>
                    <a:pt x="803587" y="42012"/>
                    <a:pt x="812800" y="64255"/>
                    <a:pt x="812800" y="87448"/>
                  </a:cubicBezTo>
                  <a:lnTo>
                    <a:pt x="812800" y="725352"/>
                  </a:lnTo>
                  <a:cubicBezTo>
                    <a:pt x="812800" y="748545"/>
                    <a:pt x="803587" y="770788"/>
                    <a:pt x="787187" y="787187"/>
                  </a:cubicBezTo>
                  <a:cubicBezTo>
                    <a:pt x="770788" y="803587"/>
                    <a:pt x="748545" y="812800"/>
                    <a:pt x="725352" y="812800"/>
                  </a:cubicBezTo>
                  <a:lnTo>
                    <a:pt x="87448" y="812800"/>
                  </a:lnTo>
                  <a:cubicBezTo>
                    <a:pt x="64255" y="812800"/>
                    <a:pt x="42012" y="803587"/>
                    <a:pt x="25613" y="787187"/>
                  </a:cubicBezTo>
                  <a:cubicBezTo>
                    <a:pt x="9213" y="770788"/>
                    <a:pt x="0" y="748545"/>
                    <a:pt x="0" y="725352"/>
                  </a:cubicBezTo>
                  <a:lnTo>
                    <a:pt x="0" y="87448"/>
                  </a:lnTo>
                  <a:cubicBezTo>
                    <a:pt x="0" y="64255"/>
                    <a:pt x="9213" y="42012"/>
                    <a:pt x="25613" y="25613"/>
                  </a:cubicBezTo>
                  <a:cubicBezTo>
                    <a:pt x="42012" y="9213"/>
                    <a:pt x="64255" y="0"/>
                    <a:pt x="87448" y="0"/>
                  </a:cubicBezTo>
                  <a:close/>
                </a:path>
              </a:pathLst>
            </a:custGeom>
            <a:blipFill>
              <a:blip r:embed="rId9"/>
              <a:stretch>
                <a:fillRect l="0" t="0" r="0" b="0"/>
              </a:stretch>
            </a:blipFill>
          </p:spPr>
        </p:sp>
      </p:grpSp>
      <p:sp>
        <p:nvSpPr>
          <p:cNvPr name="Freeform 19" id="19"/>
          <p:cNvSpPr/>
          <p:nvPr/>
        </p:nvSpPr>
        <p:spPr>
          <a:xfrm flipH="false" flipV="false" rot="0">
            <a:off x="3418009" y="5864712"/>
            <a:ext cx="736206" cy="248470"/>
          </a:xfrm>
          <a:custGeom>
            <a:avLst/>
            <a:gdLst/>
            <a:ahLst/>
            <a:cxnLst/>
            <a:rect r="r" b="b" t="t" l="l"/>
            <a:pathLst>
              <a:path h="248470" w="736206">
                <a:moveTo>
                  <a:pt x="0" y="0"/>
                </a:moveTo>
                <a:lnTo>
                  <a:pt x="736206" y="0"/>
                </a:lnTo>
                <a:lnTo>
                  <a:pt x="736206" y="248469"/>
                </a:lnTo>
                <a:lnTo>
                  <a:pt x="0" y="24846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3418009" y="6180985"/>
            <a:ext cx="736206" cy="248470"/>
          </a:xfrm>
          <a:custGeom>
            <a:avLst/>
            <a:gdLst/>
            <a:ahLst/>
            <a:cxnLst/>
            <a:rect r="r" b="b" t="t" l="l"/>
            <a:pathLst>
              <a:path h="248470" w="736206">
                <a:moveTo>
                  <a:pt x="0" y="0"/>
                </a:moveTo>
                <a:lnTo>
                  <a:pt x="736206" y="0"/>
                </a:lnTo>
                <a:lnTo>
                  <a:pt x="736206" y="248470"/>
                </a:lnTo>
                <a:lnTo>
                  <a:pt x="0" y="24847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386298" y="5864712"/>
            <a:ext cx="565450" cy="564743"/>
          </a:xfrm>
          <a:custGeom>
            <a:avLst/>
            <a:gdLst/>
            <a:ahLst/>
            <a:cxnLst/>
            <a:rect r="r" b="b" t="t" l="l"/>
            <a:pathLst>
              <a:path h="564743" w="565450">
                <a:moveTo>
                  <a:pt x="0" y="0"/>
                </a:moveTo>
                <a:lnTo>
                  <a:pt x="565450" y="0"/>
                </a:lnTo>
                <a:lnTo>
                  <a:pt x="565450" y="564743"/>
                </a:lnTo>
                <a:lnTo>
                  <a:pt x="0" y="56474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1725215" y="8358476"/>
            <a:ext cx="2079107" cy="490156"/>
            <a:chOff x="0" y="0"/>
            <a:chExt cx="791479" cy="186594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791479" cy="186594"/>
            </a:xfrm>
            <a:custGeom>
              <a:avLst/>
              <a:gdLst/>
              <a:ahLst/>
              <a:cxnLst/>
              <a:rect r="r" b="b" t="t" l="l"/>
              <a:pathLst>
                <a:path h="186594" w="791479">
                  <a:moveTo>
                    <a:pt x="93092" y="0"/>
                  </a:moveTo>
                  <a:lnTo>
                    <a:pt x="698387" y="0"/>
                  </a:lnTo>
                  <a:cubicBezTo>
                    <a:pt x="749800" y="0"/>
                    <a:pt x="791479" y="41679"/>
                    <a:pt x="791479" y="93092"/>
                  </a:cubicBezTo>
                  <a:lnTo>
                    <a:pt x="791479" y="93502"/>
                  </a:lnTo>
                  <a:cubicBezTo>
                    <a:pt x="791479" y="144915"/>
                    <a:pt x="749800" y="186594"/>
                    <a:pt x="698387" y="186594"/>
                  </a:cubicBezTo>
                  <a:lnTo>
                    <a:pt x="93092" y="186594"/>
                  </a:lnTo>
                  <a:cubicBezTo>
                    <a:pt x="68402" y="186594"/>
                    <a:pt x="44724" y="176786"/>
                    <a:pt x="27266" y="159328"/>
                  </a:cubicBezTo>
                  <a:cubicBezTo>
                    <a:pt x="9808" y="141870"/>
                    <a:pt x="0" y="118191"/>
                    <a:pt x="0" y="93502"/>
                  </a:cubicBezTo>
                  <a:lnTo>
                    <a:pt x="0" y="93092"/>
                  </a:lnTo>
                  <a:cubicBezTo>
                    <a:pt x="0" y="68402"/>
                    <a:pt x="9808" y="44724"/>
                    <a:pt x="27266" y="27266"/>
                  </a:cubicBezTo>
                  <a:cubicBezTo>
                    <a:pt x="44724" y="9808"/>
                    <a:pt x="68402" y="0"/>
                    <a:pt x="93092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43C9A7">
                    <a:alpha val="100000"/>
                  </a:srgbClr>
                </a:gs>
                <a:gs pos="100000">
                  <a:srgbClr val="69E9F6">
                    <a:alpha val="100000"/>
                  </a:srgbClr>
                </a:gs>
              </a:gsLst>
              <a:lin ang="2700000"/>
            </a:gra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38100"/>
              <a:ext cx="791479" cy="2246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-396090" y="8969657"/>
            <a:ext cx="3666271" cy="816856"/>
            <a:chOff x="0" y="0"/>
            <a:chExt cx="965602" cy="215139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965602" cy="215139"/>
            </a:xfrm>
            <a:custGeom>
              <a:avLst/>
              <a:gdLst/>
              <a:ahLst/>
              <a:cxnLst/>
              <a:rect r="r" b="b" t="t" l="l"/>
              <a:pathLst>
                <a:path h="215139" w="965602">
                  <a:moveTo>
                    <a:pt x="48568" y="0"/>
                  </a:moveTo>
                  <a:lnTo>
                    <a:pt x="917034" y="0"/>
                  </a:lnTo>
                  <a:cubicBezTo>
                    <a:pt x="929915" y="0"/>
                    <a:pt x="942269" y="5117"/>
                    <a:pt x="951377" y="14225"/>
                  </a:cubicBezTo>
                  <a:cubicBezTo>
                    <a:pt x="960485" y="23334"/>
                    <a:pt x="965602" y="35687"/>
                    <a:pt x="965602" y="48568"/>
                  </a:cubicBezTo>
                  <a:lnTo>
                    <a:pt x="965602" y="166571"/>
                  </a:lnTo>
                  <a:cubicBezTo>
                    <a:pt x="965602" y="193394"/>
                    <a:pt x="943858" y="215139"/>
                    <a:pt x="917034" y="215139"/>
                  </a:cubicBezTo>
                  <a:lnTo>
                    <a:pt x="48568" y="215139"/>
                  </a:lnTo>
                  <a:cubicBezTo>
                    <a:pt x="21745" y="215139"/>
                    <a:pt x="0" y="193394"/>
                    <a:pt x="0" y="166571"/>
                  </a:cubicBezTo>
                  <a:lnTo>
                    <a:pt x="0" y="48568"/>
                  </a:lnTo>
                  <a:cubicBezTo>
                    <a:pt x="0" y="21745"/>
                    <a:pt x="21745" y="0"/>
                    <a:pt x="4856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43C9A7">
                    <a:alpha val="100000"/>
                  </a:srgbClr>
                </a:gs>
                <a:gs pos="100000">
                  <a:srgbClr val="69E9F6">
                    <a:alpha val="100000"/>
                  </a:srgbClr>
                </a:gs>
              </a:gsLst>
              <a:lin ang="2700000"/>
            </a:gradFill>
          </p:spPr>
        </p:sp>
        <p:sp>
          <p:nvSpPr>
            <p:cNvPr name="TextBox 27" id="27"/>
            <p:cNvSpPr txBox="true"/>
            <p:nvPr/>
          </p:nvSpPr>
          <p:spPr>
            <a:xfrm>
              <a:off x="0" y="-38100"/>
              <a:ext cx="965602" cy="25323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8" id="28"/>
          <p:cNvSpPr/>
          <p:nvPr/>
        </p:nvSpPr>
        <p:spPr>
          <a:xfrm flipH="false" flipV="false" rot="0">
            <a:off x="15409664" y="8501260"/>
            <a:ext cx="1849636" cy="1785740"/>
          </a:xfrm>
          <a:custGeom>
            <a:avLst/>
            <a:gdLst/>
            <a:ahLst/>
            <a:cxnLst/>
            <a:rect r="r" b="b" t="t" l="l"/>
            <a:pathLst>
              <a:path h="1785740" w="1849636">
                <a:moveTo>
                  <a:pt x="0" y="0"/>
                </a:moveTo>
                <a:lnTo>
                  <a:pt x="1849636" y="0"/>
                </a:lnTo>
                <a:lnTo>
                  <a:pt x="1849636" y="1785740"/>
                </a:lnTo>
                <a:lnTo>
                  <a:pt x="0" y="178574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9" id="29"/>
          <p:cNvSpPr txBox="true"/>
          <p:nvPr/>
        </p:nvSpPr>
        <p:spPr>
          <a:xfrm rot="0">
            <a:off x="1834083" y="494287"/>
            <a:ext cx="1106332" cy="2127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557"/>
              </a:lnSpc>
            </a:pPr>
            <a:r>
              <a:rPr lang="en-US" sz="1730" b="true">
                <a:solidFill>
                  <a:srgbClr val="234346"/>
                </a:solidFill>
                <a:latin typeface="Inter Bold"/>
                <a:ea typeface="Inter Bold"/>
                <a:cs typeface="Inter Bold"/>
                <a:sym typeface="Inter Bold"/>
              </a:rPr>
              <a:t>Fauget 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7144235" y="1624328"/>
            <a:ext cx="7512035" cy="14998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57"/>
              </a:lnSpc>
            </a:pPr>
            <a:r>
              <a:rPr lang="en-US" b="true" sz="5277">
                <a:solidFill>
                  <a:srgbClr val="249B97"/>
                </a:solidFill>
                <a:latin typeface="Garet Bold"/>
                <a:ea typeface="Garet Bold"/>
                <a:cs typeface="Garet Bold"/>
                <a:sym typeface="Garet Bold"/>
              </a:rPr>
              <a:t>ABOUT NAUGRAMEDICALS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088621" y="4788171"/>
            <a:ext cx="1849947" cy="402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36"/>
              </a:lnSpc>
            </a:pPr>
            <a:r>
              <a:rPr lang="en-US" sz="2966" b="true">
                <a:solidFill>
                  <a:srgbClr val="403F41"/>
                </a:solidFill>
                <a:latin typeface="Inter Bold"/>
                <a:ea typeface="Inter Bold"/>
                <a:cs typeface="Inter Bold"/>
                <a:sym typeface="Inter Bold"/>
              </a:rPr>
              <a:t>Picture 1 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6462243" y="3831932"/>
            <a:ext cx="11176025" cy="32791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054" indent="-289527" lvl="1">
              <a:lnSpc>
                <a:spcPts val="4398"/>
              </a:lnSpc>
              <a:buFont typeface="Arial"/>
              <a:buChar char="•"/>
            </a:pPr>
            <a:r>
              <a:rPr lang="en-US" b="true" sz="2682">
                <a:solidFill>
                  <a:srgbClr val="000000"/>
                </a:solidFill>
                <a:latin typeface="Gotham Bold"/>
                <a:ea typeface="Gotham Bold"/>
                <a:cs typeface="Gotham Bold"/>
                <a:sym typeface="Gotham Bold"/>
              </a:rPr>
              <a:t>Lead</a:t>
            </a:r>
            <a:r>
              <a:rPr lang="en-US" b="true" sz="2682">
                <a:solidFill>
                  <a:srgbClr val="000000"/>
                </a:solidFill>
                <a:latin typeface="Gotham Bold"/>
                <a:ea typeface="Gotham Bold"/>
                <a:cs typeface="Gotham Bold"/>
                <a:sym typeface="Gotham Bold"/>
              </a:rPr>
              <a:t>ing global manufacturer and exporter of medical and hospital equipment</a:t>
            </a:r>
          </a:p>
          <a:p>
            <a:pPr algn="l" marL="579054" indent="-289527" lvl="1">
              <a:lnSpc>
                <a:spcPts val="4398"/>
              </a:lnSpc>
              <a:buFont typeface="Arial"/>
              <a:buChar char="•"/>
            </a:pPr>
            <a:r>
              <a:rPr lang="en-US" b="true" sz="2682">
                <a:solidFill>
                  <a:srgbClr val="000000"/>
                </a:solidFill>
                <a:latin typeface="Gotham Bold"/>
                <a:ea typeface="Gotham Bold"/>
                <a:cs typeface="Gotham Bold"/>
                <a:sym typeface="Gotham Bold"/>
              </a:rPr>
              <a:t>Committed to superior quality, innovation, and durability</a:t>
            </a:r>
          </a:p>
          <a:p>
            <a:pPr algn="l" marL="579054" indent="-289527" lvl="1">
              <a:lnSpc>
                <a:spcPts val="4398"/>
              </a:lnSpc>
              <a:buFont typeface="Arial"/>
              <a:buChar char="•"/>
            </a:pPr>
            <a:r>
              <a:rPr lang="en-US" b="true" sz="2682">
                <a:solidFill>
                  <a:srgbClr val="000000"/>
                </a:solidFill>
                <a:latin typeface="Gotham Bold"/>
                <a:ea typeface="Gotham Bold"/>
                <a:cs typeface="Gotham Bold"/>
                <a:sym typeface="Gotham Bold"/>
              </a:rPr>
              <a:t>Trusted by hospitals, clinics, and healthcare institutions worldwide</a:t>
            </a:r>
          </a:p>
          <a:p>
            <a:pPr algn="l">
              <a:lnSpc>
                <a:spcPts val="4398"/>
              </a:lnSpc>
            </a:pPr>
          </a:p>
        </p:txBody>
      </p:sp>
      <p:sp>
        <p:nvSpPr>
          <p:cNvPr name="TextBox 33" id="33"/>
          <p:cNvSpPr txBox="true"/>
          <p:nvPr/>
        </p:nvSpPr>
        <p:spPr>
          <a:xfrm rot="0">
            <a:off x="1088621" y="9200415"/>
            <a:ext cx="1849947" cy="402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36"/>
              </a:lnSpc>
            </a:pPr>
            <a:r>
              <a:rPr lang="en-US" sz="2966" b="true">
                <a:solidFill>
                  <a:srgbClr val="403F41"/>
                </a:solidFill>
                <a:latin typeface="Inter Bold"/>
                <a:ea typeface="Inter Bold"/>
                <a:cs typeface="Inter Bold"/>
                <a:sym typeface="Inter Bold"/>
              </a:rPr>
              <a:t>Picture 2 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6697B">
                <a:alpha val="100000"/>
              </a:srgbClr>
            </a:gs>
            <a:gs pos="100000">
              <a:srgbClr val="4EE1BE">
                <a:alpha val="100000"/>
              </a:srgbClr>
            </a:gs>
          </a:gsLst>
          <a:lin ang="27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228234" y="349435"/>
            <a:ext cx="464108" cy="454826"/>
          </a:xfrm>
          <a:custGeom>
            <a:avLst/>
            <a:gdLst/>
            <a:ahLst/>
            <a:cxnLst/>
            <a:rect r="r" b="b" t="t" l="l"/>
            <a:pathLst>
              <a:path h="454826" w="464108">
                <a:moveTo>
                  <a:pt x="0" y="0"/>
                </a:moveTo>
                <a:lnTo>
                  <a:pt x="464108" y="0"/>
                </a:lnTo>
                <a:lnTo>
                  <a:pt x="464108" y="454826"/>
                </a:lnTo>
                <a:lnTo>
                  <a:pt x="0" y="4548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3531222"/>
            <a:ext cx="18288000" cy="7377938"/>
          </a:xfrm>
          <a:custGeom>
            <a:avLst/>
            <a:gdLst/>
            <a:ahLst/>
            <a:cxnLst/>
            <a:rect r="r" b="b" t="t" l="l"/>
            <a:pathLst>
              <a:path h="7377938" w="18288000">
                <a:moveTo>
                  <a:pt x="0" y="0"/>
                </a:moveTo>
                <a:lnTo>
                  <a:pt x="18288000" y="0"/>
                </a:lnTo>
                <a:lnTo>
                  <a:pt x="18288000" y="7377938"/>
                </a:lnTo>
                <a:lnTo>
                  <a:pt x="0" y="737793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936" t="0" r="-6792" b="-176945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334704" y="2268196"/>
            <a:ext cx="5750608" cy="5750608"/>
          </a:xfrm>
          <a:custGeom>
            <a:avLst/>
            <a:gdLst/>
            <a:ahLst/>
            <a:cxnLst/>
            <a:rect r="r" b="b" t="t" l="l"/>
            <a:pathLst>
              <a:path h="5750608" w="5750608">
                <a:moveTo>
                  <a:pt x="0" y="0"/>
                </a:moveTo>
                <a:lnTo>
                  <a:pt x="5750608" y="0"/>
                </a:lnTo>
                <a:lnTo>
                  <a:pt x="5750608" y="5750608"/>
                </a:lnTo>
                <a:lnTo>
                  <a:pt x="0" y="575060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92342" y="1853273"/>
            <a:ext cx="8030554" cy="20490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32"/>
              </a:lnSpc>
            </a:pPr>
            <a:r>
              <a:rPr lang="en-US" b="true" sz="7236">
                <a:solidFill>
                  <a:srgbClr val="FFFFFF"/>
                </a:solidFill>
                <a:latin typeface="Garet Bold"/>
                <a:ea typeface="Garet Bold"/>
                <a:cs typeface="Garet Bold"/>
                <a:sym typeface="Garet Bold"/>
              </a:rPr>
              <a:t>OUR OBSTETRIC TABLES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28700" y="4972050"/>
            <a:ext cx="10861936" cy="3052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054" indent="-289527" lvl="1">
              <a:lnSpc>
                <a:spcPts val="4908"/>
              </a:lnSpc>
              <a:buFont typeface="Arial"/>
              <a:buChar char="•"/>
            </a:pPr>
            <a:r>
              <a:rPr lang="en-US" b="true" sz="2682">
                <a:solidFill>
                  <a:srgbClr val="000000"/>
                </a:solidFill>
                <a:latin typeface="Gotham Bold"/>
                <a:ea typeface="Gotham Bold"/>
                <a:cs typeface="Gotham Bold"/>
                <a:sym typeface="Gotham Bold"/>
              </a:rPr>
              <a:t>Erg</a:t>
            </a:r>
            <a:r>
              <a:rPr lang="en-US" b="true" sz="2682">
                <a:solidFill>
                  <a:srgbClr val="000000"/>
                </a:solidFill>
                <a:latin typeface="Gotham Bold"/>
                <a:ea typeface="Gotham Bold"/>
                <a:cs typeface="Gotham Bold"/>
                <a:sym typeface="Gotham Bold"/>
              </a:rPr>
              <a:t>onomically designed for maximum patient comfort</a:t>
            </a:r>
          </a:p>
          <a:p>
            <a:pPr algn="l" marL="579054" indent="-289527" lvl="1">
              <a:lnSpc>
                <a:spcPts val="4908"/>
              </a:lnSpc>
              <a:buFont typeface="Arial"/>
              <a:buChar char="•"/>
            </a:pPr>
            <a:r>
              <a:rPr lang="en-US" b="true" sz="2682">
                <a:solidFill>
                  <a:srgbClr val="000000"/>
                </a:solidFill>
                <a:latin typeface="Gotham Bold"/>
                <a:ea typeface="Gotham Bold"/>
                <a:cs typeface="Gotham Bold"/>
                <a:sym typeface="Gotham Bold"/>
              </a:rPr>
              <a:t>Adjustable height, backrest, and leg supports</a:t>
            </a:r>
          </a:p>
          <a:p>
            <a:pPr algn="l" marL="579054" indent="-289527" lvl="1">
              <a:lnSpc>
                <a:spcPts val="4908"/>
              </a:lnSpc>
              <a:buFont typeface="Arial"/>
              <a:buChar char="•"/>
            </a:pPr>
            <a:r>
              <a:rPr lang="en-US" b="true" sz="2682">
                <a:solidFill>
                  <a:srgbClr val="000000"/>
                </a:solidFill>
                <a:latin typeface="Gotham Bold"/>
                <a:ea typeface="Gotham Bold"/>
                <a:cs typeface="Gotham Bold"/>
                <a:sym typeface="Gotham Bold"/>
              </a:rPr>
              <a:t>Durable stainless steel structure and easy-to-clean surfaces</a:t>
            </a:r>
          </a:p>
          <a:p>
            <a:pPr algn="l" marL="579054" indent="-289527" lvl="1">
              <a:lnSpc>
                <a:spcPts val="4908"/>
              </a:lnSpc>
              <a:buFont typeface="Arial"/>
              <a:buChar char="•"/>
            </a:pPr>
            <a:r>
              <a:rPr lang="en-US" b="true" sz="2682">
                <a:solidFill>
                  <a:srgbClr val="000000"/>
                </a:solidFill>
                <a:latin typeface="Gotham Bold"/>
                <a:ea typeface="Gotham Bold"/>
                <a:cs typeface="Gotham Bold"/>
                <a:sym typeface="Gotham Bold"/>
              </a:rPr>
              <a:t>Designed for both gynecological and obstetric use</a:t>
            </a:r>
          </a:p>
          <a:p>
            <a:pPr algn="l">
              <a:lnSpc>
                <a:spcPts val="4908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1346731" y="8567644"/>
            <a:ext cx="11667381" cy="14189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27"/>
              </a:lnSpc>
            </a:pPr>
            <a:r>
              <a:rPr lang="en-US" sz="2437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Visit:</a:t>
            </a:r>
            <a:r>
              <a:rPr lang="en-US" b="true" sz="243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</a:p>
          <a:p>
            <a:pPr algn="ctr">
              <a:lnSpc>
                <a:spcPts val="3827"/>
              </a:lnSpc>
            </a:pPr>
            <a:r>
              <a:rPr lang="en-US" b="true" sz="243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6" tooltip="https://www.naugramedical.com/hospital-medical-furniture/obstetric-tables"/>
              </a:rPr>
              <a:t>https://www.naugramedical.com/hospital-medical-furniture/obstetric-tables</a:t>
            </a:r>
            <a:r>
              <a:rPr lang="en-US" b="true" sz="243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</a:p>
          <a:p>
            <a:pPr algn="ctr">
              <a:lnSpc>
                <a:spcPts val="3827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43C9A7">
                <a:alpha val="58000"/>
              </a:srgbClr>
            </a:gs>
            <a:gs pos="100000">
              <a:srgbClr val="69E9F6">
                <a:alpha val="18500"/>
              </a:srgbClr>
            </a:gs>
          </a:gsLst>
          <a:lin ang="27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58975" y="0"/>
            <a:ext cx="10800568" cy="10287000"/>
          </a:xfrm>
          <a:custGeom>
            <a:avLst/>
            <a:gdLst/>
            <a:ahLst/>
            <a:cxnLst/>
            <a:rect r="r" b="b" t="t" l="l"/>
            <a:pathLst>
              <a:path h="10287000" w="10800568">
                <a:moveTo>
                  <a:pt x="0" y="0"/>
                </a:moveTo>
                <a:lnTo>
                  <a:pt x="10800569" y="0"/>
                </a:lnTo>
                <a:lnTo>
                  <a:pt x="10800569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7000"/>
            </a:blip>
            <a:stretch>
              <a:fillRect l="-43467" t="-5585" r="0" b="-4504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58975" y="504110"/>
            <a:ext cx="9444799" cy="12888983"/>
          </a:xfrm>
          <a:custGeom>
            <a:avLst/>
            <a:gdLst/>
            <a:ahLst/>
            <a:cxnLst/>
            <a:rect r="r" b="b" t="t" l="l"/>
            <a:pathLst>
              <a:path h="12888983" w="9444799">
                <a:moveTo>
                  <a:pt x="0" y="0"/>
                </a:moveTo>
                <a:lnTo>
                  <a:pt x="9444799" y="0"/>
                </a:lnTo>
                <a:lnTo>
                  <a:pt x="9444799" y="12888983"/>
                </a:lnTo>
                <a:lnTo>
                  <a:pt x="0" y="1288898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6466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1692689"/>
            <a:ext cx="8194926" cy="8594311"/>
          </a:xfrm>
          <a:custGeom>
            <a:avLst/>
            <a:gdLst/>
            <a:ahLst/>
            <a:cxnLst/>
            <a:rect r="r" b="b" t="t" l="l"/>
            <a:pathLst>
              <a:path h="8594311" w="8194926">
                <a:moveTo>
                  <a:pt x="0" y="0"/>
                </a:moveTo>
                <a:lnTo>
                  <a:pt x="8194926" y="0"/>
                </a:lnTo>
                <a:lnTo>
                  <a:pt x="8194926" y="8594311"/>
                </a:lnTo>
                <a:lnTo>
                  <a:pt x="0" y="859431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3386" t="0" r="0" b="-27188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794648" y="804261"/>
            <a:ext cx="5833926" cy="1186075"/>
          </a:xfrm>
          <a:custGeom>
            <a:avLst/>
            <a:gdLst/>
            <a:ahLst/>
            <a:cxnLst/>
            <a:rect r="r" b="b" t="t" l="l"/>
            <a:pathLst>
              <a:path h="1186075" w="5833926">
                <a:moveTo>
                  <a:pt x="0" y="0"/>
                </a:moveTo>
                <a:lnTo>
                  <a:pt x="5833926" y="0"/>
                </a:lnTo>
                <a:lnTo>
                  <a:pt x="5833926" y="1186075"/>
                </a:lnTo>
                <a:lnTo>
                  <a:pt x="0" y="118607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11452" r="0" b="-65222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794648" y="2541352"/>
            <a:ext cx="9759171" cy="1832195"/>
          </a:xfrm>
          <a:custGeom>
            <a:avLst/>
            <a:gdLst/>
            <a:ahLst/>
            <a:cxnLst/>
            <a:rect r="r" b="b" t="t" l="l"/>
            <a:pathLst>
              <a:path h="1832195" w="9759171">
                <a:moveTo>
                  <a:pt x="0" y="0"/>
                </a:moveTo>
                <a:lnTo>
                  <a:pt x="9759171" y="0"/>
                </a:lnTo>
                <a:lnTo>
                  <a:pt x="9759171" y="1832195"/>
                </a:lnTo>
                <a:lnTo>
                  <a:pt x="0" y="183219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145153" r="-7746" b="-77672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6212839" y="2821559"/>
            <a:ext cx="581809" cy="581809"/>
          </a:xfrm>
          <a:custGeom>
            <a:avLst/>
            <a:gdLst/>
            <a:ahLst/>
            <a:cxnLst/>
            <a:rect r="r" b="b" t="t" l="l"/>
            <a:pathLst>
              <a:path h="581809" w="581809">
                <a:moveTo>
                  <a:pt x="0" y="0"/>
                </a:moveTo>
                <a:lnTo>
                  <a:pt x="581809" y="0"/>
                </a:lnTo>
                <a:lnTo>
                  <a:pt x="581809" y="581808"/>
                </a:lnTo>
                <a:lnTo>
                  <a:pt x="0" y="58180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6374858" y="4373547"/>
            <a:ext cx="839580" cy="839580"/>
          </a:xfrm>
          <a:custGeom>
            <a:avLst/>
            <a:gdLst/>
            <a:ahLst/>
            <a:cxnLst/>
            <a:rect r="r" b="b" t="t" l="l"/>
            <a:pathLst>
              <a:path h="839580" w="839580">
                <a:moveTo>
                  <a:pt x="0" y="0"/>
                </a:moveTo>
                <a:lnTo>
                  <a:pt x="839580" y="0"/>
                </a:lnTo>
                <a:lnTo>
                  <a:pt x="839580" y="839580"/>
                </a:lnTo>
                <a:lnTo>
                  <a:pt x="0" y="83958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228234" y="349435"/>
            <a:ext cx="464108" cy="454826"/>
          </a:xfrm>
          <a:custGeom>
            <a:avLst/>
            <a:gdLst/>
            <a:ahLst/>
            <a:cxnLst/>
            <a:rect r="r" b="b" t="t" l="l"/>
            <a:pathLst>
              <a:path h="454826" w="464108">
                <a:moveTo>
                  <a:pt x="0" y="0"/>
                </a:moveTo>
                <a:lnTo>
                  <a:pt x="464108" y="0"/>
                </a:lnTo>
                <a:lnTo>
                  <a:pt x="464108" y="454826"/>
                </a:lnTo>
                <a:lnTo>
                  <a:pt x="0" y="4548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462232" y="3750695"/>
            <a:ext cx="5750608" cy="5750608"/>
          </a:xfrm>
          <a:custGeom>
            <a:avLst/>
            <a:gdLst/>
            <a:ahLst/>
            <a:cxnLst/>
            <a:rect r="r" b="b" t="t" l="l"/>
            <a:pathLst>
              <a:path h="5750608" w="5750608">
                <a:moveTo>
                  <a:pt x="0" y="0"/>
                </a:moveTo>
                <a:lnTo>
                  <a:pt x="5750607" y="0"/>
                </a:lnTo>
                <a:lnTo>
                  <a:pt x="5750607" y="5750608"/>
                </a:lnTo>
                <a:lnTo>
                  <a:pt x="0" y="575060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7214438" y="3088259"/>
            <a:ext cx="8153998" cy="10571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748"/>
              </a:lnSpc>
            </a:pPr>
            <a:r>
              <a:rPr lang="en-US" sz="8705" spc="914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Thank You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8539451" y="5691049"/>
            <a:ext cx="9748549" cy="2685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7"/>
              </a:lnSpc>
            </a:pPr>
            <a:r>
              <a:rPr lang="en-US" b="true" sz="2702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:</a:t>
            </a:r>
            <a:r>
              <a:rPr lang="en-US" sz="270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- 6148/6, Guru Nanak Marg, Ambala Cantt, Haryana, India</a:t>
            </a:r>
          </a:p>
          <a:p>
            <a:pPr algn="ctr">
              <a:lnSpc>
                <a:spcPts val="4297"/>
              </a:lnSpc>
            </a:pPr>
            <a:r>
              <a:rPr lang="en-US" b="true" sz="2702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70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+91-9896600003</a:t>
            </a:r>
          </a:p>
          <a:p>
            <a:pPr algn="ctr">
              <a:lnSpc>
                <a:spcPts val="4297"/>
              </a:lnSpc>
            </a:pPr>
            <a:r>
              <a:rPr lang="en-US" b="true" sz="2702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70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 </a:t>
            </a:r>
            <a:r>
              <a:rPr lang="en-US" sz="270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11" tooltip="https://www.naugramedical.com/diagnostic-equipments"/>
              </a:rPr>
              <a:t>www.naugramedical.com</a:t>
            </a:r>
          </a:p>
          <a:p>
            <a:pPr algn="ctr">
              <a:lnSpc>
                <a:spcPts val="4297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DAG29uB3siA</dc:identifier>
  <dcterms:modified xsi:type="dcterms:W3CDTF">2011-08-01T06:04:30Z</dcterms:modified>
  <cp:revision>1</cp:revision>
  <dc:title>Obstetric Tables Manufacturers</dc:title>
</cp:coreProperties>
</file>