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7556500" cy="10693400"/>
  <p:notesSz cx="6858000" cy="9144000"/>
  <p:embeddedFontLst>
    <p:embeddedFont>
      <p:font typeface="Canva Sans Bold" charset="1" panose="020B0803030501040103"/>
      <p:regular r:id="rId10"/>
    </p:embeddedFont>
    <p:embeddedFont>
      <p:font typeface="Open Sans Bold" charset="1" panose="020B0806030504020204"/>
      <p:regular r:id="rId11"/>
    </p:embeddedFont>
    <p:embeddedFont>
      <p:font typeface="Open Sans" charset="1" panose="020B0606030504020204"/>
      <p:regular r:id="rId12"/>
    </p:embeddedFont>
    <p:embeddedFont>
      <p:font typeface="Canva Sans" charset="1" panose="020B0503030501040103"/>
      <p:regular r:id="rId13"/>
    </p:embeddedFont>
    <p:embeddedFont>
      <p:font typeface="Glacial Indifference Bold" charset="1" panose="00000800000000000000"/>
      <p:regular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mailto:info@travipro.com" TargetMode="External" Type="http://schemas.openxmlformats.org/officeDocument/2006/relationships/hyperlink"/><Relationship Id="rId5" Target="http://phone.no" TargetMode="External" Type="http://schemas.openxmlformats.org/officeDocument/2006/relationships/hyperlink"/><Relationship Id="rId6" Target="https://www.travipro.com/travel-website-development.html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https://www.travipro.com/flight-booking-portal-development.html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5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Relationship Id="rId3" Target="../media/image7.svg" Type="http://schemas.openxmlformats.org/officeDocument/2006/relationships/image"/><Relationship Id="rId4" Target="../media/image2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A977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939832" y="1488070"/>
            <a:ext cx="4864168" cy="4864168"/>
            <a:chOff x="0" y="0"/>
            <a:chExt cx="3282950" cy="32829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282950" cy="3282950"/>
            </a:xfrm>
            <a:custGeom>
              <a:avLst/>
              <a:gdLst/>
              <a:ahLst/>
              <a:cxnLst/>
              <a:rect r="r" b="b" t="t" l="l"/>
              <a:pathLst>
                <a:path h="3282950" w="3282950">
                  <a:moveTo>
                    <a:pt x="0" y="0"/>
                  </a:moveTo>
                  <a:lnTo>
                    <a:pt x="2532380" y="0"/>
                  </a:lnTo>
                  <a:cubicBezTo>
                    <a:pt x="2946400" y="0"/>
                    <a:pt x="3282950" y="336550"/>
                    <a:pt x="3282950" y="750570"/>
                  </a:cubicBezTo>
                  <a:lnTo>
                    <a:pt x="3282950" y="3282950"/>
                  </a:lnTo>
                  <a:lnTo>
                    <a:pt x="0" y="32829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17616" t="0" r="-17616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174773" y="6148846"/>
            <a:ext cx="4400535" cy="4876766"/>
            <a:chOff x="0" y="0"/>
            <a:chExt cx="2075399" cy="2300001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075399" cy="2300001"/>
            </a:xfrm>
            <a:custGeom>
              <a:avLst/>
              <a:gdLst/>
              <a:ahLst/>
              <a:cxnLst/>
              <a:rect r="r" b="b" t="t" l="l"/>
              <a:pathLst>
                <a:path h="2300001" w="2075399">
                  <a:moveTo>
                    <a:pt x="0" y="0"/>
                  </a:moveTo>
                  <a:lnTo>
                    <a:pt x="2075399" y="0"/>
                  </a:lnTo>
                  <a:lnTo>
                    <a:pt x="2075399" y="2300001"/>
                  </a:lnTo>
                  <a:lnTo>
                    <a:pt x="0" y="2300001"/>
                  </a:lnTo>
                  <a:close/>
                </a:path>
              </a:pathLst>
            </a:custGeom>
            <a:solidFill>
              <a:srgbClr val="F47E35"/>
            </a:solidFill>
          </p:spPr>
        </p:sp>
      </p:grpSp>
      <p:sp>
        <p:nvSpPr>
          <p:cNvPr name="Freeform 6" id="6"/>
          <p:cNvSpPr/>
          <p:nvPr/>
        </p:nvSpPr>
        <p:spPr>
          <a:xfrm flipH="false" flipV="false" rot="0">
            <a:off x="3509756" y="227322"/>
            <a:ext cx="3746062" cy="1057356"/>
          </a:xfrm>
          <a:custGeom>
            <a:avLst/>
            <a:gdLst/>
            <a:ahLst/>
            <a:cxnLst/>
            <a:rect r="r" b="b" t="t" l="l"/>
            <a:pathLst>
              <a:path h="1057356" w="3746062">
                <a:moveTo>
                  <a:pt x="0" y="0"/>
                </a:moveTo>
                <a:lnTo>
                  <a:pt x="3746062" y="0"/>
                </a:lnTo>
                <a:lnTo>
                  <a:pt x="3746062" y="1057356"/>
                </a:lnTo>
                <a:lnTo>
                  <a:pt x="0" y="105735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74773" y="7526491"/>
            <a:ext cx="4215015" cy="25993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472"/>
              </a:lnSpc>
            </a:pPr>
            <a:r>
              <a:rPr lang="en-US" b="true" sz="1887">
                <a:solidFill>
                  <a:srgbClr val="2C2D2D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 :- B-112, Sector-64 Noida - 201301</a:t>
            </a:r>
          </a:p>
          <a:p>
            <a:pPr algn="ctr">
              <a:lnSpc>
                <a:spcPts val="3472"/>
              </a:lnSpc>
            </a:pPr>
            <a:r>
              <a:rPr lang="en-US" b="true" sz="1887">
                <a:solidFill>
                  <a:srgbClr val="2C2D2D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EMail :- </a:t>
            </a:r>
            <a:r>
              <a:rPr lang="en-US" b="true" sz="1887">
                <a:solidFill>
                  <a:srgbClr val="2C2D2D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4" tooltip="mailto:info@travipro.com"/>
              </a:rPr>
              <a:t>info@travipro.com</a:t>
            </a:r>
          </a:p>
          <a:p>
            <a:pPr algn="ctr">
              <a:lnSpc>
                <a:spcPts val="3588"/>
              </a:lnSpc>
            </a:pPr>
            <a:r>
              <a:rPr lang="en-US" b="true" sz="1950">
                <a:solidFill>
                  <a:srgbClr val="2C2D2D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5" tooltip="http://phone.no"/>
              </a:rPr>
              <a:t>Phone.No</a:t>
            </a:r>
            <a:r>
              <a:rPr lang="en-US" b="true" sz="1950">
                <a:solidFill>
                  <a:srgbClr val="2C2D2D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:- +91 9560 433 3182 </a:t>
            </a:r>
          </a:p>
          <a:p>
            <a:pPr algn="ctr">
              <a:lnSpc>
                <a:spcPts val="3472"/>
              </a:lnSpc>
            </a:pPr>
            <a:r>
              <a:rPr lang="en-US" b="true" sz="1887">
                <a:solidFill>
                  <a:srgbClr val="2C2D2D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 :- </a:t>
            </a:r>
            <a:r>
              <a:rPr lang="en-US" b="true" sz="1887">
                <a:solidFill>
                  <a:srgbClr val="2C2D2D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6" tooltip="https://www.travipro.com/travel-website-development.html"/>
              </a:rPr>
              <a:t>https://www.travipro.com</a:t>
            </a:r>
          </a:p>
          <a:p>
            <a:pPr algn="ctr">
              <a:lnSpc>
                <a:spcPts val="3472"/>
              </a:lnSpc>
            </a:pP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756000" y="4106032"/>
            <a:ext cx="4900529" cy="3962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59"/>
              </a:lnSpc>
              <a:spcBef>
                <a:spcPct val="0"/>
              </a:spcBef>
            </a:pPr>
            <a:r>
              <a:rPr lang="en-US" b="true" sz="2400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INTRODUCTION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84937" y="4826122"/>
            <a:ext cx="7475063" cy="248147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01"/>
              </a:lnSpc>
            </a:pPr>
            <a:r>
              <a:rPr lang="en-US" sz="2117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Flight Booking Portal Development in India, providing seamless solutions for travel businesses. Our customized portals include real-time flight data, secure payment gateways, and user-friendly interfaces to enhance booking experiences and boost revenue.</a:t>
            </a:r>
          </a:p>
        </p:txBody>
      </p:sp>
      <p:grpSp>
        <p:nvGrpSpPr>
          <p:cNvPr name="Group 4" id="4"/>
          <p:cNvGrpSpPr/>
          <p:nvPr/>
        </p:nvGrpSpPr>
        <p:grpSpPr>
          <a:xfrm rot="0">
            <a:off x="-345608" y="10160740"/>
            <a:ext cx="8251217" cy="824341"/>
            <a:chOff x="0" y="0"/>
            <a:chExt cx="2611098" cy="260863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611098" cy="260863"/>
            </a:xfrm>
            <a:custGeom>
              <a:avLst/>
              <a:gdLst/>
              <a:ahLst/>
              <a:cxnLst/>
              <a:rect r="r" b="b" t="t" l="l"/>
              <a:pathLst>
                <a:path h="260863" w="2611098">
                  <a:moveTo>
                    <a:pt x="0" y="0"/>
                  </a:moveTo>
                  <a:lnTo>
                    <a:pt x="2611098" y="0"/>
                  </a:lnTo>
                  <a:lnTo>
                    <a:pt x="2611098" y="260863"/>
                  </a:lnTo>
                  <a:lnTo>
                    <a:pt x="0" y="260863"/>
                  </a:lnTo>
                  <a:close/>
                </a:path>
              </a:pathLst>
            </a:custGeom>
            <a:solidFill>
              <a:srgbClr val="F1ECE6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0" y="149693"/>
            <a:ext cx="7560000" cy="3527713"/>
            <a:chOff x="0" y="0"/>
            <a:chExt cx="7035465" cy="328295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7035465" cy="3282950"/>
            </a:xfrm>
            <a:custGeom>
              <a:avLst/>
              <a:gdLst/>
              <a:ahLst/>
              <a:cxnLst/>
              <a:rect r="r" b="b" t="t" l="l"/>
              <a:pathLst>
                <a:path h="3282950" w="7035465">
                  <a:moveTo>
                    <a:pt x="0" y="0"/>
                  </a:moveTo>
                  <a:lnTo>
                    <a:pt x="5426970" y="0"/>
                  </a:lnTo>
                  <a:cubicBezTo>
                    <a:pt x="6314228" y="0"/>
                    <a:pt x="7035465" y="336550"/>
                    <a:pt x="7035465" y="750570"/>
                  </a:cubicBezTo>
                  <a:lnTo>
                    <a:pt x="7035465" y="3282950"/>
                  </a:lnTo>
                  <a:lnTo>
                    <a:pt x="0" y="32829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-29234" r="0" b="-29234"/>
              </a:stretch>
            </a:blipFill>
          </p:spPr>
        </p:sp>
      </p:grpSp>
      <p:sp>
        <p:nvSpPr>
          <p:cNvPr name="TextBox 8" id="8"/>
          <p:cNvSpPr txBox="true"/>
          <p:nvPr/>
        </p:nvSpPr>
        <p:spPr>
          <a:xfrm rot="0">
            <a:off x="0" y="8133342"/>
            <a:ext cx="7560000" cy="15443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79"/>
              </a:lnSpc>
            </a:pPr>
            <a:r>
              <a:rPr lang="en-US" sz="21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To know more</a:t>
            </a:r>
            <a:r>
              <a:rPr lang="en-US" sz="21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about to visit official website , </a:t>
            </a:r>
            <a:r>
              <a:rPr lang="en-US" sz="21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3" tooltip="https://www.travipro.com/flight-booking-portal-development.html"/>
              </a:rPr>
              <a:t>https://www.travipro.com/flight-booking-portal-development.html</a:t>
            </a:r>
            <a:r>
              <a:rPr lang="en-US" sz="21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3079"/>
              </a:lnSpc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226438" y="7325108"/>
            <a:ext cx="688218" cy="3463317"/>
            <a:chOff x="0" y="0"/>
            <a:chExt cx="217786" cy="109596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17786" cy="1095967"/>
            </a:xfrm>
            <a:custGeom>
              <a:avLst/>
              <a:gdLst/>
              <a:ahLst/>
              <a:cxnLst/>
              <a:rect r="r" b="b" t="t" l="l"/>
              <a:pathLst>
                <a:path h="1095967" w="217786">
                  <a:moveTo>
                    <a:pt x="0" y="0"/>
                  </a:moveTo>
                  <a:lnTo>
                    <a:pt x="217786" y="0"/>
                  </a:lnTo>
                  <a:lnTo>
                    <a:pt x="217786" y="1095967"/>
                  </a:lnTo>
                  <a:lnTo>
                    <a:pt x="0" y="1095967"/>
                  </a:lnTo>
                  <a:close/>
                </a:path>
              </a:pathLst>
            </a:custGeom>
            <a:solidFill>
              <a:srgbClr val="F47E35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6295559" y="-495900"/>
            <a:ext cx="1691466" cy="5099726"/>
            <a:chOff x="0" y="0"/>
            <a:chExt cx="778567" cy="2347358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778567" cy="2347358"/>
            </a:xfrm>
            <a:custGeom>
              <a:avLst/>
              <a:gdLst/>
              <a:ahLst/>
              <a:cxnLst/>
              <a:rect r="r" b="b" t="t" l="l"/>
              <a:pathLst>
                <a:path h="2347358" w="778567">
                  <a:moveTo>
                    <a:pt x="0" y="0"/>
                  </a:moveTo>
                  <a:lnTo>
                    <a:pt x="778567" y="0"/>
                  </a:lnTo>
                  <a:lnTo>
                    <a:pt x="778567" y="2347358"/>
                  </a:lnTo>
                  <a:lnTo>
                    <a:pt x="0" y="2347358"/>
                  </a:lnTo>
                  <a:close/>
                </a:path>
              </a:pathLst>
            </a:custGeom>
            <a:solidFill>
              <a:srgbClr val="F47E35"/>
            </a:solidFill>
          </p:spPr>
        </p:sp>
      </p:grpSp>
      <p:sp>
        <p:nvSpPr>
          <p:cNvPr name="Freeform 6" id="6"/>
          <p:cNvSpPr/>
          <p:nvPr/>
        </p:nvSpPr>
        <p:spPr>
          <a:xfrm flipH="false" flipV="false" rot="0">
            <a:off x="785461" y="8289640"/>
            <a:ext cx="981208" cy="767126"/>
          </a:xfrm>
          <a:custGeom>
            <a:avLst/>
            <a:gdLst/>
            <a:ahLst/>
            <a:cxnLst/>
            <a:rect r="r" b="b" t="t" l="l"/>
            <a:pathLst>
              <a:path h="767126" w="981208">
                <a:moveTo>
                  <a:pt x="0" y="0"/>
                </a:moveTo>
                <a:lnTo>
                  <a:pt x="981209" y="0"/>
                </a:lnTo>
                <a:lnTo>
                  <a:pt x="981209" y="767126"/>
                </a:lnTo>
                <a:lnTo>
                  <a:pt x="0" y="76712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632181" y="4878044"/>
            <a:ext cx="5862230" cy="34115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71785" indent="-235892" lvl="1">
              <a:lnSpc>
                <a:spcPts val="3059"/>
              </a:lnSpc>
              <a:buFont typeface="Arial"/>
              <a:buChar char="•"/>
            </a:pPr>
            <a:r>
              <a:rPr lang="en-US" sz="2185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Flight API Integration (GDS &amp; Non-GDS)</a:t>
            </a:r>
          </a:p>
          <a:p>
            <a:pPr algn="l" marL="471785" indent="-235892" lvl="1">
              <a:lnSpc>
                <a:spcPts val="3059"/>
              </a:lnSpc>
              <a:buFont typeface="Arial"/>
              <a:buChar char="•"/>
            </a:pPr>
            <a:r>
              <a:rPr lang="en-US" sz="2185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Custom Flight Booking Portal Design</a:t>
            </a:r>
          </a:p>
          <a:p>
            <a:pPr algn="l" marL="471785" indent="-235892" lvl="1">
              <a:lnSpc>
                <a:spcPts val="3059"/>
              </a:lnSpc>
              <a:buFont typeface="Arial"/>
              <a:buChar char="•"/>
            </a:pPr>
            <a:r>
              <a:rPr lang="en-US" sz="2185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Secure Payment Gateway Integration</a:t>
            </a:r>
          </a:p>
          <a:p>
            <a:pPr algn="l" marL="471785" indent="-235892" lvl="1">
              <a:lnSpc>
                <a:spcPts val="3059"/>
              </a:lnSpc>
              <a:buFont typeface="Arial"/>
              <a:buChar char="•"/>
            </a:pPr>
            <a:r>
              <a:rPr lang="en-US" sz="2185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Real-Time Booking &amp; Ticketing System</a:t>
            </a:r>
          </a:p>
          <a:p>
            <a:pPr algn="l" marL="471785" indent="-235892" lvl="1">
              <a:lnSpc>
                <a:spcPts val="3059"/>
              </a:lnSpc>
              <a:buFont typeface="Arial"/>
              <a:buChar char="•"/>
            </a:pPr>
            <a:r>
              <a:rPr lang="en-US" sz="2185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Multi-Language &amp; Multi-Currency Support</a:t>
            </a:r>
          </a:p>
          <a:p>
            <a:pPr algn="l" marL="471785" indent="-235892" lvl="1">
              <a:lnSpc>
                <a:spcPts val="3059"/>
              </a:lnSpc>
              <a:buFont typeface="Arial"/>
              <a:buChar char="•"/>
            </a:pPr>
            <a:r>
              <a:rPr lang="en-US" sz="2185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Mobile-Friendly &amp; Responsive Design</a:t>
            </a:r>
          </a:p>
          <a:p>
            <a:pPr algn="l" marL="471785" indent="-235892" lvl="1">
              <a:lnSpc>
                <a:spcPts val="3059"/>
              </a:lnSpc>
              <a:buFont typeface="Arial"/>
              <a:buChar char="•"/>
            </a:pPr>
            <a:r>
              <a:rPr lang="en-US" sz="2185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Admin Dashboard for Easy Management</a:t>
            </a:r>
          </a:p>
          <a:p>
            <a:pPr algn="l" marL="471785" indent="-235892" lvl="1">
              <a:lnSpc>
                <a:spcPts val="3059"/>
              </a:lnSpc>
              <a:buFont typeface="Arial"/>
              <a:buChar char="•"/>
            </a:pPr>
            <a:r>
              <a:rPr lang="en-US" sz="2185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24/7 Technical Support by Travipro</a:t>
            </a:r>
          </a:p>
          <a:p>
            <a:pPr algn="l">
              <a:lnSpc>
                <a:spcPts val="3059"/>
              </a:lnSpc>
              <a:spcBef>
                <a:spcPct val="0"/>
              </a:spcBef>
            </a:pPr>
          </a:p>
        </p:txBody>
      </p:sp>
      <p:sp>
        <p:nvSpPr>
          <p:cNvPr name="TextBox 8" id="8"/>
          <p:cNvSpPr txBox="true"/>
          <p:nvPr/>
        </p:nvSpPr>
        <p:spPr>
          <a:xfrm rot="0">
            <a:off x="785461" y="915235"/>
            <a:ext cx="2463747" cy="4152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59"/>
              </a:lnSpc>
              <a:spcBef>
                <a:spcPct val="0"/>
              </a:spcBef>
            </a:pPr>
            <a:r>
              <a:rPr lang="en-US" b="true" sz="2399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OUR SERVICES</a:t>
            </a:r>
          </a:p>
        </p:txBody>
      </p:sp>
      <p:grpSp>
        <p:nvGrpSpPr>
          <p:cNvPr name="Group 9" id="9"/>
          <p:cNvGrpSpPr/>
          <p:nvPr/>
        </p:nvGrpSpPr>
        <p:grpSpPr>
          <a:xfrm rot="0">
            <a:off x="3563296" y="815634"/>
            <a:ext cx="3382000" cy="3382000"/>
            <a:chOff x="0" y="0"/>
            <a:chExt cx="3282950" cy="328295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3282950" cy="3282950"/>
            </a:xfrm>
            <a:custGeom>
              <a:avLst/>
              <a:gdLst/>
              <a:ahLst/>
              <a:cxnLst/>
              <a:rect r="r" b="b" t="t" l="l"/>
              <a:pathLst>
                <a:path h="3282950" w="3282950">
                  <a:moveTo>
                    <a:pt x="0" y="0"/>
                  </a:moveTo>
                  <a:lnTo>
                    <a:pt x="2532380" y="0"/>
                  </a:lnTo>
                  <a:cubicBezTo>
                    <a:pt x="2946400" y="0"/>
                    <a:pt x="3282950" y="336550"/>
                    <a:pt x="3282950" y="750570"/>
                  </a:cubicBezTo>
                  <a:lnTo>
                    <a:pt x="3282950" y="3282950"/>
                  </a:lnTo>
                  <a:lnTo>
                    <a:pt x="0" y="32829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18027" t="0" r="-18027" b="0"/>
              </a:stretch>
            </a:blipFill>
          </p:spPr>
        </p:sp>
      </p:grp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7E3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2222082" y="8591274"/>
            <a:ext cx="903586" cy="780370"/>
          </a:xfrm>
          <a:custGeom>
            <a:avLst/>
            <a:gdLst/>
            <a:ahLst/>
            <a:cxnLst/>
            <a:rect r="r" b="b" t="t" l="l"/>
            <a:pathLst>
              <a:path h="780370" w="903586">
                <a:moveTo>
                  <a:pt x="0" y="0"/>
                </a:moveTo>
                <a:lnTo>
                  <a:pt x="903586" y="0"/>
                </a:lnTo>
                <a:lnTo>
                  <a:pt x="903586" y="780370"/>
                </a:lnTo>
                <a:lnTo>
                  <a:pt x="0" y="78037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2764" y="0"/>
            <a:ext cx="7557236" cy="6032881"/>
            <a:chOff x="0" y="0"/>
            <a:chExt cx="2708343" cy="216204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708343" cy="2162048"/>
            </a:xfrm>
            <a:custGeom>
              <a:avLst/>
              <a:gdLst/>
              <a:ahLst/>
              <a:cxnLst/>
              <a:rect r="r" b="b" t="t" l="l"/>
              <a:pathLst>
                <a:path h="2162048" w="2708343">
                  <a:moveTo>
                    <a:pt x="0" y="0"/>
                  </a:moveTo>
                  <a:lnTo>
                    <a:pt x="2708343" y="0"/>
                  </a:lnTo>
                  <a:lnTo>
                    <a:pt x="2708343" y="2162048"/>
                  </a:lnTo>
                  <a:lnTo>
                    <a:pt x="0" y="2162048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19050"/>
              <a:ext cx="2708343" cy="218109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43"/>
                </a:lnSpc>
              </a:pPr>
            </a:p>
            <a:p>
              <a:pPr algn="ctr">
                <a:lnSpc>
                  <a:spcPts val="1943"/>
                </a:lnSpc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3057938" y="8591274"/>
            <a:ext cx="3746062" cy="1057356"/>
          </a:xfrm>
          <a:custGeom>
            <a:avLst/>
            <a:gdLst/>
            <a:ahLst/>
            <a:cxnLst/>
            <a:rect r="r" b="b" t="t" l="l"/>
            <a:pathLst>
              <a:path h="1057356" w="3746062">
                <a:moveTo>
                  <a:pt x="0" y="0"/>
                </a:moveTo>
                <a:lnTo>
                  <a:pt x="3746062" y="0"/>
                </a:lnTo>
                <a:lnTo>
                  <a:pt x="3746062" y="1057356"/>
                </a:lnTo>
                <a:lnTo>
                  <a:pt x="0" y="105735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2156581" y="3752244"/>
            <a:ext cx="3249602" cy="5428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12"/>
              </a:lnSpc>
            </a:pPr>
            <a:r>
              <a:rPr lang="en-US" b="true" sz="3676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THANK YOU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601769" y="816330"/>
            <a:ext cx="4692328" cy="3435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78"/>
              </a:lnSpc>
              <a:spcBef>
                <a:spcPct val="0"/>
              </a:spcBef>
            </a:pPr>
            <a:r>
              <a:rPr lang="en-US" b="true" sz="2213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WWW.TRAVIPRO.COM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DAG1MkTUssE</dc:identifier>
  <dcterms:modified xsi:type="dcterms:W3CDTF">2011-08-01T06:04:30Z</dcterms:modified>
  <cp:revision>1</cp:revision>
  <dc:title>Orange and White Modern Business Brochure Document A4</dc:title>
</cp:coreProperties>
</file>