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Public Sans" charset="1" panose="00000000000000000000"/>
      <p:regular r:id="rId11"/>
    </p:embeddedFont>
    <p:embeddedFont>
      <p:font typeface="Agrandir Medium" charset="1" panose="00000600000000000000"/>
      <p:regular r:id="rId12"/>
    </p:embeddedFont>
    <p:embeddedFont>
      <p:font typeface="Canva Sans Bold" charset="1" panose="020B0803030501040103"/>
      <p:regular r:id="rId13"/>
    </p:embeddedFont>
    <p:embeddedFont>
      <p:font typeface="Canva Sans" charset="1" panose="020B0503030501040103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naugramedical.com/diagnostic-equipments" TargetMode="External" Type="http://schemas.openxmlformats.org/officeDocument/2006/relationships/hyperlink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302221"/>
            <a:ext cx="8841904" cy="9682557"/>
            <a:chOff x="0" y="0"/>
            <a:chExt cx="2328732" cy="255013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28732" cy="2550139"/>
            </a:xfrm>
            <a:custGeom>
              <a:avLst/>
              <a:gdLst/>
              <a:ahLst/>
              <a:cxnLst/>
              <a:rect r="r" b="b" t="t" l="l"/>
              <a:pathLst>
                <a:path h="2550139" w="2328732">
                  <a:moveTo>
                    <a:pt x="0" y="0"/>
                  </a:moveTo>
                  <a:lnTo>
                    <a:pt x="2328732" y="0"/>
                  </a:lnTo>
                  <a:lnTo>
                    <a:pt x="2328732" y="2550139"/>
                  </a:lnTo>
                  <a:lnTo>
                    <a:pt x="0" y="2550139"/>
                  </a:lnTo>
                  <a:close/>
                </a:path>
              </a:pathLst>
            </a:custGeom>
            <a:solidFill>
              <a:srgbClr val="FBF6F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328732" cy="25787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340500" y="50674"/>
            <a:ext cx="5672548" cy="978026"/>
          </a:xfrm>
          <a:custGeom>
            <a:avLst/>
            <a:gdLst/>
            <a:ahLst/>
            <a:cxnLst/>
            <a:rect r="r" b="b" t="t" l="l"/>
            <a:pathLst>
              <a:path h="978026" w="5672548">
                <a:moveTo>
                  <a:pt x="0" y="0"/>
                </a:moveTo>
                <a:lnTo>
                  <a:pt x="5672548" y="0"/>
                </a:lnTo>
                <a:lnTo>
                  <a:pt x="5672548" y="978026"/>
                </a:lnTo>
                <a:lnTo>
                  <a:pt x="0" y="9780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931071" y="1535242"/>
            <a:ext cx="7267762" cy="7267762"/>
          </a:xfrm>
          <a:custGeom>
            <a:avLst/>
            <a:gdLst/>
            <a:ahLst/>
            <a:cxnLst/>
            <a:rect r="r" b="b" t="t" l="l"/>
            <a:pathLst>
              <a:path h="7267762" w="7267762">
                <a:moveTo>
                  <a:pt x="0" y="0"/>
                </a:moveTo>
                <a:lnTo>
                  <a:pt x="7267762" y="0"/>
                </a:lnTo>
                <a:lnTo>
                  <a:pt x="7267762" y="7267762"/>
                </a:lnTo>
                <a:lnTo>
                  <a:pt x="0" y="72677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84600" y="2483500"/>
            <a:ext cx="8216090" cy="2731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897"/>
              </a:lnSpc>
            </a:pPr>
            <a:r>
              <a:rPr lang="en-US" sz="8255" spc="-792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Medical Trolley Exporters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40500" y="5638907"/>
            <a:ext cx="8560190" cy="1475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08"/>
              </a:lnSpc>
            </a:pPr>
            <a:r>
              <a:rPr lang="en-US" sz="4545" spc="-372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Trusted Global Partner in Healthcare Equipment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8869679"/>
            <a:ext cx="6956263" cy="3886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0"/>
              </a:lnSpc>
            </a:pPr>
            <a:r>
              <a:rPr lang="en-US" sz="3000" spc="-246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Powered by NaugraMedical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40500" y="4111045"/>
            <a:ext cx="11723949" cy="38243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9480" indent="-324740" lvl="1">
              <a:lnSpc>
                <a:spcPts val="6046"/>
              </a:lnSpc>
              <a:buFont typeface="Arial"/>
              <a:buChar char="•"/>
            </a:pPr>
            <a:r>
              <a:rPr lang="en-US" b="true" sz="3008">
                <a:solidFill>
                  <a:srgbClr val="156669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NaugraMedical is a leading medical trolley exporter with a strong presence in international markets.</a:t>
            </a:r>
          </a:p>
          <a:p>
            <a:pPr algn="l" marL="649480" indent="-324740" lvl="1">
              <a:lnSpc>
                <a:spcPts val="6046"/>
              </a:lnSpc>
              <a:buFont typeface="Arial"/>
              <a:buChar char="•"/>
            </a:pPr>
            <a:r>
              <a:rPr lang="en-US" b="true" sz="3008">
                <a:solidFill>
                  <a:srgbClr val="156669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Offering durable, safe, and functional hospital trolleys for seamless healthcare operations.</a:t>
            </a:r>
          </a:p>
          <a:p>
            <a:pPr algn="l">
              <a:lnSpc>
                <a:spcPts val="6046"/>
              </a:lnSpc>
            </a:pPr>
          </a:p>
        </p:txBody>
      </p:sp>
      <p:grpSp>
        <p:nvGrpSpPr>
          <p:cNvPr name="Group 3" id="3"/>
          <p:cNvGrpSpPr/>
          <p:nvPr/>
        </p:nvGrpSpPr>
        <p:grpSpPr>
          <a:xfrm rot="0">
            <a:off x="11704944" y="1329306"/>
            <a:ext cx="6860714" cy="6211179"/>
            <a:chOff x="0" y="0"/>
            <a:chExt cx="5580380" cy="505206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635000" y="-673100"/>
              <a:ext cx="6488430" cy="6027420"/>
            </a:xfrm>
            <a:custGeom>
              <a:avLst/>
              <a:gdLst/>
              <a:ahLst/>
              <a:cxnLst/>
              <a:rect r="r" b="b" t="t" l="l"/>
              <a:pathLst>
                <a:path h="6027420" w="6488430">
                  <a:moveTo>
                    <a:pt x="5344160" y="1055370"/>
                  </a:moveTo>
                  <a:cubicBezTo>
                    <a:pt x="4573270" y="651510"/>
                    <a:pt x="3856990" y="1112520"/>
                    <a:pt x="3284220" y="1112520"/>
                  </a:cubicBezTo>
                  <a:cubicBezTo>
                    <a:pt x="2839720" y="1112520"/>
                    <a:pt x="2001520" y="0"/>
                    <a:pt x="1000760" y="1314450"/>
                  </a:cubicBezTo>
                  <a:cubicBezTo>
                    <a:pt x="0" y="2628900"/>
                    <a:pt x="1247140" y="3865880"/>
                    <a:pt x="2368550" y="4946650"/>
                  </a:cubicBezTo>
                  <a:cubicBezTo>
                    <a:pt x="3489960" y="6027420"/>
                    <a:pt x="5013960" y="6009640"/>
                    <a:pt x="5894070" y="4725670"/>
                  </a:cubicBezTo>
                  <a:cubicBezTo>
                    <a:pt x="6488430" y="3859530"/>
                    <a:pt x="6229350" y="1520190"/>
                    <a:pt x="5344160" y="1055370"/>
                  </a:cubicBezTo>
                  <a:close/>
                </a:path>
              </a:pathLst>
            </a:custGeom>
            <a:blipFill>
              <a:blip r:embed="rId2"/>
              <a:stretch>
                <a:fillRect l="0" t="-5227" r="0" b="-5227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3176774" y="2171953"/>
            <a:ext cx="5226255" cy="10439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679"/>
              </a:lnSpc>
            </a:pPr>
            <a:r>
              <a:rPr lang="en-US" sz="7999" spc="-767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Introduction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340500" y="300959"/>
            <a:ext cx="4220896" cy="727741"/>
          </a:xfrm>
          <a:custGeom>
            <a:avLst/>
            <a:gdLst/>
            <a:ahLst/>
            <a:cxnLst/>
            <a:rect r="r" b="b" t="t" l="l"/>
            <a:pathLst>
              <a:path h="727741" w="4220896">
                <a:moveTo>
                  <a:pt x="0" y="0"/>
                </a:moveTo>
                <a:lnTo>
                  <a:pt x="4220896" y="0"/>
                </a:lnTo>
                <a:lnTo>
                  <a:pt x="4220896" y="727741"/>
                </a:lnTo>
                <a:lnTo>
                  <a:pt x="0" y="7277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AA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40500" y="300959"/>
            <a:ext cx="4220896" cy="727741"/>
          </a:xfrm>
          <a:custGeom>
            <a:avLst/>
            <a:gdLst/>
            <a:ahLst/>
            <a:cxnLst/>
            <a:rect r="r" b="b" t="t" l="l"/>
            <a:pathLst>
              <a:path h="727741" w="4220896">
                <a:moveTo>
                  <a:pt x="0" y="0"/>
                </a:moveTo>
                <a:lnTo>
                  <a:pt x="4220896" y="0"/>
                </a:lnTo>
                <a:lnTo>
                  <a:pt x="4220896" y="727741"/>
                </a:lnTo>
                <a:lnTo>
                  <a:pt x="0" y="7277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843541" y="2035210"/>
            <a:ext cx="6990104" cy="6990104"/>
          </a:xfrm>
          <a:custGeom>
            <a:avLst/>
            <a:gdLst/>
            <a:ahLst/>
            <a:cxnLst/>
            <a:rect r="r" b="b" t="t" l="l"/>
            <a:pathLst>
              <a:path h="6990104" w="6990104">
                <a:moveTo>
                  <a:pt x="0" y="0"/>
                </a:moveTo>
                <a:lnTo>
                  <a:pt x="6990104" y="0"/>
                </a:lnTo>
                <a:lnTo>
                  <a:pt x="6990104" y="6990104"/>
                </a:lnTo>
                <a:lnTo>
                  <a:pt x="0" y="6990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63884" y="3936598"/>
            <a:ext cx="11535842" cy="4337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53853" indent="-376926" lvl="1">
              <a:lnSpc>
                <a:spcPts val="5691"/>
              </a:lnSpc>
              <a:buFont typeface="Arial"/>
              <a:buChar char="•"/>
            </a:pPr>
            <a:r>
              <a:rPr lang="en-US" b="true" sz="3491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Emergency Trolleys</a:t>
            </a:r>
          </a:p>
          <a:p>
            <a:pPr algn="l" marL="753853" indent="-376926" lvl="1">
              <a:lnSpc>
                <a:spcPts val="5691"/>
              </a:lnSpc>
              <a:buFont typeface="Arial"/>
              <a:buChar char="•"/>
            </a:pPr>
            <a:r>
              <a:rPr lang="en-US" b="true" sz="3491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Instrument Trolleys</a:t>
            </a:r>
          </a:p>
          <a:p>
            <a:pPr algn="l" marL="753853" indent="-376926" lvl="1">
              <a:lnSpc>
                <a:spcPts val="5691"/>
              </a:lnSpc>
              <a:buFont typeface="Arial"/>
              <a:buChar char="•"/>
            </a:pPr>
            <a:r>
              <a:rPr lang="en-US" b="true" sz="3491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Dressing Trolleys</a:t>
            </a:r>
          </a:p>
          <a:p>
            <a:pPr algn="l" marL="753853" indent="-376926" lvl="1">
              <a:lnSpc>
                <a:spcPts val="5691"/>
              </a:lnSpc>
              <a:buFont typeface="Arial"/>
              <a:buChar char="•"/>
            </a:pPr>
            <a:r>
              <a:rPr lang="en-US" b="true" sz="3491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Anesthesia Trolleys</a:t>
            </a:r>
          </a:p>
          <a:p>
            <a:pPr algn="l" marL="753853" indent="-376926" lvl="1">
              <a:lnSpc>
                <a:spcPts val="5691"/>
              </a:lnSpc>
              <a:buFont typeface="Arial"/>
              <a:buChar char="•"/>
            </a:pPr>
            <a:r>
              <a:rPr lang="en-US" b="true" sz="3491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Customized Solutions</a:t>
            </a:r>
          </a:p>
          <a:p>
            <a:pPr algn="l">
              <a:lnSpc>
                <a:spcPts val="5691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219200" y="2560743"/>
            <a:ext cx="6607659" cy="10439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679"/>
              </a:lnSpc>
            </a:pPr>
            <a:r>
              <a:rPr lang="en-US" sz="7999" spc="-767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Product Range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40500" y="300959"/>
            <a:ext cx="4220896" cy="727741"/>
          </a:xfrm>
          <a:custGeom>
            <a:avLst/>
            <a:gdLst/>
            <a:ahLst/>
            <a:cxnLst/>
            <a:rect r="r" b="b" t="t" l="l"/>
            <a:pathLst>
              <a:path h="727741" w="4220896">
                <a:moveTo>
                  <a:pt x="0" y="0"/>
                </a:moveTo>
                <a:lnTo>
                  <a:pt x="4220896" y="0"/>
                </a:lnTo>
                <a:lnTo>
                  <a:pt x="4220896" y="727741"/>
                </a:lnTo>
                <a:lnTo>
                  <a:pt x="0" y="7277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78000" y="1528764"/>
            <a:ext cx="7229471" cy="7229471"/>
          </a:xfrm>
          <a:custGeom>
            <a:avLst/>
            <a:gdLst/>
            <a:ahLst/>
            <a:cxnLst/>
            <a:rect r="r" b="b" t="t" l="l"/>
            <a:pathLst>
              <a:path h="7229471" w="7229471">
                <a:moveTo>
                  <a:pt x="0" y="0"/>
                </a:moveTo>
                <a:lnTo>
                  <a:pt x="7229472" y="0"/>
                </a:lnTo>
                <a:lnTo>
                  <a:pt x="7229472" y="7229472"/>
                </a:lnTo>
                <a:lnTo>
                  <a:pt x="0" y="72294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219200" y="2315143"/>
            <a:ext cx="7338344" cy="10439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679"/>
              </a:lnSpc>
            </a:pPr>
            <a:r>
              <a:rPr lang="en-US" sz="7999" spc="-767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Key Features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82105" y="4187492"/>
            <a:ext cx="10295896" cy="40321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01162" indent="-350581" lvl="1">
              <a:lnSpc>
                <a:spcPts val="5293"/>
              </a:lnSpc>
              <a:buFont typeface="Arial"/>
              <a:buChar char="•"/>
            </a:pPr>
            <a:r>
              <a:rPr lang="en-US" b="true" sz="3247">
                <a:solidFill>
                  <a:srgbClr val="156669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High-quality stainless steel &amp; premium materials</a:t>
            </a:r>
          </a:p>
          <a:p>
            <a:pPr algn="l" marL="701162" indent="-350581" lvl="1">
              <a:lnSpc>
                <a:spcPts val="5293"/>
              </a:lnSpc>
              <a:buFont typeface="Arial"/>
              <a:buChar char="•"/>
            </a:pPr>
            <a:r>
              <a:rPr lang="en-US" b="true" sz="3247">
                <a:solidFill>
                  <a:srgbClr val="156669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Smooth mobility with strong wheels</a:t>
            </a:r>
          </a:p>
          <a:p>
            <a:pPr algn="l" marL="701162" indent="-350581" lvl="1">
              <a:lnSpc>
                <a:spcPts val="5293"/>
              </a:lnSpc>
              <a:buFont typeface="Arial"/>
              <a:buChar char="•"/>
            </a:pPr>
            <a:r>
              <a:rPr lang="en-US" b="true" sz="3247">
                <a:solidFill>
                  <a:srgbClr val="156669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Ergonomic design for safe handling</a:t>
            </a:r>
          </a:p>
          <a:p>
            <a:pPr algn="l" marL="701162" indent="-350581" lvl="1">
              <a:lnSpc>
                <a:spcPts val="5293"/>
              </a:lnSpc>
              <a:buFont typeface="Arial"/>
              <a:buChar char="•"/>
            </a:pPr>
            <a:r>
              <a:rPr lang="en-US" b="true" sz="3247">
                <a:solidFill>
                  <a:srgbClr val="156669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Easy to clean &amp; maintain</a:t>
            </a:r>
          </a:p>
          <a:p>
            <a:pPr algn="l" marL="701162" indent="-350581" lvl="1">
              <a:lnSpc>
                <a:spcPts val="5293"/>
              </a:lnSpc>
              <a:buFont typeface="Arial"/>
              <a:buChar char="•"/>
            </a:pPr>
            <a:r>
              <a:rPr lang="en-US" b="true" sz="3247">
                <a:solidFill>
                  <a:srgbClr val="156669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Long-lasting durability</a:t>
            </a:r>
          </a:p>
          <a:p>
            <a:pPr algn="l">
              <a:lnSpc>
                <a:spcPts val="5293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886235" y="728734"/>
            <a:ext cx="5204413" cy="1623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196"/>
              </a:lnSpc>
            </a:pPr>
            <a:r>
              <a:rPr lang="en-US" sz="6454" spc="-619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Thank you very much!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615633" y="3410267"/>
            <a:ext cx="13745617" cy="42993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01"/>
              </a:lnSpc>
            </a:pPr>
            <a:r>
              <a:rPr lang="en-US" sz="3399" b="true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Information</a:t>
            </a:r>
          </a:p>
          <a:p>
            <a:pPr algn="ctr">
              <a:lnSpc>
                <a:spcPts val="6901"/>
              </a:lnSpc>
            </a:pPr>
            <a:r>
              <a:rPr lang="en-US" b="true" sz="3399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3399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:- 6148/6, Guru Nanak Marg, Ambala Cantt, Haryana, India</a:t>
            </a:r>
          </a:p>
          <a:p>
            <a:pPr algn="ctr">
              <a:lnSpc>
                <a:spcPts val="6901"/>
              </a:lnSpc>
            </a:pPr>
            <a:r>
              <a:rPr lang="en-US" b="true" sz="3399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3399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6901"/>
              </a:lnSpc>
            </a:pPr>
            <a:r>
              <a:rPr lang="en-US" b="true" sz="3399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399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:-  </a:t>
            </a:r>
            <a:r>
              <a:rPr lang="en-US" sz="3399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  <a:hlinkClick r:id="rId2" tooltip="https://www.naugramedical.com/diagnostic-equipments"/>
              </a:rPr>
              <a:t>www.naugramedical.com</a:t>
            </a:r>
          </a:p>
          <a:p>
            <a:pPr algn="ctr">
              <a:lnSpc>
                <a:spcPts val="6901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340500" y="300959"/>
            <a:ext cx="4220896" cy="727741"/>
          </a:xfrm>
          <a:custGeom>
            <a:avLst/>
            <a:gdLst/>
            <a:ahLst/>
            <a:cxnLst/>
            <a:rect r="r" b="b" t="t" l="l"/>
            <a:pathLst>
              <a:path h="727741" w="4220896">
                <a:moveTo>
                  <a:pt x="0" y="0"/>
                </a:moveTo>
                <a:lnTo>
                  <a:pt x="4220896" y="0"/>
                </a:lnTo>
                <a:lnTo>
                  <a:pt x="4220896" y="727741"/>
                </a:lnTo>
                <a:lnTo>
                  <a:pt x="0" y="7277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DAGzxdhTVBY</dc:identifier>
  <dcterms:modified xsi:type="dcterms:W3CDTF">2011-08-01T06:04:30Z</dcterms:modified>
  <cp:revision>1</cp:revision>
  <dc:title>Medical Trolley</dc:title>
</cp:coreProperties>
</file>