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Open Sauce Italics" charset="1" panose="00000500000000000000"/>
      <p:regular r:id="rId11"/>
    </p:embeddedFont>
    <p:embeddedFont>
      <p:font typeface="Canva Sans" charset="1" panose="020B0503030501040103"/>
      <p:regular r:id="rId12"/>
    </p:embeddedFont>
    <p:embeddedFont>
      <p:font typeface="Anton Italics" charset="1" panose="00000500000000000000"/>
      <p:regular r:id="rId13"/>
    </p:embeddedFont>
    <p:embeddedFont>
      <p:font typeface="Open Sauce" charset="1" panose="00000500000000000000"/>
      <p:regular r:id="rId14"/>
    </p:embeddedFont>
    <p:embeddedFont>
      <p:font typeface="Canva Sans Italics" charset="1" panose="020B0503030501040103"/>
      <p:regular r:id="rId15"/>
    </p:embeddedFont>
    <p:embeddedFont>
      <p:font typeface="Open Sauce Bold" charset="1" panose="00000800000000000000"/>
      <p:regular r:id="rId16"/>
    </p:embeddedFont>
    <p:embeddedFont>
      <p:font typeface="Canva Sans Bold" charset="1" panose="020B0803030501040103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png" Type="http://schemas.openxmlformats.org/officeDocument/2006/relationships/image"/><Relationship Id="rId4" Target="https://www.digitaloye.com/india/seo-company-noida.html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jpeg" Type="http://schemas.openxmlformats.org/officeDocument/2006/relationships/image"/><Relationship Id="rId5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7.jpeg" Type="http://schemas.openxmlformats.org/officeDocument/2006/relationships/image"/><Relationship Id="rId5" Target="../media/image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Relationship Id="rId3" Target="mailto:sales@digitaloye.com" TargetMode="External" Type="http://schemas.openxmlformats.org/officeDocument/2006/relationships/hyperlink"/><Relationship Id="rId4" Target="http://www.digitaloye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154102" y="6059484"/>
            <a:ext cx="8744524" cy="5153498"/>
            <a:chOff x="0" y="0"/>
            <a:chExt cx="1185224" cy="698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85224" cy="698500"/>
            </a:xfrm>
            <a:custGeom>
              <a:avLst/>
              <a:gdLst/>
              <a:ahLst/>
              <a:cxnLst/>
              <a:rect r="r" b="b" t="t" l="l"/>
              <a:pathLst>
                <a:path h="698500" w="1185224">
                  <a:moveTo>
                    <a:pt x="1185224" y="349250"/>
                  </a:moveTo>
                  <a:lnTo>
                    <a:pt x="982024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982024" y="0"/>
                  </a:lnTo>
                  <a:lnTo>
                    <a:pt x="1185224" y="3492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75E6DA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114300" y="-19050"/>
              <a:ext cx="956624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6822182" y="2711438"/>
            <a:ext cx="11465818" cy="5246370"/>
            <a:chOff x="0" y="0"/>
            <a:chExt cx="1526555" cy="6985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526555" cy="698500"/>
            </a:xfrm>
            <a:custGeom>
              <a:avLst/>
              <a:gdLst/>
              <a:ahLst/>
              <a:cxnLst/>
              <a:rect r="r" b="b" t="t" l="l"/>
              <a:pathLst>
                <a:path h="698500" w="1526555">
                  <a:moveTo>
                    <a:pt x="1526555" y="349250"/>
                  </a:moveTo>
                  <a:lnTo>
                    <a:pt x="1323355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1323355" y="0"/>
                  </a:lnTo>
                  <a:lnTo>
                    <a:pt x="1526555" y="349250"/>
                  </a:lnTo>
                  <a:close/>
                </a:path>
              </a:pathLst>
            </a:custGeom>
            <a:blipFill>
              <a:blip r:embed="rId2"/>
              <a:stretch>
                <a:fillRect l="0" t="-5353" r="0" b="-40253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4952169" y="5189109"/>
            <a:ext cx="1682625" cy="1446006"/>
            <a:chOff x="0" y="0"/>
            <a:chExt cx="812800" cy="6985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698500"/>
            </a:xfrm>
            <a:custGeom>
              <a:avLst/>
              <a:gdLst/>
              <a:ahLst/>
              <a:cxnLst/>
              <a:rect r="r" b="b" t="t" l="l"/>
              <a:pathLst>
                <a:path h="698500" w="8128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75E6DA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114300" y="-19050"/>
              <a:ext cx="584200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6276130" y="3218560"/>
            <a:ext cx="500469" cy="430091"/>
            <a:chOff x="0" y="0"/>
            <a:chExt cx="812800" cy="6985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698500"/>
            </a:xfrm>
            <a:custGeom>
              <a:avLst/>
              <a:gdLst/>
              <a:ahLst/>
              <a:cxnLst/>
              <a:rect r="r" b="b" t="t" l="l"/>
              <a:pathLst>
                <a:path h="698500" w="8128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75E6DA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114300" y="-19050"/>
              <a:ext cx="584200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0">
            <a:off x="13624181" y="352653"/>
            <a:ext cx="4262830" cy="1054082"/>
          </a:xfrm>
          <a:custGeom>
            <a:avLst/>
            <a:gdLst/>
            <a:ahLst/>
            <a:cxnLst/>
            <a:rect r="r" b="b" t="t" l="l"/>
            <a:pathLst>
              <a:path h="1054082" w="4262830">
                <a:moveTo>
                  <a:pt x="0" y="0"/>
                </a:moveTo>
                <a:lnTo>
                  <a:pt x="4262830" y="0"/>
                </a:lnTo>
                <a:lnTo>
                  <a:pt x="4262830" y="1054082"/>
                </a:lnTo>
                <a:lnTo>
                  <a:pt x="0" y="10540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442446" y="1156154"/>
            <a:ext cx="9653840" cy="24924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54"/>
              </a:lnSpc>
            </a:pPr>
            <a:r>
              <a:rPr lang="en-US" sz="7900" i="true">
                <a:solidFill>
                  <a:srgbClr val="2F2E48"/>
                </a:solidFill>
                <a:latin typeface="Open Sauce Italics"/>
                <a:ea typeface="Open Sauce Italics"/>
                <a:cs typeface="Open Sauce Italics"/>
                <a:sym typeface="Open Sauce Italics"/>
              </a:rPr>
              <a:t>BEST SEO AGENCY IN NOIDA 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60230" y="8120239"/>
            <a:ext cx="9783878" cy="515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39"/>
              </a:lnSpc>
            </a:pPr>
            <a:r>
              <a:rPr lang="en-US" sz="3099">
                <a:solidFill>
                  <a:srgbClr val="2F2E48"/>
                </a:solidFill>
                <a:latin typeface="Canva Sans"/>
                <a:ea typeface="Canva Sans"/>
                <a:cs typeface="Canva Sans"/>
                <a:sym typeface="Canva Sans"/>
              </a:rPr>
              <a:t>Empowering</a:t>
            </a:r>
            <a:r>
              <a:rPr lang="en-US" sz="3099">
                <a:solidFill>
                  <a:srgbClr val="2F2E48"/>
                </a:solidFill>
                <a:latin typeface="Canva Sans"/>
                <a:ea typeface="Canva Sans"/>
                <a:cs typeface="Canva Sans"/>
                <a:sym typeface="Canva Sans"/>
              </a:rPr>
              <a:t> Businesses with Proven SEO Strategies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066143" y="3664296"/>
            <a:ext cx="5526397" cy="4749248"/>
            <a:chOff x="0" y="0"/>
            <a:chExt cx="812800" cy="698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698500"/>
            </a:xfrm>
            <a:custGeom>
              <a:avLst/>
              <a:gdLst/>
              <a:ahLst/>
              <a:cxnLst/>
              <a:rect r="r" b="b" t="t" l="l"/>
              <a:pathLst>
                <a:path h="698500" w="8128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blipFill>
              <a:blip r:embed="rId2"/>
              <a:stretch>
                <a:fillRect l="-14372" t="0" r="-14372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4655784" y="647060"/>
            <a:ext cx="8976431" cy="11566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67"/>
              </a:lnSpc>
            </a:pPr>
            <a:r>
              <a:rPr lang="en-US" sz="8755" i="true">
                <a:solidFill>
                  <a:srgbClr val="002B74"/>
                </a:solidFill>
                <a:latin typeface="Anton Italics"/>
                <a:ea typeface="Anton Italics"/>
                <a:cs typeface="Anton Italics"/>
                <a:sym typeface="Anton Italics"/>
              </a:rPr>
              <a:t> ABOUT DIGITALOYE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489397" y="3419150"/>
            <a:ext cx="9101230" cy="21943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4808" indent="-257404" lvl="1">
              <a:lnSpc>
                <a:spcPts val="4482"/>
              </a:lnSpc>
              <a:buFont typeface="Arial"/>
              <a:buChar char="•"/>
            </a:pPr>
            <a:r>
              <a:rPr lang="en-US" sz="2384" spc="-71">
                <a:solidFill>
                  <a:srgbClr val="2F2E48"/>
                </a:solidFill>
                <a:latin typeface="Open Sauce"/>
                <a:ea typeface="Open Sauce"/>
                <a:cs typeface="Open Sauce"/>
                <a:sym typeface="Open Sauce"/>
              </a:rPr>
              <a:t>D</a:t>
            </a:r>
            <a:r>
              <a:rPr lang="en-US" sz="2384" spc="-71">
                <a:solidFill>
                  <a:srgbClr val="2F2E48"/>
                </a:solidFill>
                <a:latin typeface="Open Sauce"/>
                <a:ea typeface="Open Sauce"/>
                <a:cs typeface="Open Sauce"/>
                <a:sym typeface="Open Sauce"/>
              </a:rPr>
              <a:t>igitaloye is a trusted SEO agency in Noida.</a:t>
            </a:r>
          </a:p>
          <a:p>
            <a:pPr algn="l" marL="514808" indent="-257404" lvl="1">
              <a:lnSpc>
                <a:spcPts val="4482"/>
              </a:lnSpc>
              <a:buFont typeface="Arial"/>
              <a:buChar char="•"/>
            </a:pPr>
            <a:r>
              <a:rPr lang="en-US" sz="2384" spc="-71">
                <a:solidFill>
                  <a:srgbClr val="2F2E48"/>
                </a:solidFill>
                <a:latin typeface="Open Sauce"/>
                <a:ea typeface="Open Sauce"/>
                <a:cs typeface="Open Sauce"/>
                <a:sym typeface="Open Sauce"/>
              </a:rPr>
              <a:t>Specialized in boosting online visibility &amp; driving organic traffic.</a:t>
            </a:r>
          </a:p>
          <a:p>
            <a:pPr algn="l" marL="514808" indent="-257404" lvl="1">
              <a:lnSpc>
                <a:spcPts val="4482"/>
              </a:lnSpc>
              <a:buFont typeface="Arial"/>
              <a:buChar char="•"/>
            </a:pPr>
            <a:r>
              <a:rPr lang="en-US" sz="2384" spc="-71">
                <a:solidFill>
                  <a:srgbClr val="2F2E48"/>
                </a:solidFill>
                <a:latin typeface="Open Sauce"/>
                <a:ea typeface="Open Sauce"/>
                <a:cs typeface="Open Sauce"/>
                <a:sym typeface="Open Sauce"/>
              </a:rPr>
              <a:t>Proven track record with clients across industries.</a:t>
            </a:r>
          </a:p>
          <a:p>
            <a:pPr algn="l">
              <a:lnSpc>
                <a:spcPts val="4482"/>
              </a:lnSpc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786049"/>
            <a:ext cx="1682625" cy="1446006"/>
            <a:chOff x="0" y="0"/>
            <a:chExt cx="812800" cy="6985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698500"/>
            </a:xfrm>
            <a:custGeom>
              <a:avLst/>
              <a:gdLst/>
              <a:ahLst/>
              <a:cxnLst/>
              <a:rect r="r" b="b" t="t" l="l"/>
              <a:pathLst>
                <a:path h="698500" w="8128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75E6DA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114300" y="-19050"/>
              <a:ext cx="584200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3218365" y="-3737307"/>
            <a:ext cx="8744524" cy="5153498"/>
            <a:chOff x="0" y="0"/>
            <a:chExt cx="1185224" cy="6985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185224" cy="698500"/>
            </a:xfrm>
            <a:custGeom>
              <a:avLst/>
              <a:gdLst/>
              <a:ahLst/>
              <a:cxnLst/>
              <a:rect r="r" b="b" t="t" l="l"/>
              <a:pathLst>
                <a:path h="698500" w="1185224">
                  <a:moveTo>
                    <a:pt x="1185224" y="349250"/>
                  </a:moveTo>
                  <a:lnTo>
                    <a:pt x="982024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982024" y="0"/>
                  </a:lnTo>
                  <a:lnTo>
                    <a:pt x="1185224" y="3492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75E6DA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114300" y="-19050"/>
              <a:ext cx="956624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6357502" y="1028700"/>
            <a:ext cx="901798" cy="774982"/>
            <a:chOff x="0" y="0"/>
            <a:chExt cx="812800" cy="6985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698500"/>
            </a:xfrm>
            <a:custGeom>
              <a:avLst/>
              <a:gdLst/>
              <a:ahLst/>
              <a:cxnLst/>
              <a:rect r="r" b="b" t="t" l="l"/>
              <a:pathLst>
                <a:path h="698500" w="8128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75E6DA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114300" y="-19050"/>
              <a:ext cx="584200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-5520692" y="4104802"/>
            <a:ext cx="8744524" cy="5153498"/>
            <a:chOff x="0" y="0"/>
            <a:chExt cx="1185224" cy="6985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185224" cy="698500"/>
            </a:xfrm>
            <a:custGeom>
              <a:avLst/>
              <a:gdLst/>
              <a:ahLst/>
              <a:cxnLst/>
              <a:rect r="r" b="b" t="t" l="l"/>
              <a:pathLst>
                <a:path h="698500" w="1185224">
                  <a:moveTo>
                    <a:pt x="1185224" y="349250"/>
                  </a:moveTo>
                  <a:lnTo>
                    <a:pt x="982024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982024" y="0"/>
                  </a:lnTo>
                  <a:lnTo>
                    <a:pt x="1185224" y="3492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75E6DA"/>
              </a:solidFill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114300" y="-19050"/>
              <a:ext cx="956624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288747" y="360984"/>
            <a:ext cx="3540220" cy="875400"/>
          </a:xfrm>
          <a:custGeom>
            <a:avLst/>
            <a:gdLst/>
            <a:ahLst/>
            <a:cxnLst/>
            <a:rect r="r" b="b" t="t" l="l"/>
            <a:pathLst>
              <a:path h="875400" w="3540220">
                <a:moveTo>
                  <a:pt x="0" y="0"/>
                </a:moveTo>
                <a:lnTo>
                  <a:pt x="3540220" y="0"/>
                </a:lnTo>
                <a:lnTo>
                  <a:pt x="3540220" y="875399"/>
                </a:lnTo>
                <a:lnTo>
                  <a:pt x="0" y="8753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8192262" y="7347076"/>
            <a:ext cx="9067038" cy="12877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70"/>
              </a:lnSpc>
            </a:pPr>
            <a:r>
              <a:rPr lang="en-US" sz="24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</a:t>
            </a:r>
            <a:r>
              <a:rPr lang="en-US" sz="24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Know more visit to official website ,</a:t>
            </a:r>
          </a:p>
          <a:p>
            <a:pPr algn="ctr">
              <a:lnSpc>
                <a:spcPts val="3470"/>
              </a:lnSpc>
            </a:pPr>
            <a:r>
              <a:rPr lang="en-US" sz="24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479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digitaloye.com/india/seo-company-noida.html"/>
              </a:rPr>
              <a:t>https://www.digitaloye.com/india/seo-company-noida.html</a:t>
            </a:r>
            <a:r>
              <a:rPr lang="en-US" sz="24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47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028700"/>
            <a:ext cx="316702" cy="316702"/>
          </a:xfrm>
          <a:custGeom>
            <a:avLst/>
            <a:gdLst/>
            <a:ahLst/>
            <a:cxnLst/>
            <a:rect r="r" b="b" t="t" l="l"/>
            <a:pathLst>
              <a:path h="316702" w="316702">
                <a:moveTo>
                  <a:pt x="0" y="0"/>
                </a:moveTo>
                <a:lnTo>
                  <a:pt x="316702" y="0"/>
                </a:lnTo>
                <a:lnTo>
                  <a:pt x="316702" y="316702"/>
                </a:lnTo>
                <a:lnTo>
                  <a:pt x="0" y="3167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04776" y="3901827"/>
            <a:ext cx="9248776" cy="4231926"/>
            <a:chOff x="0" y="0"/>
            <a:chExt cx="1526555" cy="6985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526555" cy="698500"/>
            </a:xfrm>
            <a:custGeom>
              <a:avLst/>
              <a:gdLst/>
              <a:ahLst/>
              <a:cxnLst/>
              <a:rect r="r" b="b" t="t" l="l"/>
              <a:pathLst>
                <a:path h="698500" w="1526555">
                  <a:moveTo>
                    <a:pt x="1526555" y="349250"/>
                  </a:moveTo>
                  <a:lnTo>
                    <a:pt x="1323355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1323355" y="0"/>
                  </a:lnTo>
                  <a:lnTo>
                    <a:pt x="1526555" y="349250"/>
                  </a:lnTo>
                  <a:close/>
                </a:path>
              </a:pathLst>
            </a:custGeom>
            <a:blipFill>
              <a:blip r:embed="rId4"/>
              <a:stretch>
                <a:fillRect l="0" t="-22915" r="0" b="-22915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028700" y="1478752"/>
            <a:ext cx="7276303" cy="1704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51"/>
              </a:lnSpc>
            </a:pPr>
            <a:r>
              <a:rPr lang="en-US" sz="6617" i="true">
                <a:solidFill>
                  <a:srgbClr val="002C73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OUR SEO SERVICES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144000" y="3211136"/>
            <a:ext cx="9144000" cy="37599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4427" indent="-287214" lvl="1">
              <a:lnSpc>
                <a:spcPts val="4336"/>
              </a:lnSpc>
              <a:buFont typeface="Arial"/>
              <a:buChar char="•"/>
            </a:pPr>
            <a:r>
              <a:rPr lang="en-US" b="true" sz="2660" spc="-79">
                <a:solidFill>
                  <a:srgbClr val="002B74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Keyw</a:t>
            </a:r>
            <a:r>
              <a:rPr lang="en-US" b="true" sz="2660" spc="-79">
                <a:solidFill>
                  <a:srgbClr val="002B74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ord Research &amp; Strategy</a:t>
            </a:r>
          </a:p>
          <a:p>
            <a:pPr algn="l" marL="574427" indent="-287214" lvl="1">
              <a:lnSpc>
                <a:spcPts val="4336"/>
              </a:lnSpc>
              <a:buFont typeface="Arial"/>
              <a:buChar char="•"/>
            </a:pPr>
            <a:r>
              <a:rPr lang="en-US" b="true" sz="2660" spc="-79">
                <a:solidFill>
                  <a:srgbClr val="002B74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On-Page Optimization</a:t>
            </a:r>
          </a:p>
          <a:p>
            <a:pPr algn="l" marL="574427" indent="-287214" lvl="1">
              <a:lnSpc>
                <a:spcPts val="4336"/>
              </a:lnSpc>
              <a:buFont typeface="Arial"/>
              <a:buChar char="•"/>
            </a:pPr>
            <a:r>
              <a:rPr lang="en-US" b="true" sz="2660" spc="-79">
                <a:solidFill>
                  <a:srgbClr val="002B74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Off-Page SEO &amp; Link Building</a:t>
            </a:r>
          </a:p>
          <a:p>
            <a:pPr algn="l" marL="574427" indent="-287214" lvl="1">
              <a:lnSpc>
                <a:spcPts val="4336"/>
              </a:lnSpc>
              <a:buFont typeface="Arial"/>
              <a:buChar char="•"/>
            </a:pPr>
            <a:r>
              <a:rPr lang="en-US" b="true" sz="2660" spc="-79">
                <a:solidFill>
                  <a:srgbClr val="002B74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Technical SEO Audit</a:t>
            </a:r>
          </a:p>
          <a:p>
            <a:pPr algn="l" marL="574427" indent="-287214" lvl="1">
              <a:lnSpc>
                <a:spcPts val="4336"/>
              </a:lnSpc>
              <a:buFont typeface="Arial"/>
              <a:buChar char="•"/>
            </a:pPr>
            <a:r>
              <a:rPr lang="en-US" b="true" sz="2660" spc="-79">
                <a:solidFill>
                  <a:srgbClr val="002B74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Local SEO for Noida businesses</a:t>
            </a:r>
          </a:p>
          <a:p>
            <a:pPr algn="l" marL="574427" indent="-287214" lvl="1">
              <a:lnSpc>
                <a:spcPts val="4336"/>
              </a:lnSpc>
              <a:buFont typeface="Arial"/>
              <a:buChar char="•"/>
            </a:pPr>
            <a:r>
              <a:rPr lang="en-US" b="true" sz="2660" spc="-79">
                <a:solidFill>
                  <a:srgbClr val="002B74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Content Optimization</a:t>
            </a:r>
          </a:p>
          <a:p>
            <a:pPr algn="l">
              <a:lnSpc>
                <a:spcPts val="4336"/>
              </a:lnSpc>
            </a:pPr>
          </a:p>
        </p:txBody>
      </p:sp>
      <p:grpSp>
        <p:nvGrpSpPr>
          <p:cNvPr name="Group 7" id="7"/>
          <p:cNvGrpSpPr/>
          <p:nvPr/>
        </p:nvGrpSpPr>
        <p:grpSpPr>
          <a:xfrm rot="0">
            <a:off x="11443413" y="-2678555"/>
            <a:ext cx="8744524" cy="5153498"/>
            <a:chOff x="0" y="0"/>
            <a:chExt cx="1185224" cy="6985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185224" cy="698500"/>
            </a:xfrm>
            <a:custGeom>
              <a:avLst/>
              <a:gdLst/>
              <a:ahLst/>
              <a:cxnLst/>
              <a:rect r="r" b="b" t="t" l="l"/>
              <a:pathLst>
                <a:path h="698500" w="1185224">
                  <a:moveTo>
                    <a:pt x="1185224" y="349250"/>
                  </a:moveTo>
                  <a:lnTo>
                    <a:pt x="982024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982024" y="0"/>
                  </a:lnTo>
                  <a:lnTo>
                    <a:pt x="1185224" y="3492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75E6DA"/>
              </a:solidFill>
              <a:prstDash val="solid"/>
              <a:miter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114300" y="-19050"/>
              <a:ext cx="956624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6758831" y="1028700"/>
            <a:ext cx="500469" cy="430091"/>
            <a:chOff x="0" y="0"/>
            <a:chExt cx="812800" cy="6985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698500"/>
            </a:xfrm>
            <a:custGeom>
              <a:avLst/>
              <a:gdLst/>
              <a:ahLst/>
              <a:cxnLst/>
              <a:rect r="r" b="b" t="t" l="l"/>
              <a:pathLst>
                <a:path h="698500" w="8128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75E6DA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114300" y="-19050"/>
              <a:ext cx="584200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2048784" y="6276779"/>
            <a:ext cx="500469" cy="430091"/>
            <a:chOff x="0" y="0"/>
            <a:chExt cx="812800" cy="6985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698500"/>
            </a:xfrm>
            <a:custGeom>
              <a:avLst/>
              <a:gdLst/>
              <a:ahLst/>
              <a:cxnLst/>
              <a:rect r="r" b="b" t="t" l="l"/>
              <a:pathLst>
                <a:path h="698500" w="8128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75E6DA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114300" y="-19050"/>
              <a:ext cx="584200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288747" y="360984"/>
            <a:ext cx="3540220" cy="875400"/>
          </a:xfrm>
          <a:custGeom>
            <a:avLst/>
            <a:gdLst/>
            <a:ahLst/>
            <a:cxnLst/>
            <a:rect r="r" b="b" t="t" l="l"/>
            <a:pathLst>
              <a:path h="875400" w="3540220">
                <a:moveTo>
                  <a:pt x="0" y="0"/>
                </a:moveTo>
                <a:lnTo>
                  <a:pt x="3540220" y="0"/>
                </a:lnTo>
                <a:lnTo>
                  <a:pt x="3540220" y="875399"/>
                </a:lnTo>
                <a:lnTo>
                  <a:pt x="0" y="87539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685458" y="-2663840"/>
            <a:ext cx="8744524" cy="5153498"/>
            <a:chOff x="0" y="0"/>
            <a:chExt cx="1185224" cy="698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85224" cy="698500"/>
            </a:xfrm>
            <a:custGeom>
              <a:avLst/>
              <a:gdLst/>
              <a:ahLst/>
              <a:cxnLst/>
              <a:rect r="r" b="b" t="t" l="l"/>
              <a:pathLst>
                <a:path h="698500" w="1185224">
                  <a:moveTo>
                    <a:pt x="1185224" y="349250"/>
                  </a:moveTo>
                  <a:lnTo>
                    <a:pt x="982024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982024" y="0"/>
                  </a:lnTo>
                  <a:lnTo>
                    <a:pt x="1185224" y="3492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75E6DA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114300" y="-19050"/>
              <a:ext cx="956624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6942598" y="1028700"/>
            <a:ext cx="316702" cy="316702"/>
          </a:xfrm>
          <a:custGeom>
            <a:avLst/>
            <a:gdLst/>
            <a:ahLst/>
            <a:cxnLst/>
            <a:rect r="r" b="b" t="t" l="l"/>
            <a:pathLst>
              <a:path h="316702" w="316702">
                <a:moveTo>
                  <a:pt x="0" y="0"/>
                </a:moveTo>
                <a:lnTo>
                  <a:pt x="316702" y="0"/>
                </a:lnTo>
                <a:lnTo>
                  <a:pt x="316702" y="316702"/>
                </a:lnTo>
                <a:lnTo>
                  <a:pt x="0" y="3167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6" id="6"/>
          <p:cNvSpPr/>
          <p:nvPr/>
        </p:nvSpPr>
        <p:spPr>
          <a:xfrm>
            <a:off x="870349" y="2681279"/>
            <a:ext cx="16230600" cy="0"/>
          </a:xfrm>
          <a:prstGeom prst="line">
            <a:avLst/>
          </a:prstGeom>
          <a:ln cap="flat" w="9525">
            <a:solidFill>
              <a:srgbClr val="75E6DA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9295201" y="4856846"/>
            <a:ext cx="8992799" cy="4114800"/>
            <a:chOff x="0" y="0"/>
            <a:chExt cx="1526555" cy="6985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26555" cy="698500"/>
            </a:xfrm>
            <a:custGeom>
              <a:avLst/>
              <a:gdLst/>
              <a:ahLst/>
              <a:cxnLst/>
              <a:rect r="r" b="b" t="t" l="l"/>
              <a:pathLst>
                <a:path h="698500" w="1526555">
                  <a:moveTo>
                    <a:pt x="1526555" y="349250"/>
                  </a:moveTo>
                  <a:lnTo>
                    <a:pt x="1323355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1323355" y="0"/>
                  </a:lnTo>
                  <a:lnTo>
                    <a:pt x="1526555" y="349250"/>
                  </a:lnTo>
                  <a:close/>
                </a:path>
              </a:pathLst>
            </a:custGeom>
            <a:blipFill>
              <a:blip r:embed="rId4"/>
              <a:stretch>
                <a:fillRect l="0" t="-22940" r="0" b="-22940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4869567" y="212986"/>
            <a:ext cx="7411756" cy="15457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25"/>
              </a:lnSpc>
            </a:pPr>
            <a:r>
              <a:rPr lang="en-US" sz="4446" i="true">
                <a:solidFill>
                  <a:srgbClr val="002C73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WHY WE’RE THE BEST SEO AGENCY IN NOIDA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5181183" y="1031159"/>
            <a:ext cx="1595416" cy="2736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239"/>
              </a:lnSpc>
              <a:spcBef>
                <a:spcPct val="0"/>
              </a:spcBef>
            </a:pPr>
            <a:r>
              <a:rPr lang="en-US" sz="1599" spc="-47">
                <a:solidFill>
                  <a:srgbClr val="D4F1F4"/>
                </a:solidFill>
                <a:latin typeface="Open Sauce"/>
                <a:ea typeface="Open Sauce"/>
                <a:cs typeface="Open Sauce"/>
                <a:sym typeface="Open Sauce"/>
              </a:rPr>
              <a:t>Borcelle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10814" y="2909828"/>
            <a:ext cx="9963982" cy="3798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34059" indent="-367030" lvl="1">
              <a:lnSpc>
                <a:spcPts val="611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Proven expertise in SEO campaigns.</a:t>
            </a:r>
          </a:p>
          <a:p>
            <a:pPr algn="ctr" marL="734059" indent="-367030" lvl="1">
              <a:lnSpc>
                <a:spcPts val="611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Affordable yet quality-driven solutions.</a:t>
            </a:r>
          </a:p>
          <a:p>
            <a:pPr algn="ctr" marL="734059" indent="-367030" lvl="1">
              <a:lnSpc>
                <a:spcPts val="611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Client-first approach with consistent growth.</a:t>
            </a:r>
          </a:p>
          <a:p>
            <a:pPr algn="ctr">
              <a:lnSpc>
                <a:spcPts val="6119"/>
              </a:lnSpc>
            </a:pP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288747" y="360984"/>
            <a:ext cx="3540220" cy="875400"/>
          </a:xfrm>
          <a:custGeom>
            <a:avLst/>
            <a:gdLst/>
            <a:ahLst/>
            <a:cxnLst/>
            <a:rect r="r" b="b" t="t" l="l"/>
            <a:pathLst>
              <a:path h="875400" w="3540220">
                <a:moveTo>
                  <a:pt x="0" y="0"/>
                </a:moveTo>
                <a:lnTo>
                  <a:pt x="3540220" y="0"/>
                </a:lnTo>
                <a:lnTo>
                  <a:pt x="3540220" y="875399"/>
                </a:lnTo>
                <a:lnTo>
                  <a:pt x="0" y="87539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995786" y="525042"/>
            <a:ext cx="6148214" cy="9356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48"/>
              </a:lnSpc>
            </a:pPr>
            <a:r>
              <a:rPr lang="en-US" sz="7119" i="true">
                <a:solidFill>
                  <a:srgbClr val="002B74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CONTACT US</a:t>
            </a:r>
          </a:p>
        </p:txBody>
      </p:sp>
      <p:sp>
        <p:nvSpPr>
          <p:cNvPr name="AutoShape 3" id="3"/>
          <p:cNvSpPr/>
          <p:nvPr/>
        </p:nvSpPr>
        <p:spPr>
          <a:xfrm>
            <a:off x="1487845" y="4295846"/>
            <a:ext cx="16230600" cy="0"/>
          </a:xfrm>
          <a:prstGeom prst="line">
            <a:avLst/>
          </a:prstGeom>
          <a:ln cap="flat" w="9525">
            <a:solidFill>
              <a:srgbClr val="75E6DA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4" id="4"/>
          <p:cNvGrpSpPr/>
          <p:nvPr/>
        </p:nvGrpSpPr>
        <p:grpSpPr>
          <a:xfrm rot="0">
            <a:off x="10310704" y="382167"/>
            <a:ext cx="6948596" cy="3908916"/>
            <a:chOff x="0" y="0"/>
            <a:chExt cx="1241673" cy="6985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241673" cy="698500"/>
            </a:xfrm>
            <a:custGeom>
              <a:avLst/>
              <a:gdLst/>
              <a:ahLst/>
              <a:cxnLst/>
              <a:rect r="r" b="b" t="t" l="l"/>
              <a:pathLst>
                <a:path h="698500" w="1241673">
                  <a:moveTo>
                    <a:pt x="1241673" y="349250"/>
                  </a:moveTo>
                  <a:lnTo>
                    <a:pt x="1038473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1038473" y="0"/>
                  </a:lnTo>
                  <a:lnTo>
                    <a:pt x="1241673" y="349250"/>
                  </a:lnTo>
                  <a:close/>
                </a:path>
              </a:pathLst>
            </a:custGeom>
            <a:blipFill>
              <a:blip r:embed="rId2"/>
              <a:stretch>
                <a:fillRect l="0" t="-9217" r="0" b="-9217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2563823" y="4486734"/>
            <a:ext cx="13160353" cy="47715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25"/>
              </a:lnSpc>
            </a:pPr>
            <a:r>
              <a:rPr lang="en-US" b="true" sz="4518">
                <a:solidFill>
                  <a:srgbClr val="002B7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</a:t>
            </a:r>
            <a:r>
              <a:rPr lang="en-US" sz="4518">
                <a:solidFill>
                  <a:srgbClr val="002B74"/>
                </a:solidFill>
                <a:latin typeface="Canva Sans"/>
                <a:ea typeface="Canva Sans"/>
                <a:cs typeface="Canva Sans"/>
                <a:sym typeface="Canva Sans"/>
              </a:rPr>
              <a:t>:- DigitalOye B-112, Second Floor</a:t>
            </a:r>
          </a:p>
          <a:p>
            <a:pPr algn="ctr">
              <a:lnSpc>
                <a:spcPts val="6325"/>
              </a:lnSpc>
            </a:pPr>
            <a:r>
              <a:rPr lang="en-US" sz="4518">
                <a:solidFill>
                  <a:srgbClr val="002B74"/>
                </a:solidFill>
                <a:latin typeface="Canva Sans"/>
                <a:ea typeface="Canva Sans"/>
                <a:cs typeface="Canva Sans"/>
                <a:sym typeface="Canva Sans"/>
              </a:rPr>
              <a:t>Sector-64, Noida - 201301</a:t>
            </a:r>
          </a:p>
          <a:p>
            <a:pPr algn="ctr">
              <a:lnSpc>
                <a:spcPts val="6325"/>
              </a:lnSpc>
            </a:pPr>
            <a:r>
              <a:rPr lang="en-US" b="true" sz="4518">
                <a:solidFill>
                  <a:srgbClr val="002B7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</a:t>
            </a:r>
            <a:r>
              <a:rPr lang="en-US" sz="4518">
                <a:solidFill>
                  <a:srgbClr val="002B74"/>
                </a:solidFill>
                <a:latin typeface="Canva Sans"/>
                <a:ea typeface="Canva Sans"/>
                <a:cs typeface="Canva Sans"/>
                <a:sym typeface="Canva Sans"/>
              </a:rPr>
              <a:t> - </a:t>
            </a:r>
            <a:r>
              <a:rPr lang="en-US" sz="4518">
                <a:solidFill>
                  <a:srgbClr val="002B74"/>
                </a:solidFill>
                <a:latin typeface="Canva Sans"/>
                <a:ea typeface="Canva Sans"/>
                <a:cs typeface="Canva Sans"/>
                <a:sym typeface="Canva Sans"/>
                <a:hlinkClick r:id="rId3" tooltip="mailto:sales@digitaloye.com"/>
              </a:rPr>
              <a:t>sales@digitaloye.com</a:t>
            </a:r>
          </a:p>
          <a:p>
            <a:pPr algn="ctr">
              <a:lnSpc>
                <a:spcPts val="6325"/>
              </a:lnSpc>
            </a:pPr>
            <a:r>
              <a:rPr lang="en-US" b="true" sz="4518">
                <a:solidFill>
                  <a:srgbClr val="002B7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4518">
                <a:solidFill>
                  <a:srgbClr val="002B74"/>
                </a:solidFill>
                <a:latin typeface="Canva Sans"/>
                <a:ea typeface="Canva Sans"/>
                <a:cs typeface="Canva Sans"/>
                <a:sym typeface="Canva Sans"/>
              </a:rPr>
              <a:t> :- 7217894696</a:t>
            </a:r>
          </a:p>
          <a:p>
            <a:pPr algn="ctr">
              <a:lnSpc>
                <a:spcPts val="6325"/>
              </a:lnSpc>
            </a:pPr>
            <a:r>
              <a:rPr lang="en-US" b="true" sz="4518">
                <a:solidFill>
                  <a:srgbClr val="002B7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4518">
                <a:solidFill>
                  <a:srgbClr val="002B74"/>
                </a:solidFill>
                <a:latin typeface="Canva Sans"/>
                <a:ea typeface="Canva Sans"/>
                <a:cs typeface="Canva Sans"/>
                <a:sym typeface="Canva Sans"/>
              </a:rPr>
              <a:t> : </a:t>
            </a:r>
            <a:r>
              <a:rPr lang="en-US" sz="4518">
                <a:solidFill>
                  <a:srgbClr val="002B74"/>
                </a:solidFill>
                <a:latin typeface="Canva Sans"/>
                <a:ea typeface="Canva Sans"/>
                <a:cs typeface="Canva Sans"/>
                <a:sym typeface="Canva Sans"/>
                <a:hlinkClick r:id="rId4" tooltip="http://www.digitaloye.com"/>
              </a:rPr>
              <a:t>www.digitaloye.com</a:t>
            </a:r>
          </a:p>
          <a:p>
            <a:pPr algn="ctr">
              <a:lnSpc>
                <a:spcPts val="6325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DAGzsXtSgcI</dc:identifier>
  <dcterms:modified xsi:type="dcterms:W3CDTF">2011-08-01T06:04:30Z</dcterms:modified>
  <cp:revision>1</cp:revision>
  <dc:title>Best SEO Agency in Noida – Digitaloye</dc:title>
</cp:coreProperties>
</file>