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Garet Bold" charset="1" panose="00000000000000000000"/>
      <p:regular r:id="rId10"/>
    </p:embeddedFont>
    <p:embeddedFont>
      <p:font typeface="Garet" charset="1" panose="00000000000000000000"/>
      <p:regular r:id="rId11"/>
    </p:embeddedFont>
    <p:embeddedFont>
      <p:font typeface="Canva Sans Bold" charset="1" panose="020B0803030501040103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digitaloye.com/india/seo-company-noida.html" TargetMode="External" Type="http://schemas.openxmlformats.org/officeDocument/2006/relationships/hyperlink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jpeg" Type="http://schemas.openxmlformats.org/officeDocument/2006/relationships/image"/><Relationship Id="rId9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mailto:sales@digitaloye.com" TargetMode="External" Type="http://schemas.openxmlformats.org/officeDocument/2006/relationships/hyperlink"/><Relationship Id="rId11" Target="http://www.digitaloye.com" TargetMode="External" Type="http://schemas.openxmlformats.org/officeDocument/2006/relationships/hyperlink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14.jpeg" Type="http://schemas.openxmlformats.org/officeDocument/2006/relationships/image"/><Relationship Id="rId9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ABC5FD">
                <a:alpha val="100000"/>
              </a:srgbClr>
            </a:gs>
            <a:gs pos="100000">
              <a:srgbClr val="795A8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194143"/>
            <a:ext cx="14233715" cy="10675286"/>
            <a:chOff x="0" y="0"/>
            <a:chExt cx="812800" cy="609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609600"/>
            </a:xfrm>
            <a:custGeom>
              <a:avLst/>
              <a:gdLst/>
              <a:ahLst/>
              <a:cxnLst/>
              <a:rect r="r" b="b" t="t" l="l"/>
              <a:pathLst>
                <a:path h="609600" w="812800">
                  <a:moveTo>
                    <a:pt x="203200" y="0"/>
                  </a:moveTo>
                  <a:lnTo>
                    <a:pt x="812800" y="0"/>
                  </a:lnTo>
                  <a:lnTo>
                    <a:pt x="609600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7F9FC">
                <a:alpha val="25882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01600" y="47625"/>
              <a:ext cx="609600" cy="561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490"/>
                </a:lnSpc>
              </a:pPr>
            </a:p>
          </p:txBody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9693656" y="1654738"/>
            <a:ext cx="7121254" cy="7121254"/>
            <a:chOff x="0" y="0"/>
            <a:chExt cx="14840029" cy="1484002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2C4A89">
                    <a:alpha val="100000"/>
                  </a:srgbClr>
                </a:gs>
                <a:gs pos="50000">
                  <a:srgbClr val="ABC5FD">
                    <a:alpha val="100000"/>
                  </a:srgbClr>
                </a:gs>
                <a:gs pos="100000">
                  <a:srgbClr val="795A8D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2"/>
              <a:stretch>
                <a:fillRect l="-24572" t="0" r="-24572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14776454" y="4277501"/>
            <a:ext cx="2482846" cy="2482846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ABC5FD">
                    <a:alpha val="100000"/>
                  </a:srgbClr>
                </a:gs>
                <a:gs pos="100000">
                  <a:srgbClr val="795A8D">
                    <a:alpha val="100000"/>
                  </a:srgbClr>
                </a:gs>
              </a:gsLst>
              <a:lin ang="0"/>
            </a:gradFill>
            <a:ln w="57150" cap="sq">
              <a:gradFill>
                <a:gsLst>
                  <a:gs pos="0">
                    <a:srgbClr val="2C4A89">
                      <a:alpha val="100000"/>
                    </a:srgbClr>
                  </a:gs>
                  <a:gs pos="50000">
                    <a:srgbClr val="ABC5FD">
                      <a:alpha val="100000"/>
                    </a:srgbClr>
                  </a:gs>
                  <a:gs pos="100000">
                    <a:srgbClr val="795A8D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123825"/>
              <a:ext cx="660400" cy="612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490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919428" y="8394673"/>
            <a:ext cx="6100113" cy="743105"/>
          </a:xfrm>
          <a:custGeom>
            <a:avLst/>
            <a:gdLst/>
            <a:ahLst/>
            <a:cxnLst/>
            <a:rect r="r" b="b" t="t" l="l"/>
            <a:pathLst>
              <a:path h="743105" w="6100113">
                <a:moveTo>
                  <a:pt x="0" y="0"/>
                </a:moveTo>
                <a:lnTo>
                  <a:pt x="6100113" y="0"/>
                </a:lnTo>
                <a:lnTo>
                  <a:pt x="6100113" y="743104"/>
                </a:lnTo>
                <a:lnTo>
                  <a:pt x="0" y="7431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5461674" y="4637334"/>
            <a:ext cx="1112406" cy="1763179"/>
          </a:xfrm>
          <a:custGeom>
            <a:avLst/>
            <a:gdLst/>
            <a:ahLst/>
            <a:cxnLst/>
            <a:rect r="r" b="b" t="t" l="l"/>
            <a:pathLst>
              <a:path h="1763179" w="1112406">
                <a:moveTo>
                  <a:pt x="0" y="0"/>
                </a:moveTo>
                <a:lnTo>
                  <a:pt x="1112406" y="0"/>
                </a:lnTo>
                <a:lnTo>
                  <a:pt x="1112406" y="1763179"/>
                </a:lnTo>
                <a:lnTo>
                  <a:pt x="0" y="176317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345241" y="250778"/>
            <a:ext cx="4390357" cy="1085616"/>
          </a:xfrm>
          <a:custGeom>
            <a:avLst/>
            <a:gdLst/>
            <a:ahLst/>
            <a:cxnLst/>
            <a:rect r="r" b="b" t="t" l="l"/>
            <a:pathLst>
              <a:path h="1085616" w="4390357">
                <a:moveTo>
                  <a:pt x="0" y="0"/>
                </a:moveTo>
                <a:lnTo>
                  <a:pt x="4390357" y="0"/>
                </a:lnTo>
                <a:lnTo>
                  <a:pt x="4390357" y="1085616"/>
                </a:lnTo>
                <a:lnTo>
                  <a:pt x="0" y="10856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45241" y="2833303"/>
            <a:ext cx="9761940" cy="2310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23"/>
              </a:lnSpc>
            </a:pPr>
            <a:r>
              <a:rPr lang="en-US" b="true" sz="7094">
                <a:solidFill>
                  <a:srgbClr val="F7F9FC"/>
                </a:solidFill>
                <a:latin typeface="Garet Bold"/>
                <a:ea typeface="Garet Bold"/>
                <a:cs typeface="Garet Bold"/>
                <a:sym typeface="Garet Bold"/>
              </a:rPr>
              <a:t>SEO Agency In Noida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620094" y="8627583"/>
            <a:ext cx="4231008" cy="3253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73"/>
              </a:lnSpc>
            </a:pPr>
            <a:r>
              <a:rPr lang="en-US" sz="2333">
                <a:solidFill>
                  <a:srgbClr val="3D2974"/>
                </a:solidFill>
                <a:latin typeface="Garet"/>
                <a:ea typeface="Garet"/>
                <a:cs typeface="Garet"/>
                <a:sym typeface="Garet"/>
              </a:rPr>
              <a:t>www.digitaloye.com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45241" y="5048250"/>
            <a:ext cx="9761940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Presente</a:t>
            </a: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 by Digitaloye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45241" y="6264914"/>
            <a:ext cx="9079874" cy="9337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6"/>
              </a:lnSpc>
            </a:pPr>
            <a:r>
              <a:rPr lang="en-US" sz="26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He</a:t>
            </a:r>
            <a:r>
              <a:rPr lang="en-US" sz="267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lping businesses grow through expert SEO strategies.</a:t>
            </a:r>
          </a:p>
          <a:p>
            <a:pPr algn="ctr">
              <a:lnSpc>
                <a:spcPts val="3746"/>
              </a:lnSpc>
            </a:pP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028700" y="2909503"/>
            <a:ext cx="700666" cy="1110566"/>
          </a:xfrm>
          <a:custGeom>
            <a:avLst/>
            <a:gdLst/>
            <a:ahLst/>
            <a:cxnLst/>
            <a:rect r="r" b="b" t="t" l="l"/>
            <a:pathLst>
              <a:path h="1110566" w="700666">
                <a:moveTo>
                  <a:pt x="0" y="0"/>
                </a:moveTo>
                <a:lnTo>
                  <a:pt x="700666" y="0"/>
                </a:lnTo>
                <a:lnTo>
                  <a:pt x="700666" y="1110566"/>
                </a:lnTo>
                <a:lnTo>
                  <a:pt x="0" y="11105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ABC5FD">
                <a:alpha val="100000"/>
              </a:srgbClr>
            </a:gs>
            <a:gs pos="100000">
              <a:srgbClr val="795A8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850341" y="1028700"/>
            <a:ext cx="700666" cy="1110566"/>
          </a:xfrm>
          <a:custGeom>
            <a:avLst/>
            <a:gdLst/>
            <a:ahLst/>
            <a:cxnLst/>
            <a:rect r="r" b="b" t="t" l="l"/>
            <a:pathLst>
              <a:path h="1110566" w="700666">
                <a:moveTo>
                  <a:pt x="0" y="0"/>
                </a:moveTo>
                <a:lnTo>
                  <a:pt x="700667" y="0"/>
                </a:lnTo>
                <a:lnTo>
                  <a:pt x="700667" y="1110566"/>
                </a:lnTo>
                <a:lnTo>
                  <a:pt x="0" y="1110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919428" y="8394673"/>
            <a:ext cx="6100113" cy="743105"/>
          </a:xfrm>
          <a:custGeom>
            <a:avLst/>
            <a:gdLst/>
            <a:ahLst/>
            <a:cxnLst/>
            <a:rect r="r" b="b" t="t" l="l"/>
            <a:pathLst>
              <a:path h="743105" w="6100113">
                <a:moveTo>
                  <a:pt x="0" y="0"/>
                </a:moveTo>
                <a:lnTo>
                  <a:pt x="6100113" y="0"/>
                </a:lnTo>
                <a:lnTo>
                  <a:pt x="6100113" y="743104"/>
                </a:lnTo>
                <a:lnTo>
                  <a:pt x="0" y="7431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1384633" y="3122512"/>
            <a:ext cx="3102154" cy="4423336"/>
            <a:chOff x="0" y="0"/>
            <a:chExt cx="817028" cy="11649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7028" cy="1164994"/>
            </a:xfrm>
            <a:custGeom>
              <a:avLst/>
              <a:gdLst/>
              <a:ahLst/>
              <a:cxnLst/>
              <a:rect r="r" b="b" t="t" l="l"/>
              <a:pathLst>
                <a:path h="1164994" w="817028">
                  <a:moveTo>
                    <a:pt x="0" y="0"/>
                  </a:moveTo>
                  <a:lnTo>
                    <a:pt x="817028" y="0"/>
                  </a:lnTo>
                  <a:lnTo>
                    <a:pt x="817028" y="1164994"/>
                  </a:lnTo>
                  <a:lnTo>
                    <a:pt x="0" y="1164994"/>
                  </a:lnTo>
                  <a:close/>
                </a:path>
              </a:pathLst>
            </a:custGeom>
            <a:gradFill rotWithShape="true">
              <a:gsLst>
                <a:gs pos="0">
                  <a:srgbClr val="515269">
                    <a:alpha val="100000"/>
                  </a:srgbClr>
                </a:gs>
                <a:gs pos="100000">
                  <a:srgbClr val="00012E">
                    <a:alpha val="0"/>
                  </a:srgbClr>
                </a:gs>
              </a:gsLst>
              <a:lin ang="0"/>
            </a:gra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817028" cy="12030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60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10086814" y="2831878"/>
            <a:ext cx="5641301" cy="5767129"/>
          </a:xfrm>
          <a:custGeom>
            <a:avLst/>
            <a:gdLst/>
            <a:ahLst/>
            <a:cxnLst/>
            <a:rect r="r" b="b" t="t" l="l"/>
            <a:pathLst>
              <a:path h="5767129" w="5641301">
                <a:moveTo>
                  <a:pt x="0" y="0"/>
                </a:moveTo>
                <a:lnTo>
                  <a:pt x="5641301" y="0"/>
                </a:lnTo>
                <a:lnTo>
                  <a:pt x="5641301" y="5767130"/>
                </a:lnTo>
                <a:lnTo>
                  <a:pt x="0" y="57671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1014487" y="2520315"/>
            <a:ext cx="5246370" cy="524637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3940" y="0"/>
                  </a:moveTo>
                  <a:lnTo>
                    <a:pt x="778860" y="0"/>
                  </a:lnTo>
                  <a:cubicBezTo>
                    <a:pt x="797604" y="0"/>
                    <a:pt x="812800" y="15196"/>
                    <a:pt x="812800" y="33940"/>
                  </a:cubicBezTo>
                  <a:lnTo>
                    <a:pt x="812800" y="778860"/>
                  </a:lnTo>
                  <a:cubicBezTo>
                    <a:pt x="812800" y="797604"/>
                    <a:pt x="797604" y="812800"/>
                    <a:pt x="778860" y="812800"/>
                  </a:cubicBezTo>
                  <a:lnTo>
                    <a:pt x="33940" y="812800"/>
                  </a:lnTo>
                  <a:cubicBezTo>
                    <a:pt x="15196" y="812800"/>
                    <a:pt x="0" y="797604"/>
                    <a:pt x="0" y="778860"/>
                  </a:cubicBezTo>
                  <a:lnTo>
                    <a:pt x="0" y="33940"/>
                  </a:lnTo>
                  <a:cubicBezTo>
                    <a:pt x="0" y="15196"/>
                    <a:pt x="15196" y="0"/>
                    <a:pt x="33940" y="0"/>
                  </a:cubicBezTo>
                  <a:close/>
                </a:path>
              </a:pathLst>
            </a:custGeom>
            <a:blipFill>
              <a:blip r:embed="rId8"/>
              <a:stretch>
                <a:fillRect l="-24906" t="0" r="-24906" b="0"/>
              </a:stretch>
            </a:blipFill>
            <a:ln w="38100" cap="rnd">
              <a:solidFill>
                <a:srgbClr val="E6EDE8"/>
              </a:solidFill>
              <a:prstDash val="solid"/>
              <a:round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919428" y="2596515"/>
            <a:ext cx="5079578" cy="8521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10"/>
              </a:lnSpc>
            </a:pPr>
            <a:r>
              <a:rPr lang="en-US" sz="6142" b="true">
                <a:solidFill>
                  <a:srgbClr val="F7F9FC"/>
                </a:solidFill>
                <a:latin typeface="Garet Bold"/>
                <a:ea typeface="Garet Bold"/>
                <a:cs typeface="Garet Bold"/>
                <a:sym typeface="Garet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620094" y="8627583"/>
            <a:ext cx="4231008" cy="6378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73"/>
              </a:lnSpc>
            </a:pPr>
            <a:r>
              <a:rPr lang="en-US" sz="2333">
                <a:solidFill>
                  <a:srgbClr val="3D2974"/>
                </a:solidFill>
                <a:latin typeface="Garet"/>
                <a:ea typeface="Garet"/>
                <a:cs typeface="Garet"/>
                <a:sym typeface="Garet"/>
              </a:rPr>
              <a:t>www.digitaloye.com</a:t>
            </a:r>
          </a:p>
          <a:p>
            <a:pPr algn="l">
              <a:lnSpc>
                <a:spcPts val="2473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724862"/>
            <a:ext cx="9058114" cy="2105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63"/>
              </a:lnSpc>
            </a:pPr>
            <a:r>
              <a:rPr lang="en-US" sz="2681">
                <a:solidFill>
                  <a:srgbClr val="F7F9FC"/>
                </a:solidFill>
                <a:latin typeface="Canva Sans"/>
                <a:ea typeface="Canva Sans"/>
                <a:cs typeface="Canva Sans"/>
                <a:sym typeface="Canva Sans"/>
              </a:rPr>
              <a:t>Digitaloye is a leading SEO agency in Noida, dedicated to helping businesses expand their online reach. We specialize in delivering tailored SEO services that drive traffic, improve rankings, and enhance brand visibility.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345241" y="250778"/>
            <a:ext cx="4390357" cy="1085616"/>
          </a:xfrm>
          <a:custGeom>
            <a:avLst/>
            <a:gdLst/>
            <a:ahLst/>
            <a:cxnLst/>
            <a:rect r="r" b="b" t="t" l="l"/>
            <a:pathLst>
              <a:path h="1085616" w="4390357">
                <a:moveTo>
                  <a:pt x="0" y="0"/>
                </a:moveTo>
                <a:lnTo>
                  <a:pt x="4390357" y="0"/>
                </a:lnTo>
                <a:lnTo>
                  <a:pt x="4390357" y="1085616"/>
                </a:lnTo>
                <a:lnTo>
                  <a:pt x="0" y="108561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9144000" y="-194143"/>
            <a:ext cx="14233715" cy="10675286"/>
            <a:chOff x="0" y="0"/>
            <a:chExt cx="812800" cy="6096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609600"/>
            </a:xfrm>
            <a:custGeom>
              <a:avLst/>
              <a:gdLst/>
              <a:ahLst/>
              <a:cxnLst/>
              <a:rect r="r" b="b" t="t" l="l"/>
              <a:pathLst>
                <a:path h="609600" w="812800">
                  <a:moveTo>
                    <a:pt x="203200" y="0"/>
                  </a:moveTo>
                  <a:lnTo>
                    <a:pt x="812800" y="0"/>
                  </a:lnTo>
                  <a:lnTo>
                    <a:pt x="609600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7F9FC">
                <a:alpha val="25882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101600" y="47625"/>
              <a:ext cx="609600" cy="561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490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0" y="6154273"/>
            <a:ext cx="10482612" cy="1716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92"/>
              </a:lnSpc>
            </a:pPr>
            <a:r>
              <a:rPr lang="en-US" sz="32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To</a:t>
            </a:r>
            <a:r>
              <a:rPr lang="en-US" sz="32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visit to official website , </a:t>
            </a:r>
            <a:r>
              <a:rPr lang="en-US" sz="32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10" tooltip="https://www.digitaloye.com/india/seo-company-noida.html"/>
              </a:rPr>
              <a:t>https://www.digitaloye.com/india/seo-company-noida.html</a:t>
            </a:r>
            <a:r>
              <a:rPr lang="en-US" sz="32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ABC5FD">
                <a:alpha val="100000"/>
              </a:srgbClr>
            </a:gs>
            <a:gs pos="100000">
              <a:srgbClr val="795A8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241894" y="-194143"/>
            <a:ext cx="14233715" cy="10675286"/>
            <a:chOff x="0" y="0"/>
            <a:chExt cx="812800" cy="609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609600"/>
            </a:xfrm>
            <a:custGeom>
              <a:avLst/>
              <a:gdLst/>
              <a:ahLst/>
              <a:cxnLst/>
              <a:rect r="r" b="b" t="t" l="l"/>
              <a:pathLst>
                <a:path h="609600" w="812800">
                  <a:moveTo>
                    <a:pt x="203200" y="0"/>
                  </a:moveTo>
                  <a:lnTo>
                    <a:pt x="812800" y="0"/>
                  </a:lnTo>
                  <a:lnTo>
                    <a:pt x="609600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7F9FC">
                <a:alpha val="25882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01600" y="47625"/>
              <a:ext cx="609600" cy="561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49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850341" y="1028700"/>
            <a:ext cx="700666" cy="1110566"/>
          </a:xfrm>
          <a:custGeom>
            <a:avLst/>
            <a:gdLst/>
            <a:ahLst/>
            <a:cxnLst/>
            <a:rect r="r" b="b" t="t" l="l"/>
            <a:pathLst>
              <a:path h="1110566" w="700666">
                <a:moveTo>
                  <a:pt x="0" y="0"/>
                </a:moveTo>
                <a:lnTo>
                  <a:pt x="700667" y="0"/>
                </a:lnTo>
                <a:lnTo>
                  <a:pt x="700667" y="1110566"/>
                </a:lnTo>
                <a:lnTo>
                  <a:pt x="0" y="1110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19428" y="8394673"/>
            <a:ext cx="6100113" cy="743105"/>
          </a:xfrm>
          <a:custGeom>
            <a:avLst/>
            <a:gdLst/>
            <a:ahLst/>
            <a:cxnLst/>
            <a:rect r="r" b="b" t="t" l="l"/>
            <a:pathLst>
              <a:path h="743105" w="6100113">
                <a:moveTo>
                  <a:pt x="0" y="0"/>
                </a:moveTo>
                <a:lnTo>
                  <a:pt x="6100113" y="0"/>
                </a:lnTo>
                <a:lnTo>
                  <a:pt x="6100113" y="743104"/>
                </a:lnTo>
                <a:lnTo>
                  <a:pt x="0" y="7431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-1132924" y="2359834"/>
            <a:ext cx="20007886" cy="5567333"/>
            <a:chOff x="0" y="0"/>
            <a:chExt cx="5269567" cy="146629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269567" cy="1466293"/>
            </a:xfrm>
            <a:custGeom>
              <a:avLst/>
              <a:gdLst/>
              <a:ahLst/>
              <a:cxnLst/>
              <a:rect r="r" b="b" t="t" l="l"/>
              <a:pathLst>
                <a:path h="1466293" w="5269567">
                  <a:moveTo>
                    <a:pt x="0" y="0"/>
                  </a:moveTo>
                  <a:lnTo>
                    <a:pt x="5269567" y="0"/>
                  </a:lnTo>
                  <a:lnTo>
                    <a:pt x="5269567" y="1466293"/>
                  </a:lnTo>
                  <a:lnTo>
                    <a:pt x="0" y="1466293"/>
                  </a:lnTo>
                  <a:close/>
                </a:path>
              </a:pathLst>
            </a:custGeom>
            <a:gradFill rotWithShape="true">
              <a:gsLst>
                <a:gs pos="0">
                  <a:srgbClr val="515269">
                    <a:alpha val="44000"/>
                  </a:srgbClr>
                </a:gs>
                <a:gs pos="100000">
                  <a:srgbClr val="00012E">
                    <a:alpha val="0"/>
                  </a:srgbClr>
                </a:gs>
              </a:gsLst>
              <a:lin ang="0"/>
            </a:gra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5269567" cy="150439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6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919428" y="4744364"/>
            <a:ext cx="4274395" cy="2980238"/>
          </a:xfrm>
          <a:custGeom>
            <a:avLst/>
            <a:gdLst/>
            <a:ahLst/>
            <a:cxnLst/>
            <a:rect r="r" b="b" t="t" l="l"/>
            <a:pathLst>
              <a:path h="2980238" w="4274395">
                <a:moveTo>
                  <a:pt x="0" y="0"/>
                </a:moveTo>
                <a:lnTo>
                  <a:pt x="4274395" y="0"/>
                </a:lnTo>
                <a:lnTo>
                  <a:pt x="4274395" y="2980238"/>
                </a:lnTo>
                <a:lnTo>
                  <a:pt x="0" y="29802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919428" y="2801056"/>
            <a:ext cx="5079578" cy="1671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10"/>
              </a:lnSpc>
            </a:pPr>
            <a:r>
              <a:rPr lang="en-US" sz="6142" b="true">
                <a:solidFill>
                  <a:srgbClr val="F7F9FC"/>
                </a:solidFill>
                <a:latin typeface="Garet Bold"/>
                <a:ea typeface="Garet Bold"/>
                <a:cs typeface="Garet Bold"/>
                <a:sym typeface="Garet Bold"/>
              </a:rPr>
              <a:t>Our SEO Services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620094" y="8627583"/>
            <a:ext cx="4231008" cy="6378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73"/>
              </a:lnSpc>
            </a:pPr>
            <a:r>
              <a:rPr lang="en-US" sz="2333">
                <a:solidFill>
                  <a:srgbClr val="3D2974"/>
                </a:solidFill>
                <a:latin typeface="Garet"/>
                <a:ea typeface="Garet"/>
                <a:cs typeface="Garet"/>
                <a:sym typeface="Garet"/>
              </a:rPr>
              <a:t>www.digitaloye.com</a:t>
            </a:r>
          </a:p>
          <a:p>
            <a:pPr algn="l">
              <a:lnSpc>
                <a:spcPts val="2473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6662577" y="2877169"/>
            <a:ext cx="10810479" cy="44564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85752" indent="-392876" lvl="1">
              <a:lnSpc>
                <a:spcPts val="5095"/>
              </a:lnSpc>
              <a:buFont typeface="Arial"/>
              <a:buChar char="•"/>
            </a:pPr>
            <a:r>
              <a:rPr lang="en-US" sz="3639">
                <a:solidFill>
                  <a:srgbClr val="F7F9FC"/>
                </a:solidFill>
                <a:latin typeface="Garet"/>
                <a:ea typeface="Garet"/>
                <a:cs typeface="Garet"/>
                <a:sym typeface="Garet"/>
              </a:rPr>
              <a:t>Keyword Research &amp; Analysis</a:t>
            </a:r>
          </a:p>
          <a:p>
            <a:pPr algn="l" marL="785752" indent="-392876" lvl="1">
              <a:lnSpc>
                <a:spcPts val="5095"/>
              </a:lnSpc>
              <a:buFont typeface="Arial"/>
              <a:buChar char="•"/>
            </a:pPr>
            <a:r>
              <a:rPr lang="en-US" sz="3639">
                <a:solidFill>
                  <a:srgbClr val="F7F9FC"/>
                </a:solidFill>
                <a:latin typeface="Garet"/>
                <a:ea typeface="Garet"/>
                <a:cs typeface="Garet"/>
                <a:sym typeface="Garet"/>
              </a:rPr>
              <a:t>On-page SEO Optimization</a:t>
            </a:r>
          </a:p>
          <a:p>
            <a:pPr algn="l" marL="785752" indent="-392876" lvl="1">
              <a:lnSpc>
                <a:spcPts val="5095"/>
              </a:lnSpc>
              <a:buFont typeface="Arial"/>
              <a:buChar char="•"/>
            </a:pPr>
            <a:r>
              <a:rPr lang="en-US" sz="3639">
                <a:solidFill>
                  <a:srgbClr val="F7F9FC"/>
                </a:solidFill>
                <a:latin typeface="Garet"/>
                <a:ea typeface="Garet"/>
                <a:cs typeface="Garet"/>
                <a:sym typeface="Garet"/>
              </a:rPr>
              <a:t>Technical SEO</a:t>
            </a:r>
          </a:p>
          <a:p>
            <a:pPr algn="l" marL="785752" indent="-392876" lvl="1">
              <a:lnSpc>
                <a:spcPts val="5095"/>
              </a:lnSpc>
              <a:buFont typeface="Arial"/>
              <a:buChar char="•"/>
            </a:pPr>
            <a:r>
              <a:rPr lang="en-US" sz="3639">
                <a:solidFill>
                  <a:srgbClr val="F7F9FC"/>
                </a:solidFill>
                <a:latin typeface="Garet"/>
                <a:ea typeface="Garet"/>
                <a:cs typeface="Garet"/>
                <a:sym typeface="Garet"/>
              </a:rPr>
              <a:t>Link Building &amp; Off-page SEO</a:t>
            </a:r>
          </a:p>
          <a:p>
            <a:pPr algn="l" marL="785752" indent="-392876" lvl="1">
              <a:lnSpc>
                <a:spcPts val="5095"/>
              </a:lnSpc>
              <a:buFont typeface="Arial"/>
              <a:buChar char="•"/>
            </a:pPr>
            <a:r>
              <a:rPr lang="en-US" sz="3639">
                <a:solidFill>
                  <a:srgbClr val="F7F9FC"/>
                </a:solidFill>
                <a:latin typeface="Garet"/>
                <a:ea typeface="Garet"/>
                <a:cs typeface="Garet"/>
                <a:sym typeface="Garet"/>
              </a:rPr>
              <a:t>Local SEO for better reach in Noida</a:t>
            </a:r>
          </a:p>
          <a:p>
            <a:pPr algn="l" marL="785752" indent="-392876" lvl="1">
              <a:lnSpc>
                <a:spcPts val="5095"/>
              </a:lnSpc>
              <a:buFont typeface="Arial"/>
              <a:buChar char="•"/>
            </a:pPr>
            <a:r>
              <a:rPr lang="en-US" sz="3639">
                <a:solidFill>
                  <a:srgbClr val="F7F9FC"/>
                </a:solidFill>
                <a:latin typeface="Garet"/>
                <a:ea typeface="Garet"/>
                <a:cs typeface="Garet"/>
                <a:sym typeface="Garet"/>
              </a:rPr>
              <a:t>Performance tracking &amp; reporting</a:t>
            </a:r>
          </a:p>
          <a:p>
            <a:pPr algn="l">
              <a:lnSpc>
                <a:spcPts val="5095"/>
              </a:lnSpc>
            </a:pP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345241" y="250778"/>
            <a:ext cx="4390357" cy="1085616"/>
          </a:xfrm>
          <a:custGeom>
            <a:avLst/>
            <a:gdLst/>
            <a:ahLst/>
            <a:cxnLst/>
            <a:rect r="r" b="b" t="t" l="l"/>
            <a:pathLst>
              <a:path h="1085616" w="4390357">
                <a:moveTo>
                  <a:pt x="0" y="0"/>
                </a:moveTo>
                <a:lnTo>
                  <a:pt x="4390357" y="0"/>
                </a:lnTo>
                <a:lnTo>
                  <a:pt x="4390357" y="1085616"/>
                </a:lnTo>
                <a:lnTo>
                  <a:pt x="0" y="108561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ABC5FD">
                <a:alpha val="100000"/>
              </a:srgbClr>
            </a:gs>
            <a:gs pos="100000">
              <a:srgbClr val="795A8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638508" y="-194143"/>
            <a:ext cx="14233715" cy="10675286"/>
            <a:chOff x="0" y="0"/>
            <a:chExt cx="812800" cy="609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609600"/>
            </a:xfrm>
            <a:custGeom>
              <a:avLst/>
              <a:gdLst/>
              <a:ahLst/>
              <a:cxnLst/>
              <a:rect r="r" b="b" t="t" l="l"/>
              <a:pathLst>
                <a:path h="609600" w="812800">
                  <a:moveTo>
                    <a:pt x="203200" y="0"/>
                  </a:moveTo>
                  <a:lnTo>
                    <a:pt x="812800" y="0"/>
                  </a:lnTo>
                  <a:lnTo>
                    <a:pt x="609600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F7F9FC">
                <a:alpha val="25882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01600" y="47625"/>
              <a:ext cx="609600" cy="561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49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678367" y="1439715"/>
            <a:ext cx="700666" cy="1110566"/>
          </a:xfrm>
          <a:custGeom>
            <a:avLst/>
            <a:gdLst/>
            <a:ahLst/>
            <a:cxnLst/>
            <a:rect r="r" b="b" t="t" l="l"/>
            <a:pathLst>
              <a:path h="1110566" w="700666">
                <a:moveTo>
                  <a:pt x="0" y="0"/>
                </a:moveTo>
                <a:lnTo>
                  <a:pt x="700666" y="0"/>
                </a:lnTo>
                <a:lnTo>
                  <a:pt x="700666" y="1110567"/>
                </a:lnTo>
                <a:lnTo>
                  <a:pt x="0" y="11105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19428" y="8394673"/>
            <a:ext cx="6100113" cy="743105"/>
          </a:xfrm>
          <a:custGeom>
            <a:avLst/>
            <a:gdLst/>
            <a:ahLst/>
            <a:cxnLst/>
            <a:rect r="r" b="b" t="t" l="l"/>
            <a:pathLst>
              <a:path h="743105" w="6100113">
                <a:moveTo>
                  <a:pt x="0" y="0"/>
                </a:moveTo>
                <a:lnTo>
                  <a:pt x="6100113" y="0"/>
                </a:lnTo>
                <a:lnTo>
                  <a:pt x="6100113" y="743104"/>
                </a:lnTo>
                <a:lnTo>
                  <a:pt x="0" y="7431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969484" y="186941"/>
            <a:ext cx="6824026" cy="1925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5"/>
              </a:lnSpc>
            </a:pPr>
            <a:r>
              <a:rPr lang="en-US" sz="4760" b="true">
                <a:solidFill>
                  <a:srgbClr val="F7F9FC"/>
                </a:solidFill>
                <a:latin typeface="Garet Bold"/>
                <a:ea typeface="Garet Bold"/>
                <a:cs typeface="Garet Bold"/>
                <a:sym typeface="Garet Bold"/>
              </a:rPr>
              <a:t>Thank You</a:t>
            </a:r>
          </a:p>
          <a:p>
            <a:pPr algn="ctr">
              <a:lnSpc>
                <a:spcPts val="5045"/>
              </a:lnSpc>
            </a:pPr>
            <a:r>
              <a:rPr lang="en-US" sz="4760" b="true">
                <a:solidFill>
                  <a:srgbClr val="F7F9FC"/>
                </a:solidFill>
                <a:latin typeface="Garet Bold"/>
                <a:ea typeface="Garet Bold"/>
                <a:cs typeface="Garet Bold"/>
                <a:sym typeface="Garet Bold"/>
              </a:rPr>
              <a:t>For Your</a:t>
            </a:r>
          </a:p>
          <a:p>
            <a:pPr algn="ctr">
              <a:lnSpc>
                <a:spcPts val="5045"/>
              </a:lnSpc>
            </a:pPr>
            <a:r>
              <a:rPr lang="en-US" b="true" sz="4760">
                <a:solidFill>
                  <a:srgbClr val="F7F9FC"/>
                </a:solidFill>
                <a:latin typeface="Garet Bold"/>
                <a:ea typeface="Garet Bold"/>
                <a:cs typeface="Garet Bold"/>
                <a:sym typeface="Garet Bold"/>
              </a:rPr>
              <a:t>Attention!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9144000" y="2550282"/>
            <a:ext cx="5535710" cy="5566070"/>
          </a:xfrm>
          <a:custGeom>
            <a:avLst/>
            <a:gdLst/>
            <a:ahLst/>
            <a:cxnLst/>
            <a:rect r="r" b="b" t="t" l="l"/>
            <a:pathLst>
              <a:path h="5566070" w="5535710">
                <a:moveTo>
                  <a:pt x="0" y="0"/>
                </a:moveTo>
                <a:lnTo>
                  <a:pt x="5535710" y="0"/>
                </a:lnTo>
                <a:lnTo>
                  <a:pt x="5535710" y="5566070"/>
                </a:lnTo>
                <a:lnTo>
                  <a:pt x="0" y="55660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1091210" y="2710132"/>
            <a:ext cx="6376572" cy="5246370"/>
            <a:chOff x="0" y="0"/>
            <a:chExt cx="6184570" cy="508839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84570" cy="5088399"/>
            </a:xfrm>
            <a:custGeom>
              <a:avLst/>
              <a:gdLst/>
              <a:ahLst/>
              <a:cxnLst/>
              <a:rect r="r" b="b" t="t" l="l"/>
              <a:pathLst>
                <a:path h="5088399" w="6184570">
                  <a:moveTo>
                    <a:pt x="3433653" y="2544200"/>
                  </a:moveTo>
                  <a:lnTo>
                    <a:pt x="6184570" y="5088399"/>
                  </a:lnTo>
                  <a:lnTo>
                    <a:pt x="2750917" y="5088399"/>
                  </a:lnTo>
                  <a:lnTo>
                    <a:pt x="0" y="2544200"/>
                  </a:lnTo>
                  <a:lnTo>
                    <a:pt x="2750917" y="0"/>
                  </a:lnTo>
                  <a:lnTo>
                    <a:pt x="6184570" y="0"/>
                  </a:lnTo>
                  <a:lnTo>
                    <a:pt x="3433653" y="2544200"/>
                  </a:lnTo>
                  <a:close/>
                </a:path>
              </a:pathLst>
            </a:custGeom>
            <a:solidFill>
              <a:srgbClr val="D94E4D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184570" cy="5088399"/>
            </a:xfrm>
            <a:custGeom>
              <a:avLst/>
              <a:gdLst/>
              <a:ahLst/>
              <a:cxnLst/>
              <a:rect r="r" b="b" t="t" l="l"/>
              <a:pathLst>
                <a:path h="5088399" w="6184570">
                  <a:moveTo>
                    <a:pt x="3433653" y="2544200"/>
                  </a:moveTo>
                  <a:lnTo>
                    <a:pt x="6184570" y="5088399"/>
                  </a:lnTo>
                  <a:lnTo>
                    <a:pt x="2750917" y="5088399"/>
                  </a:lnTo>
                  <a:lnTo>
                    <a:pt x="0" y="2544200"/>
                  </a:lnTo>
                  <a:lnTo>
                    <a:pt x="2750917" y="0"/>
                  </a:lnTo>
                  <a:lnTo>
                    <a:pt x="6184570" y="0"/>
                  </a:lnTo>
                  <a:lnTo>
                    <a:pt x="3433653" y="2544200"/>
                  </a:lnTo>
                  <a:close/>
                </a:path>
              </a:pathLst>
            </a:custGeom>
            <a:blipFill>
              <a:blip r:embed="rId8"/>
              <a:stretch>
                <a:fillRect l="-11745" t="0" r="-11745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2620094" y="8627583"/>
            <a:ext cx="4231008" cy="6378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73"/>
              </a:lnSpc>
            </a:pPr>
            <a:r>
              <a:rPr lang="en-US" sz="2333">
                <a:solidFill>
                  <a:srgbClr val="3D2974"/>
                </a:solidFill>
                <a:latin typeface="Garet"/>
                <a:ea typeface="Garet"/>
                <a:cs typeface="Garet"/>
                <a:sym typeface="Garet"/>
              </a:rPr>
              <a:t>www.digitaloye.com</a:t>
            </a:r>
          </a:p>
          <a:p>
            <a:pPr algn="l">
              <a:lnSpc>
                <a:spcPts val="2473"/>
              </a:lnSpc>
            </a:pP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345241" y="250778"/>
            <a:ext cx="4390357" cy="1085616"/>
          </a:xfrm>
          <a:custGeom>
            <a:avLst/>
            <a:gdLst/>
            <a:ahLst/>
            <a:cxnLst/>
            <a:rect r="r" b="b" t="t" l="l"/>
            <a:pathLst>
              <a:path h="1085616" w="4390357">
                <a:moveTo>
                  <a:pt x="0" y="0"/>
                </a:moveTo>
                <a:lnTo>
                  <a:pt x="4390357" y="0"/>
                </a:lnTo>
                <a:lnTo>
                  <a:pt x="4390357" y="1085616"/>
                </a:lnTo>
                <a:lnTo>
                  <a:pt x="0" y="108561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45241" y="2840280"/>
            <a:ext cx="9492706" cy="48050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75"/>
              </a:lnSpc>
            </a:pPr>
            <a:r>
              <a:rPr lang="en-US" b="true" sz="37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37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DigitalOye B-112, Second Floor</a:t>
            </a:r>
          </a:p>
          <a:p>
            <a:pPr algn="ctr">
              <a:lnSpc>
                <a:spcPts val="6475"/>
              </a:lnSpc>
            </a:pPr>
            <a:r>
              <a:rPr lang="en-US" sz="37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ctr">
              <a:lnSpc>
                <a:spcPts val="6475"/>
              </a:lnSpc>
            </a:pPr>
            <a:r>
              <a:rPr lang="en-US" b="true" sz="37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37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- </a:t>
            </a:r>
            <a:r>
              <a:rPr lang="en-US" sz="3764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10" tooltip="mailto:sales@digitaloye.com"/>
              </a:rPr>
              <a:t>sales@digitaloye.com</a:t>
            </a:r>
          </a:p>
          <a:p>
            <a:pPr algn="ctr">
              <a:lnSpc>
                <a:spcPts val="6475"/>
              </a:lnSpc>
            </a:pPr>
            <a:r>
              <a:rPr lang="en-US" b="true" sz="37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37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ctr">
              <a:lnSpc>
                <a:spcPts val="6475"/>
              </a:lnSpc>
            </a:pPr>
            <a:r>
              <a:rPr lang="en-US" b="true" sz="376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76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3764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11" tooltip="http://www.digitaloye.com"/>
              </a:rPr>
              <a:t>www.digitaloye.com</a:t>
            </a:r>
          </a:p>
          <a:p>
            <a:pPr algn="ctr">
              <a:lnSpc>
                <a:spcPts val="6475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DAGyjVfx2Os</dc:identifier>
  <dcterms:modified xsi:type="dcterms:W3CDTF">2011-08-01T06:04:30Z</dcterms:modified>
  <cp:revision>1</cp:revision>
  <dc:title>www.digitaloye.com</dc:title>
</cp:coreProperties>
</file>