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ans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Poppins Ultra-Bold" charset="1" panose="00000900000000000000"/>
      <p:regular r:id="rId12"/>
    </p:embeddedFont>
    <p:embeddedFont>
      <p:font typeface="Montserrat" charset="1" panose="00000500000000000000"/>
      <p:regular r:id="rId13"/>
    </p:embeddedFont>
    <p:embeddedFont>
      <p:font typeface="Canva Sans" charset="1" panose="020B0503030501040103"/>
      <p:regular r:id="rId14"/>
    </p:embeddedFont>
    <p:embeddedFont>
      <p:font typeface="Poppins Bold" charset="1" panose="000008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6.png" Type="http://schemas.openxmlformats.org/officeDocument/2006/relationships/image"/><Relationship Id="rId5" Target="../media/image9.png" Type="http://schemas.openxmlformats.org/officeDocument/2006/relationships/image"/><Relationship Id="rId6" Target="https://www.naugramedical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6.png" Type="http://schemas.openxmlformats.org/officeDocument/2006/relationships/image"/><Relationship Id="rId5" Target="https://www.naugramedical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png" Type="http://schemas.openxmlformats.org/officeDocument/2006/relationships/image"/><Relationship Id="rId11" Target="../media/image17.svg" Type="http://schemas.openxmlformats.org/officeDocument/2006/relationships/image"/><Relationship Id="rId12" Target="https://www.naugramedical.com/diagnostic-equipments" TargetMode="External" Type="http://schemas.openxmlformats.org/officeDocument/2006/relationships/hyperlink"/><Relationship Id="rId13" Target="../media/image6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14.png" Type="http://schemas.openxmlformats.org/officeDocument/2006/relationships/image"/><Relationship Id="rId9" Target="../media/image1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0C5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60112" y="-6875490"/>
            <a:ext cx="13398375" cy="12377222"/>
          </a:xfrm>
          <a:custGeom>
            <a:avLst/>
            <a:gdLst/>
            <a:ahLst/>
            <a:cxnLst/>
            <a:rect r="r" b="b" t="t" l="l"/>
            <a:pathLst>
              <a:path h="12377222" w="13398375">
                <a:moveTo>
                  <a:pt x="0" y="0"/>
                </a:moveTo>
                <a:lnTo>
                  <a:pt x="13398376" y="0"/>
                </a:lnTo>
                <a:lnTo>
                  <a:pt x="13398376" y="12377222"/>
                </a:lnTo>
                <a:lnTo>
                  <a:pt x="0" y="123772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6179" r="-211836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4809844"/>
            <a:ext cx="11359226" cy="22351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6"/>
              </a:lnSpc>
            </a:pPr>
            <a:r>
              <a:rPr lang="en-US" sz="3721" spc="78">
                <a:solidFill>
                  <a:srgbClr val="05066D"/>
                </a:solidFill>
                <a:latin typeface="DM Sans"/>
                <a:ea typeface="DM Sans"/>
                <a:cs typeface="DM Sans"/>
                <a:sym typeface="DM Sans"/>
              </a:rPr>
              <a:t>Ensuring Reliable Cold Storage Solutions for Healthcare &amp; Research</a:t>
            </a:r>
          </a:p>
          <a:p>
            <a:pPr algn="ctr" marL="0" indent="0" lvl="0">
              <a:lnSpc>
                <a:spcPts val="6066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true" flipV="false" rot="0">
            <a:off x="0" y="6833565"/>
            <a:ext cx="18288000" cy="6906869"/>
          </a:xfrm>
          <a:custGeom>
            <a:avLst/>
            <a:gdLst/>
            <a:ahLst/>
            <a:cxnLst/>
            <a:rect r="r" b="b" t="t" l="l"/>
            <a:pathLst>
              <a:path h="6906869" w="18288000">
                <a:moveTo>
                  <a:pt x="18288000" y="0"/>
                </a:moveTo>
                <a:lnTo>
                  <a:pt x="0" y="0"/>
                </a:lnTo>
                <a:lnTo>
                  <a:pt x="0" y="6906870"/>
                </a:lnTo>
                <a:lnTo>
                  <a:pt x="18288000" y="690687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712512" y="-6723090"/>
            <a:ext cx="13398375" cy="12377222"/>
          </a:xfrm>
          <a:custGeom>
            <a:avLst/>
            <a:gdLst/>
            <a:ahLst/>
            <a:cxnLst/>
            <a:rect r="r" b="b" t="t" l="l"/>
            <a:pathLst>
              <a:path h="12377222" w="13398375">
                <a:moveTo>
                  <a:pt x="0" y="0"/>
                </a:moveTo>
                <a:lnTo>
                  <a:pt x="13398376" y="0"/>
                </a:lnTo>
                <a:lnTo>
                  <a:pt x="13398376" y="12377222"/>
                </a:lnTo>
                <a:lnTo>
                  <a:pt x="0" y="123772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6179" r="-211836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1298467" y="1345302"/>
            <a:ext cx="6989533" cy="8312859"/>
            <a:chOff x="0" y="0"/>
            <a:chExt cx="5256404" cy="625159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220117" y="220003"/>
              <a:ext cx="4816169" cy="5811592"/>
            </a:xfrm>
            <a:custGeom>
              <a:avLst/>
              <a:gdLst/>
              <a:ahLst/>
              <a:cxnLst/>
              <a:rect r="r" b="b" t="t" l="l"/>
              <a:pathLst>
                <a:path h="5811592" w="4816169">
                  <a:moveTo>
                    <a:pt x="0" y="0"/>
                  </a:moveTo>
                  <a:lnTo>
                    <a:pt x="4816169" y="0"/>
                  </a:lnTo>
                  <a:lnTo>
                    <a:pt x="4816169" y="5811592"/>
                  </a:lnTo>
                  <a:lnTo>
                    <a:pt x="0" y="5811592"/>
                  </a:lnTo>
                  <a:close/>
                </a:path>
              </a:pathLst>
            </a:custGeom>
            <a:blipFill>
              <a:blip r:embed="rId6"/>
              <a:stretch>
                <a:fillRect l="-40557" t="0" r="-40557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35266" y="0"/>
            <a:ext cx="4880806" cy="841518"/>
          </a:xfrm>
          <a:custGeom>
            <a:avLst/>
            <a:gdLst/>
            <a:ahLst/>
            <a:cxnLst/>
            <a:rect r="r" b="b" t="t" l="l"/>
            <a:pathLst>
              <a:path h="841518" w="4880806">
                <a:moveTo>
                  <a:pt x="0" y="0"/>
                </a:moveTo>
                <a:lnTo>
                  <a:pt x="4880806" y="0"/>
                </a:lnTo>
                <a:lnTo>
                  <a:pt x="4880806" y="841518"/>
                </a:lnTo>
                <a:lnTo>
                  <a:pt x="0" y="84151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18458" y="1663867"/>
            <a:ext cx="10394054" cy="16311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05"/>
              </a:lnSpc>
            </a:pPr>
            <a:r>
              <a:rPr lang="en-US" b="true" sz="4207">
                <a:solidFill>
                  <a:srgbClr val="05066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MEDICAL REFRIGERATORS &amp; FREEZERS MANUFACTURERS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19271" y="9054326"/>
            <a:ext cx="4744345" cy="6038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08"/>
              </a:lnSpc>
              <a:spcBef>
                <a:spcPct val="0"/>
              </a:spcBef>
            </a:pPr>
            <a:r>
              <a:rPr lang="en-US" sz="3134" spc="65">
                <a:solidFill>
                  <a:srgbClr val="E1DDDB"/>
                </a:solidFill>
                <a:latin typeface="DM Sans"/>
                <a:ea typeface="DM Sans"/>
                <a:cs typeface="DM Sans"/>
                <a:sym typeface="DM Sans"/>
              </a:rPr>
              <a:t>www.naugramedical.com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A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960430">
            <a:off x="-1935775" y="3175503"/>
            <a:ext cx="4991149" cy="7541571"/>
          </a:xfrm>
          <a:custGeom>
            <a:avLst/>
            <a:gdLst/>
            <a:ahLst/>
            <a:cxnLst/>
            <a:rect r="r" b="b" t="t" l="l"/>
            <a:pathLst>
              <a:path h="7541571" w="4991149">
                <a:moveTo>
                  <a:pt x="0" y="0"/>
                </a:moveTo>
                <a:lnTo>
                  <a:pt x="4991149" y="0"/>
                </a:lnTo>
                <a:lnTo>
                  <a:pt x="4991149" y="7541571"/>
                </a:lnTo>
                <a:lnTo>
                  <a:pt x="0" y="75415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35266" y="0"/>
            <a:ext cx="4880806" cy="841518"/>
          </a:xfrm>
          <a:custGeom>
            <a:avLst/>
            <a:gdLst/>
            <a:ahLst/>
            <a:cxnLst/>
            <a:rect r="r" b="b" t="t" l="l"/>
            <a:pathLst>
              <a:path h="841518" w="4880806">
                <a:moveTo>
                  <a:pt x="0" y="0"/>
                </a:moveTo>
                <a:lnTo>
                  <a:pt x="4880806" y="0"/>
                </a:lnTo>
                <a:lnTo>
                  <a:pt x="4880806" y="841518"/>
                </a:lnTo>
                <a:lnTo>
                  <a:pt x="0" y="8415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101350" y="5718173"/>
            <a:ext cx="6186650" cy="4872572"/>
          </a:xfrm>
          <a:custGeom>
            <a:avLst/>
            <a:gdLst/>
            <a:ahLst/>
            <a:cxnLst/>
            <a:rect r="r" b="b" t="t" l="l"/>
            <a:pathLst>
              <a:path h="4872572" w="6186650">
                <a:moveTo>
                  <a:pt x="0" y="0"/>
                </a:moveTo>
                <a:lnTo>
                  <a:pt x="6186650" y="0"/>
                </a:lnTo>
                <a:lnTo>
                  <a:pt x="6186650" y="4872572"/>
                </a:lnTo>
                <a:lnTo>
                  <a:pt x="0" y="48725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506" t="0" r="-2506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491186" y="1091442"/>
            <a:ext cx="5764841" cy="940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347"/>
              </a:lnSpc>
              <a:spcBef>
                <a:spcPct val="0"/>
              </a:spcBef>
            </a:pPr>
            <a:r>
              <a:rPr lang="en-US" b="true" sz="5248">
                <a:solidFill>
                  <a:srgbClr val="05066D"/>
                </a:solidFill>
                <a:latin typeface="Poppins Ultra-Bold"/>
                <a:ea typeface="Poppins Ultra-Bold"/>
                <a:cs typeface="Poppins Ultra-Bold"/>
                <a:sym typeface="Poppins Ultra-Bold"/>
              </a:rPr>
              <a:t>INTRODUCTION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410959" y="2263026"/>
            <a:ext cx="10596587" cy="40684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81052" indent="-340526" lvl="1">
              <a:lnSpc>
                <a:spcPts val="5425"/>
              </a:lnSpc>
              <a:buFont typeface="Arial"/>
              <a:buChar char="•"/>
            </a:pPr>
            <a:r>
              <a:rPr lang="en-US" sz="3154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Ove</a:t>
            </a:r>
            <a:r>
              <a:rPr lang="en-US" sz="3154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rview of Medical Refrigerators &amp; Freezers Manufacturers</a:t>
            </a:r>
          </a:p>
          <a:p>
            <a:pPr algn="ctr" marL="681052" indent="-340526" lvl="1">
              <a:lnSpc>
                <a:spcPts val="5425"/>
              </a:lnSpc>
              <a:buFont typeface="Arial"/>
              <a:buChar char="•"/>
            </a:pPr>
            <a:r>
              <a:rPr lang="en-US" sz="3154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Importance of advanced cold storage in healthcare</a:t>
            </a:r>
          </a:p>
          <a:p>
            <a:pPr algn="ctr" marL="681052" indent="-340526" lvl="1">
              <a:lnSpc>
                <a:spcPts val="5425"/>
              </a:lnSpc>
              <a:buFont typeface="Arial"/>
              <a:buChar char="•"/>
            </a:pPr>
            <a:r>
              <a:rPr lang="en-US" sz="3154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Role in hospitals, labs, and research facilities</a:t>
            </a:r>
          </a:p>
          <a:p>
            <a:pPr algn="ctr">
              <a:lnSpc>
                <a:spcPts val="5425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2410959" y="8334692"/>
            <a:ext cx="10596587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9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naugramedical.com"/>
              </a:rPr>
              <a:t>https://www.naugramedical.com/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930093" y="5625717"/>
            <a:ext cx="22473900" cy="7069063"/>
          </a:xfrm>
          <a:custGeom>
            <a:avLst/>
            <a:gdLst/>
            <a:ahLst/>
            <a:cxnLst/>
            <a:rect r="r" b="b" t="t" l="l"/>
            <a:pathLst>
              <a:path h="7069063" w="22473900">
                <a:moveTo>
                  <a:pt x="0" y="0"/>
                </a:moveTo>
                <a:lnTo>
                  <a:pt x="22473899" y="0"/>
                </a:lnTo>
                <a:lnTo>
                  <a:pt x="22473899" y="7069063"/>
                </a:lnTo>
                <a:lnTo>
                  <a:pt x="0" y="70690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698822" y="857250"/>
            <a:ext cx="10521909" cy="1411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639"/>
              </a:lnSpc>
            </a:pPr>
            <a:r>
              <a:rPr lang="en-US" b="true" sz="3459">
                <a:solidFill>
                  <a:srgbClr val="05066D"/>
                </a:solidFill>
                <a:latin typeface="Poppins Bold"/>
                <a:ea typeface="Poppins Bold"/>
                <a:cs typeface="Poppins Bold"/>
                <a:sym typeface="Poppins Bold"/>
              </a:rPr>
              <a:t>KEY FEATURES OF MEDICAL REFRIGERATORS &amp; FREEZERS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035907" y="2691918"/>
            <a:ext cx="9847740" cy="4674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93546" indent="-346773" lvl="1">
              <a:lnSpc>
                <a:spcPts val="6328"/>
              </a:lnSpc>
              <a:buFont typeface="Arial"/>
              <a:buChar char="•"/>
            </a:pPr>
            <a:r>
              <a:rPr lang="en-US" sz="3212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P</a:t>
            </a:r>
            <a:r>
              <a:rPr lang="en-US" sz="3212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recision temperature control</a:t>
            </a:r>
          </a:p>
          <a:p>
            <a:pPr algn="just" marL="693546" indent="-346773" lvl="1">
              <a:lnSpc>
                <a:spcPts val="6328"/>
              </a:lnSpc>
              <a:buFont typeface="Arial"/>
              <a:buChar char="•"/>
            </a:pPr>
            <a:r>
              <a:rPr lang="en-US" sz="3212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Energy-efficient design</a:t>
            </a:r>
          </a:p>
          <a:p>
            <a:pPr algn="just" marL="693546" indent="-346773" lvl="1">
              <a:lnSpc>
                <a:spcPts val="6328"/>
              </a:lnSpc>
              <a:buFont typeface="Arial"/>
              <a:buChar char="•"/>
            </a:pPr>
            <a:r>
              <a:rPr lang="en-US" sz="3212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Alarm systems for temperature fluctuations</a:t>
            </a:r>
          </a:p>
          <a:p>
            <a:pPr algn="just" marL="693546" indent="-346773" lvl="1">
              <a:lnSpc>
                <a:spcPts val="6328"/>
              </a:lnSpc>
              <a:buFont typeface="Arial"/>
              <a:buChar char="•"/>
            </a:pPr>
            <a:r>
              <a:rPr lang="en-US" sz="3212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Eco-friendly refrigerants</a:t>
            </a:r>
          </a:p>
          <a:p>
            <a:pPr algn="just" marL="693546" indent="-346773" lvl="1">
              <a:lnSpc>
                <a:spcPts val="6328"/>
              </a:lnSpc>
              <a:buFont typeface="Arial"/>
              <a:buChar char="•"/>
            </a:pPr>
            <a:r>
              <a:rPr lang="en-US" sz="3212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Durable construction for long-term use</a:t>
            </a:r>
          </a:p>
          <a:p>
            <a:pPr algn="just">
              <a:lnSpc>
                <a:spcPts val="6328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35266" y="0"/>
            <a:ext cx="4880806" cy="841518"/>
          </a:xfrm>
          <a:custGeom>
            <a:avLst/>
            <a:gdLst/>
            <a:ahLst/>
            <a:cxnLst/>
            <a:rect r="r" b="b" t="t" l="l"/>
            <a:pathLst>
              <a:path h="841518" w="4880806">
                <a:moveTo>
                  <a:pt x="0" y="0"/>
                </a:moveTo>
                <a:lnTo>
                  <a:pt x="4880806" y="0"/>
                </a:lnTo>
                <a:lnTo>
                  <a:pt x="4880806" y="841518"/>
                </a:lnTo>
                <a:lnTo>
                  <a:pt x="0" y="8415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845706" y="7379708"/>
            <a:ext cx="10596587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9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naugramedical.com"/>
              </a:rPr>
              <a:t>https://www.naugramedical.com/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A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724179" y="4946989"/>
            <a:ext cx="28212405" cy="8874084"/>
          </a:xfrm>
          <a:custGeom>
            <a:avLst/>
            <a:gdLst/>
            <a:ahLst/>
            <a:cxnLst/>
            <a:rect r="r" b="b" t="t" l="l"/>
            <a:pathLst>
              <a:path h="8874084" w="28212405">
                <a:moveTo>
                  <a:pt x="0" y="0"/>
                </a:moveTo>
                <a:lnTo>
                  <a:pt x="28212405" y="0"/>
                </a:lnTo>
                <a:lnTo>
                  <a:pt x="28212405" y="8874083"/>
                </a:lnTo>
                <a:lnTo>
                  <a:pt x="0" y="88740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2233181"/>
            <a:ext cx="7599093" cy="8030247"/>
          </a:xfrm>
          <a:custGeom>
            <a:avLst/>
            <a:gdLst/>
            <a:ahLst/>
            <a:cxnLst/>
            <a:rect r="r" b="b" t="t" l="l"/>
            <a:pathLst>
              <a:path h="8030247" w="7599093">
                <a:moveTo>
                  <a:pt x="0" y="0"/>
                </a:moveTo>
                <a:lnTo>
                  <a:pt x="7599093" y="0"/>
                </a:lnTo>
                <a:lnTo>
                  <a:pt x="7599093" y="8030248"/>
                </a:lnTo>
                <a:lnTo>
                  <a:pt x="0" y="80302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4263831"/>
            <a:ext cx="507797" cy="431628"/>
          </a:xfrm>
          <a:custGeom>
            <a:avLst/>
            <a:gdLst/>
            <a:ahLst/>
            <a:cxnLst/>
            <a:rect r="r" b="b" t="t" l="l"/>
            <a:pathLst>
              <a:path h="431628" w="507797">
                <a:moveTo>
                  <a:pt x="0" y="0"/>
                </a:moveTo>
                <a:lnTo>
                  <a:pt x="507797" y="0"/>
                </a:lnTo>
                <a:lnTo>
                  <a:pt x="507797" y="431628"/>
                </a:lnTo>
                <a:lnTo>
                  <a:pt x="0" y="4316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191697" y="2949560"/>
            <a:ext cx="402941" cy="402941"/>
          </a:xfrm>
          <a:custGeom>
            <a:avLst/>
            <a:gdLst/>
            <a:ahLst/>
            <a:cxnLst/>
            <a:rect r="r" b="b" t="t" l="l"/>
            <a:pathLst>
              <a:path h="402941" w="402941">
                <a:moveTo>
                  <a:pt x="0" y="0"/>
                </a:moveTo>
                <a:lnTo>
                  <a:pt x="402942" y="0"/>
                </a:lnTo>
                <a:lnTo>
                  <a:pt x="402942" y="402942"/>
                </a:lnTo>
                <a:lnTo>
                  <a:pt x="0" y="4029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144000" y="3636648"/>
            <a:ext cx="441795" cy="315331"/>
          </a:xfrm>
          <a:custGeom>
            <a:avLst/>
            <a:gdLst/>
            <a:ahLst/>
            <a:cxnLst/>
            <a:rect r="r" b="b" t="t" l="l"/>
            <a:pathLst>
              <a:path h="315331" w="441795">
                <a:moveTo>
                  <a:pt x="0" y="0"/>
                </a:moveTo>
                <a:lnTo>
                  <a:pt x="441795" y="0"/>
                </a:lnTo>
                <a:lnTo>
                  <a:pt x="441795" y="315332"/>
                </a:lnTo>
                <a:lnTo>
                  <a:pt x="0" y="3153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750998" y="3483295"/>
            <a:ext cx="8026983" cy="580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3"/>
              </a:lnSpc>
            </a:pPr>
            <a:r>
              <a:rPr lang="en-US" sz="3395" u="sng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  <a:hlinkClick r:id="rId12" tooltip="https://www.naugramedical.com/diagnostic-equipments"/>
              </a:rPr>
              <a:t>www.naugramedical.com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750998" y="4197156"/>
            <a:ext cx="5254183" cy="1780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3"/>
              </a:lnSpc>
            </a:pPr>
            <a:r>
              <a:rPr lang="en-US" sz="3395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6148/6, Guru Nanak Marg, Ambala Cantt, Haryana, India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50998" y="2840012"/>
            <a:ext cx="4013492" cy="580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3"/>
              </a:lnSpc>
            </a:pPr>
            <a:r>
              <a:rPr lang="en-US" sz="3395">
                <a:solidFill>
                  <a:srgbClr val="1F2B5B"/>
                </a:solidFill>
                <a:latin typeface="Montserrat"/>
                <a:ea typeface="Montserrat"/>
                <a:cs typeface="Montserrat"/>
                <a:sym typeface="Montserrat"/>
              </a:rPr>
              <a:t>+91-9896600003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450165" y="1017098"/>
            <a:ext cx="10704163" cy="1268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898"/>
              </a:lnSpc>
              <a:spcBef>
                <a:spcPct val="0"/>
              </a:spcBef>
            </a:pPr>
            <a:r>
              <a:rPr lang="en-US" b="true" sz="7070">
                <a:solidFill>
                  <a:srgbClr val="45467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SUPPORT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335266" y="0"/>
            <a:ext cx="4880806" cy="841518"/>
          </a:xfrm>
          <a:custGeom>
            <a:avLst/>
            <a:gdLst/>
            <a:ahLst/>
            <a:cxnLst/>
            <a:rect r="r" b="b" t="t" l="l"/>
            <a:pathLst>
              <a:path h="841518" w="4880806">
                <a:moveTo>
                  <a:pt x="0" y="0"/>
                </a:moveTo>
                <a:lnTo>
                  <a:pt x="4880806" y="0"/>
                </a:lnTo>
                <a:lnTo>
                  <a:pt x="4880806" y="841518"/>
                </a:lnTo>
                <a:lnTo>
                  <a:pt x="0" y="841518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DAGyMk_C6gQ</dc:identifier>
  <dcterms:modified xsi:type="dcterms:W3CDTF">2011-08-01T06:04:30Z</dcterms:modified>
  <cp:revision>1</cp:revision>
  <dc:title>Medical Refrigerators &amp; Freezers Manufacturers</dc:title>
</cp:coreProperties>
</file>