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Canva Sans" charset="1" panose="020B0503030501040103"/>
      <p:regular r:id="rId11"/>
    </p:embeddedFont>
    <p:embeddedFont>
      <p:font typeface="Canva Sans Bold" charset="1" panose="020B0803030501040103"/>
      <p:regular r:id="rId12"/>
    </p:embeddedFont>
    <p:embeddedFont>
      <p:font typeface="Poppins Semi-Bold" charset="1" panose="00000700000000000000"/>
      <p:regular r:id="rId13"/>
    </p:embeddedFont>
    <p:embeddedFont>
      <p:font typeface="Poppins" charset="1" panose="00000500000000000000"/>
      <p:regular r:id="rId14"/>
    </p:embeddedFont>
    <p:embeddedFont>
      <p:font typeface="Canva Sans Medium" charset="1" panose="020B0603030501040103"/>
      <p:regular r:id="rId15"/>
    </p:embeddedFont>
    <p:embeddedFont>
      <p:font typeface="Poppins Bold" charset="1" panose="0000080000000000000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4.jpeg" Type="http://schemas.openxmlformats.org/officeDocument/2006/relationships/image"/><Relationship Id="rId4" Target="../media/image2.png" Type="http://schemas.openxmlformats.org/officeDocument/2006/relationships/image"/><Relationship Id="rId5" Target="https://www.digitaloye.com/digital-marketing-services.html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2.png" Type="http://schemas.openxmlformats.org/officeDocument/2006/relationships/image"/><Relationship Id="rId4" Target="https://www.digitaloye.com/digital-marketing-services.html" TargetMode="External" Type="http://schemas.openxmlformats.org/officeDocument/2006/relationships/hyperlink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mailto:sales@digitaloye.com" TargetMode="External" Type="http://schemas.openxmlformats.org/officeDocument/2006/relationships/hyperlink"/><Relationship Id="rId4" Target="mailto:sales@digitaloye.com" TargetMode="External" Type="http://schemas.openxmlformats.org/officeDocument/2006/relationships/hyperlink"/><Relationship Id="rId5" Target="mailto:sales@digitaloye.com" TargetMode="External" Type="http://schemas.openxmlformats.org/officeDocument/2006/relationships/hyperlink"/><Relationship Id="rId6" Target="http://www.digitaloye.com" TargetMode="External" Type="http://schemas.openxmlformats.org/officeDocument/2006/relationships/hyperlink"/><Relationship Id="rId7" Target="../media/image2.png" Type="http://schemas.openxmlformats.org/officeDocument/2006/relationships/image"/><Relationship Id="rId8" Target="https://www.digitaloye.com/digital-marketing-services.html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2435693">
            <a:off x="6283150" y="7654429"/>
            <a:ext cx="10530284" cy="5265142"/>
            <a:chOff x="0" y="0"/>
            <a:chExt cx="812800" cy="4064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cubicBezTo>
                    <a:pt x="721824" y="0"/>
                    <a:pt x="812800" y="90976"/>
                    <a:pt x="812800" y="203200"/>
                  </a:cubicBezTo>
                  <a:cubicBezTo>
                    <a:pt x="812800" y="315424"/>
                    <a:pt x="721824" y="406400"/>
                    <a:pt x="609600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5DE0E6">
                    <a:alpha val="100000"/>
                  </a:srgbClr>
                </a:gs>
                <a:gs pos="100000">
                  <a:srgbClr val="004AAD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812800" cy="463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67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-2435693">
            <a:off x="8382762" y="-1772676"/>
            <a:ext cx="16188453" cy="8094226"/>
            <a:chOff x="0" y="0"/>
            <a:chExt cx="812800" cy="4064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cubicBezTo>
                    <a:pt x="721824" y="0"/>
                    <a:pt x="812800" y="90976"/>
                    <a:pt x="812800" y="203200"/>
                  </a:cubicBezTo>
                  <a:cubicBezTo>
                    <a:pt x="812800" y="315424"/>
                    <a:pt x="721824" y="406400"/>
                    <a:pt x="609600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5DE0E6">
                    <a:alpha val="100000"/>
                  </a:srgbClr>
                </a:gs>
                <a:gs pos="100000">
                  <a:srgbClr val="004AAD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7" id="7"/>
            <p:cNvSpPr txBox="true"/>
            <p:nvPr/>
          </p:nvSpPr>
          <p:spPr>
            <a:xfrm>
              <a:off x="0" y="-57150"/>
              <a:ext cx="812800" cy="463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67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9473455" y="1028700"/>
            <a:ext cx="7389759" cy="7389759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l="0" t="-47526" r="0" b="-2567"/>
              </a:stretch>
            </a:blipFill>
            <a:ln w="123825" cap="sq">
              <a:solidFill>
                <a:srgbClr val="FFFFFF"/>
              </a:solidFill>
              <a:prstDash val="solid"/>
              <a:miter/>
            </a:ln>
          </p:spPr>
        </p:sp>
      </p:grpSp>
      <p:grpSp>
        <p:nvGrpSpPr>
          <p:cNvPr name="Group 10" id="10"/>
          <p:cNvGrpSpPr/>
          <p:nvPr/>
        </p:nvGrpSpPr>
        <p:grpSpPr>
          <a:xfrm rot="-2435693">
            <a:off x="-2886955" y="-1957831"/>
            <a:ext cx="10530284" cy="5265142"/>
            <a:chOff x="0" y="0"/>
            <a:chExt cx="812800" cy="4064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cubicBezTo>
                    <a:pt x="721824" y="0"/>
                    <a:pt x="812800" y="90976"/>
                    <a:pt x="812800" y="203200"/>
                  </a:cubicBezTo>
                  <a:cubicBezTo>
                    <a:pt x="812800" y="315424"/>
                    <a:pt x="721824" y="406400"/>
                    <a:pt x="609600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5DE0E6">
                    <a:alpha val="75000"/>
                  </a:srgbClr>
                </a:gs>
                <a:gs pos="100000">
                  <a:srgbClr val="004AAD">
                    <a:alpha val="75000"/>
                  </a:srgbClr>
                </a:gs>
              </a:gsLst>
              <a:lin ang="0"/>
            </a:gra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57150"/>
              <a:ext cx="812800" cy="463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67"/>
                </a:lnSpc>
              </a:pP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0" y="1929738"/>
            <a:ext cx="9179154" cy="46056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157"/>
              </a:lnSpc>
            </a:pPr>
            <a:r>
              <a:rPr lang="en-US" sz="9351" spc="-476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Best Digital Marketing Services in Delhi</a:t>
            </a:r>
          </a:p>
        </p:txBody>
      </p:sp>
      <p:grpSp>
        <p:nvGrpSpPr>
          <p:cNvPr name="Group 14" id="14"/>
          <p:cNvGrpSpPr/>
          <p:nvPr/>
        </p:nvGrpSpPr>
        <p:grpSpPr>
          <a:xfrm rot="-2435693">
            <a:off x="8082776" y="-1384879"/>
            <a:ext cx="7383575" cy="1429006"/>
            <a:chOff x="0" y="0"/>
            <a:chExt cx="2099841" cy="4064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2099841" cy="406400"/>
            </a:xfrm>
            <a:custGeom>
              <a:avLst/>
              <a:gdLst/>
              <a:ahLst/>
              <a:cxnLst/>
              <a:rect r="r" b="b" t="t" l="l"/>
              <a:pathLst>
                <a:path h="406400" w="2099841">
                  <a:moveTo>
                    <a:pt x="1896641" y="0"/>
                  </a:moveTo>
                  <a:cubicBezTo>
                    <a:pt x="2008865" y="0"/>
                    <a:pt x="2099841" y="90976"/>
                    <a:pt x="2099841" y="203200"/>
                  </a:cubicBezTo>
                  <a:cubicBezTo>
                    <a:pt x="2099841" y="315424"/>
                    <a:pt x="2008865" y="406400"/>
                    <a:pt x="1896641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FFFFFF">
                  <a:alpha val="74902"/>
                </a:srgbClr>
              </a:solidFill>
              <a:prstDash val="solid"/>
              <a:miter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0" y="-57150"/>
              <a:ext cx="2099841" cy="463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67"/>
                </a:lnSpc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-2435693">
            <a:off x="8988358" y="8878222"/>
            <a:ext cx="5157038" cy="1429006"/>
            <a:chOff x="0" y="0"/>
            <a:chExt cx="1466628" cy="4064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466628" cy="406400"/>
            </a:xfrm>
            <a:custGeom>
              <a:avLst/>
              <a:gdLst/>
              <a:ahLst/>
              <a:cxnLst/>
              <a:rect r="r" b="b" t="t" l="l"/>
              <a:pathLst>
                <a:path h="406400" w="1466628">
                  <a:moveTo>
                    <a:pt x="1263428" y="0"/>
                  </a:moveTo>
                  <a:cubicBezTo>
                    <a:pt x="1375652" y="0"/>
                    <a:pt x="1466628" y="90976"/>
                    <a:pt x="1466628" y="203200"/>
                  </a:cubicBezTo>
                  <a:cubicBezTo>
                    <a:pt x="1466628" y="315424"/>
                    <a:pt x="1375652" y="406400"/>
                    <a:pt x="1263428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FFFFFF">
                  <a:alpha val="74902"/>
                </a:srgbClr>
              </a:solidFill>
              <a:prstDash val="solid"/>
              <a:miter/>
            </a:ln>
          </p:spPr>
        </p:sp>
        <p:sp>
          <p:nvSpPr>
            <p:cNvPr name="TextBox 19" id="19"/>
            <p:cNvSpPr txBox="true"/>
            <p:nvPr/>
          </p:nvSpPr>
          <p:spPr>
            <a:xfrm>
              <a:off x="0" y="-57150"/>
              <a:ext cx="1466628" cy="463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67"/>
                </a:lnSpc>
              </a:pPr>
            </a:p>
          </p:txBody>
        </p:sp>
      </p:grpSp>
      <p:sp>
        <p:nvSpPr>
          <p:cNvPr name="Freeform 20" id="20"/>
          <p:cNvSpPr/>
          <p:nvPr/>
        </p:nvSpPr>
        <p:spPr>
          <a:xfrm flipH="false" flipV="false" rot="0">
            <a:off x="0" y="7799"/>
            <a:ext cx="5394373" cy="1333881"/>
          </a:xfrm>
          <a:custGeom>
            <a:avLst/>
            <a:gdLst/>
            <a:ahLst/>
            <a:cxnLst/>
            <a:rect r="r" b="b" t="t" l="l"/>
            <a:pathLst>
              <a:path h="1333881" w="5394373">
                <a:moveTo>
                  <a:pt x="0" y="0"/>
                </a:moveTo>
                <a:lnTo>
                  <a:pt x="5394373" y="0"/>
                </a:lnTo>
                <a:lnTo>
                  <a:pt x="5394373" y="1333882"/>
                </a:lnTo>
                <a:lnTo>
                  <a:pt x="0" y="133388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028700" y="7200873"/>
            <a:ext cx="8115300" cy="14859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6119"/>
              </a:lnSpc>
              <a:spcBef>
                <a:spcPct val="0"/>
              </a:spcBef>
            </a:pPr>
            <a:r>
              <a:rPr lang="en-US" b="true" sz="3599">
                <a:solidFill>
                  <a:srgbClr val="FFFFFF">
                    <a:alpha val="71765"/>
                  </a:srgbClr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</a:t>
            </a:r>
            <a:r>
              <a:rPr lang="en-US" b="true" sz="3599" strike="noStrike" u="none">
                <a:solidFill>
                  <a:srgbClr val="FFFFFF">
                    <a:alpha val="71765"/>
                  </a:srgbClr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owered by Di</a:t>
            </a:r>
            <a:r>
              <a:rPr lang="en-US" b="true" sz="3599" strike="noStrike" u="none">
                <a:solidFill>
                  <a:srgbClr val="FFFFFF">
                    <a:alpha val="71765"/>
                  </a:srgbClr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g</a:t>
            </a:r>
            <a:r>
              <a:rPr lang="en-US" b="true" sz="3599" strike="noStrike" u="none">
                <a:solidFill>
                  <a:srgbClr val="FFFFFF">
                    <a:alpha val="71765"/>
                  </a:srgbClr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italo</a:t>
            </a:r>
            <a:r>
              <a:rPr lang="en-US" b="true" sz="3599" strike="noStrike" u="none">
                <a:solidFill>
                  <a:srgbClr val="FFFFFF">
                    <a:alpha val="71765"/>
                  </a:srgbClr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y</a:t>
            </a:r>
            <a:r>
              <a:rPr lang="en-US" b="true" sz="3599" strike="noStrike" u="none">
                <a:solidFill>
                  <a:srgbClr val="FFFFFF">
                    <a:alpha val="71765"/>
                  </a:srgbClr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</a:t>
            </a:r>
          </a:p>
          <a:p>
            <a:pPr algn="l" marL="0" indent="0" lvl="0">
              <a:lnSpc>
                <a:spcPts val="611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2435693">
            <a:off x="-7065526" y="269609"/>
            <a:ext cx="16188453" cy="8094226"/>
            <a:chOff x="0" y="0"/>
            <a:chExt cx="812800" cy="4064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cubicBezTo>
                    <a:pt x="721824" y="0"/>
                    <a:pt x="812800" y="90976"/>
                    <a:pt x="812800" y="203200"/>
                  </a:cubicBezTo>
                  <a:cubicBezTo>
                    <a:pt x="812800" y="315424"/>
                    <a:pt x="721824" y="406400"/>
                    <a:pt x="609600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5DE0E6">
                    <a:alpha val="100000"/>
                  </a:srgbClr>
                </a:gs>
                <a:gs pos="100000">
                  <a:srgbClr val="004AAD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812800" cy="463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67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-2435693">
            <a:off x="-567027" y="-1042804"/>
            <a:ext cx="3959218" cy="1979609"/>
            <a:chOff x="0" y="0"/>
            <a:chExt cx="812800" cy="4064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cubicBezTo>
                    <a:pt x="721824" y="0"/>
                    <a:pt x="812800" y="90976"/>
                    <a:pt x="812800" y="203200"/>
                  </a:cubicBezTo>
                  <a:cubicBezTo>
                    <a:pt x="812800" y="315424"/>
                    <a:pt x="721824" y="406400"/>
                    <a:pt x="609600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5DE0E6">
                    <a:alpha val="75000"/>
                  </a:srgbClr>
                </a:gs>
                <a:gs pos="100000">
                  <a:srgbClr val="004AAD">
                    <a:alpha val="75000"/>
                  </a:srgbClr>
                </a:gs>
              </a:gsLst>
              <a:lin ang="0"/>
            </a:gradFill>
          </p:spPr>
        </p:sp>
        <p:sp>
          <p:nvSpPr>
            <p:cNvPr name="TextBox 7" id="7"/>
            <p:cNvSpPr txBox="true"/>
            <p:nvPr/>
          </p:nvSpPr>
          <p:spPr>
            <a:xfrm>
              <a:off x="0" y="-57150"/>
              <a:ext cx="812800" cy="463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67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9144000" y="1746737"/>
            <a:ext cx="8289414" cy="11305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828"/>
              </a:lnSpc>
            </a:pPr>
            <a:r>
              <a:rPr lang="en-US" sz="8154" spc="-415" b="true">
                <a:solidFill>
                  <a:srgbClr val="024DAE"/>
                </a:solidFill>
                <a:latin typeface="Poppins Semi-Bold"/>
                <a:ea typeface="Poppins Semi-Bold"/>
                <a:cs typeface="Poppins Semi-Bold"/>
                <a:sym typeface="Poppins Semi-Bold"/>
              </a:rPr>
              <a:t>Introduction</a:t>
            </a:r>
          </a:p>
        </p:txBody>
      </p:sp>
      <p:grpSp>
        <p:nvGrpSpPr>
          <p:cNvPr name="Group 9" id="9"/>
          <p:cNvGrpSpPr/>
          <p:nvPr/>
        </p:nvGrpSpPr>
        <p:grpSpPr>
          <a:xfrm rot="-2435693">
            <a:off x="-1327339" y="9126289"/>
            <a:ext cx="4428411" cy="1429006"/>
            <a:chOff x="0" y="0"/>
            <a:chExt cx="1259411" cy="4064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259411" cy="406400"/>
            </a:xfrm>
            <a:custGeom>
              <a:avLst/>
              <a:gdLst/>
              <a:ahLst/>
              <a:cxnLst/>
              <a:rect r="r" b="b" t="t" l="l"/>
              <a:pathLst>
                <a:path h="406400" w="1259411">
                  <a:moveTo>
                    <a:pt x="1056211" y="0"/>
                  </a:moveTo>
                  <a:cubicBezTo>
                    <a:pt x="1168436" y="0"/>
                    <a:pt x="1259411" y="90976"/>
                    <a:pt x="1259411" y="203200"/>
                  </a:cubicBezTo>
                  <a:cubicBezTo>
                    <a:pt x="1259411" y="315424"/>
                    <a:pt x="1168436" y="406400"/>
                    <a:pt x="1056211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gradFill>
                <a:gsLst>
                  <a:gs pos="0">
                    <a:srgbClr val="5DE0E6">
                      <a:alpha val="75000"/>
                    </a:srgbClr>
                  </a:gs>
                  <a:gs pos="100000">
                    <a:srgbClr val="004AAD">
                      <a:alpha val="75000"/>
                    </a:srgbClr>
                  </a:gs>
                </a:gsLst>
                <a:lin ang="0"/>
              </a:gradFill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57150"/>
              <a:ext cx="1259411" cy="463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67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-62176" y="1280882"/>
            <a:ext cx="6924628" cy="6924628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l="-25046" t="0" r="-25046" b="0"/>
              </a:stretch>
            </a:blipFill>
            <a:ln w="123825" cap="sq">
              <a:solidFill>
                <a:srgbClr val="FFFFFF"/>
              </a:solidFill>
              <a:prstDash val="solid"/>
              <a:miter/>
            </a:ln>
          </p:spPr>
        </p:sp>
      </p:grpSp>
      <p:grpSp>
        <p:nvGrpSpPr>
          <p:cNvPr name="Group 14" id="14"/>
          <p:cNvGrpSpPr/>
          <p:nvPr/>
        </p:nvGrpSpPr>
        <p:grpSpPr>
          <a:xfrm rot="-2435693">
            <a:off x="14836448" y="9827923"/>
            <a:ext cx="3959218" cy="1979609"/>
            <a:chOff x="0" y="0"/>
            <a:chExt cx="812800" cy="4064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cubicBezTo>
                    <a:pt x="721824" y="0"/>
                    <a:pt x="812800" y="90976"/>
                    <a:pt x="812800" y="203200"/>
                  </a:cubicBezTo>
                  <a:cubicBezTo>
                    <a:pt x="812800" y="315424"/>
                    <a:pt x="721824" y="406400"/>
                    <a:pt x="609600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5DE0E6">
                    <a:alpha val="75000"/>
                  </a:srgbClr>
                </a:gs>
                <a:gs pos="100000">
                  <a:srgbClr val="004AAD">
                    <a:alpha val="75000"/>
                  </a:srgbClr>
                </a:gs>
              </a:gsLst>
              <a:lin ang="0"/>
            </a:gra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57150"/>
              <a:ext cx="812800" cy="463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67"/>
                </a:lnSpc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-2435693">
            <a:off x="16749099" y="3255571"/>
            <a:ext cx="4428411" cy="1429006"/>
            <a:chOff x="0" y="0"/>
            <a:chExt cx="1259411" cy="4064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259411" cy="406400"/>
            </a:xfrm>
            <a:custGeom>
              <a:avLst/>
              <a:gdLst/>
              <a:ahLst/>
              <a:cxnLst/>
              <a:rect r="r" b="b" t="t" l="l"/>
              <a:pathLst>
                <a:path h="406400" w="1259411">
                  <a:moveTo>
                    <a:pt x="1056211" y="0"/>
                  </a:moveTo>
                  <a:cubicBezTo>
                    <a:pt x="1168436" y="0"/>
                    <a:pt x="1259411" y="90976"/>
                    <a:pt x="1259411" y="203200"/>
                  </a:cubicBezTo>
                  <a:cubicBezTo>
                    <a:pt x="1259411" y="315424"/>
                    <a:pt x="1168436" y="406400"/>
                    <a:pt x="1056211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gradFill>
                <a:gsLst>
                  <a:gs pos="0">
                    <a:srgbClr val="5DE0E6">
                      <a:alpha val="75000"/>
                    </a:srgbClr>
                  </a:gs>
                  <a:gs pos="100000">
                    <a:srgbClr val="004AAD">
                      <a:alpha val="75000"/>
                    </a:srgbClr>
                  </a:gs>
                </a:gsLst>
                <a:lin ang="0"/>
              </a:gradFill>
              <a:prstDash val="solid"/>
              <a:miter/>
            </a:ln>
          </p:spPr>
        </p:sp>
        <p:sp>
          <p:nvSpPr>
            <p:cNvPr name="TextBox 19" id="19"/>
            <p:cNvSpPr txBox="true"/>
            <p:nvPr/>
          </p:nvSpPr>
          <p:spPr>
            <a:xfrm>
              <a:off x="0" y="-57150"/>
              <a:ext cx="1259411" cy="463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67"/>
                </a:lnSpc>
              </a:pP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3033109" y="6379568"/>
            <a:ext cx="2878732" cy="2878732"/>
            <a:chOff x="0" y="0"/>
            <a:chExt cx="812800" cy="8128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3"/>
              <a:stretch>
                <a:fillRect l="0" t="-25046" r="0" b="-25046"/>
              </a:stretch>
            </a:blipFill>
            <a:ln w="123825" cap="sq">
              <a:solidFill>
                <a:srgbClr val="FFFFFF"/>
              </a:solidFill>
              <a:prstDash val="solid"/>
              <a:miter/>
            </a:ln>
          </p:spPr>
        </p:sp>
      </p:grpSp>
      <p:sp>
        <p:nvSpPr>
          <p:cNvPr name="TextBox 22" id="22"/>
          <p:cNvSpPr txBox="true"/>
          <p:nvPr/>
        </p:nvSpPr>
        <p:spPr>
          <a:xfrm rot="0">
            <a:off x="7135169" y="3836724"/>
            <a:ext cx="10671827" cy="29251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600634" indent="-300317" lvl="1">
              <a:lnSpc>
                <a:spcPts val="4729"/>
              </a:lnSpc>
              <a:spcBef>
                <a:spcPct val="0"/>
              </a:spcBef>
              <a:buFont typeface="Arial"/>
              <a:buChar char="•"/>
            </a:pPr>
            <a:r>
              <a:rPr lang="en-US" sz="2781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Digital ma</a:t>
            </a:r>
            <a:r>
              <a:rPr lang="en-US" sz="2781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rketing is the key to online success.</a:t>
            </a:r>
          </a:p>
          <a:p>
            <a:pPr algn="ctr" marL="600634" indent="-300317" lvl="1">
              <a:lnSpc>
                <a:spcPts val="4729"/>
              </a:lnSpc>
              <a:spcBef>
                <a:spcPct val="0"/>
              </a:spcBef>
              <a:buFont typeface="Arial"/>
              <a:buChar char="•"/>
            </a:pPr>
            <a:r>
              <a:rPr lang="en-US" sz="2781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Businesses in Delhi need expert strate</a:t>
            </a:r>
            <a:r>
              <a:rPr lang="en-US" sz="2781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g</a:t>
            </a:r>
            <a:r>
              <a:rPr lang="en-US" sz="2781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ies to st</a:t>
            </a:r>
            <a:r>
              <a:rPr lang="en-US" sz="2781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ay</a:t>
            </a:r>
            <a:r>
              <a:rPr lang="en-US" sz="2781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2781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ahead.</a:t>
            </a:r>
          </a:p>
          <a:p>
            <a:pPr algn="ctr" marL="600634" indent="-300317" lvl="1">
              <a:lnSpc>
                <a:spcPts val="4729"/>
              </a:lnSpc>
              <a:spcBef>
                <a:spcPct val="0"/>
              </a:spcBef>
              <a:buFont typeface="Arial"/>
              <a:buChar char="•"/>
            </a:pPr>
            <a:r>
              <a:rPr lang="en-US" sz="2781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Digi</a:t>
            </a:r>
            <a:r>
              <a:rPr lang="en-US" sz="2781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ta</a:t>
            </a:r>
            <a:r>
              <a:rPr lang="en-US" sz="2781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l</a:t>
            </a:r>
            <a:r>
              <a:rPr lang="en-US" sz="2781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oye </a:t>
            </a:r>
            <a:r>
              <a:rPr lang="en-US" sz="2781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off</a:t>
            </a:r>
            <a:r>
              <a:rPr lang="en-US" sz="2781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e</a:t>
            </a:r>
            <a:r>
              <a:rPr lang="en-US" sz="2781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rs </a:t>
            </a:r>
            <a:r>
              <a:rPr lang="en-US" sz="2781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the Be</a:t>
            </a:r>
            <a:r>
              <a:rPr lang="en-US" sz="2781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st</a:t>
            </a:r>
            <a:r>
              <a:rPr lang="en-US" sz="2781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2781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Di</a:t>
            </a:r>
            <a:r>
              <a:rPr lang="en-US" sz="2781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gita</a:t>
            </a:r>
            <a:r>
              <a:rPr lang="en-US" sz="2781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l</a:t>
            </a:r>
            <a:r>
              <a:rPr lang="en-US" sz="2781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2781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Marke</a:t>
            </a:r>
            <a:r>
              <a:rPr lang="en-US" sz="2781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t</a:t>
            </a:r>
            <a:r>
              <a:rPr lang="en-US" sz="2781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ing</a:t>
            </a:r>
            <a:r>
              <a:rPr lang="en-US" sz="2781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2781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S</a:t>
            </a:r>
            <a:r>
              <a:rPr lang="en-US" sz="2781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ervi</a:t>
            </a:r>
            <a:r>
              <a:rPr lang="en-US" sz="2781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ces</a:t>
            </a:r>
            <a:r>
              <a:rPr lang="en-US" sz="2781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 in Delhi</a:t>
            </a:r>
            <a:r>
              <a:rPr lang="en-US" sz="2781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.</a:t>
            </a:r>
          </a:p>
          <a:p>
            <a:pPr algn="ctr" marL="0" indent="0" lvl="0">
              <a:lnSpc>
                <a:spcPts val="4729"/>
              </a:lnSpc>
              <a:spcBef>
                <a:spcPct val="0"/>
              </a:spcBef>
            </a:pPr>
          </a:p>
        </p:txBody>
      </p:sp>
      <p:sp>
        <p:nvSpPr>
          <p:cNvPr name="Freeform 23" id="23"/>
          <p:cNvSpPr/>
          <p:nvPr/>
        </p:nvSpPr>
        <p:spPr>
          <a:xfrm flipH="false" flipV="false" rot="0">
            <a:off x="13996890" y="246451"/>
            <a:ext cx="4183363" cy="1034431"/>
          </a:xfrm>
          <a:custGeom>
            <a:avLst/>
            <a:gdLst/>
            <a:ahLst/>
            <a:cxnLst/>
            <a:rect r="r" b="b" t="t" l="l"/>
            <a:pathLst>
              <a:path h="1034431" w="4183363">
                <a:moveTo>
                  <a:pt x="0" y="0"/>
                </a:moveTo>
                <a:lnTo>
                  <a:pt x="4183363" y="0"/>
                </a:lnTo>
                <a:lnTo>
                  <a:pt x="4183363" y="1034431"/>
                </a:lnTo>
                <a:lnTo>
                  <a:pt x="0" y="103443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24" id="24"/>
          <p:cNvSpPr txBox="true"/>
          <p:nvPr/>
        </p:nvSpPr>
        <p:spPr>
          <a:xfrm rot="0">
            <a:off x="4477974" y="8034060"/>
            <a:ext cx="13810026" cy="17939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740"/>
              </a:lnSpc>
            </a:pPr>
            <a:r>
              <a:rPr lang="en-US" sz="335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know more</a:t>
            </a:r>
            <a:r>
              <a:rPr lang="en-US" sz="335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about to visit official website , </a:t>
            </a:r>
            <a:r>
              <a:rPr lang="en-US" sz="335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5" tooltip="https://www.digitaloye.com/digital-marketing-services.html"/>
              </a:rPr>
              <a:t>https://www.digitaloye.com/digital-marketing-services.html</a:t>
            </a:r>
            <a:r>
              <a:rPr lang="en-US" sz="335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2637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2435693">
            <a:off x="-567027" y="-1042804"/>
            <a:ext cx="3959218" cy="1979609"/>
            <a:chOff x="0" y="0"/>
            <a:chExt cx="812800" cy="4064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cubicBezTo>
                    <a:pt x="721824" y="0"/>
                    <a:pt x="812800" y="90976"/>
                    <a:pt x="812800" y="203200"/>
                  </a:cubicBezTo>
                  <a:cubicBezTo>
                    <a:pt x="812800" y="315424"/>
                    <a:pt x="721824" y="406400"/>
                    <a:pt x="609600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5DE0E6">
                    <a:alpha val="75000"/>
                  </a:srgbClr>
                </a:gs>
                <a:gs pos="100000">
                  <a:srgbClr val="004AAD">
                    <a:alpha val="75000"/>
                  </a:srgbClr>
                </a:gs>
              </a:gsLst>
              <a:lin ang="0"/>
            </a:gra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812800" cy="463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67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0938739" y="1428735"/>
            <a:ext cx="7349261" cy="7349261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l="-25046" t="-44977" r="-92555" b="0"/>
              </a:stretch>
            </a:blipFill>
            <a:ln w="123825" cap="sq">
              <a:solidFill>
                <a:srgbClr val="FFFFFF"/>
              </a:solidFill>
              <a:prstDash val="solid"/>
              <a:miter/>
            </a:ln>
          </p:spPr>
        </p:sp>
      </p:grpSp>
      <p:grpSp>
        <p:nvGrpSpPr>
          <p:cNvPr name="Group 7" id="7"/>
          <p:cNvGrpSpPr/>
          <p:nvPr/>
        </p:nvGrpSpPr>
        <p:grpSpPr>
          <a:xfrm rot="-2435693">
            <a:off x="14836448" y="9827923"/>
            <a:ext cx="3959218" cy="1979609"/>
            <a:chOff x="0" y="0"/>
            <a:chExt cx="812800" cy="4064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cubicBezTo>
                    <a:pt x="721824" y="0"/>
                    <a:pt x="812800" y="90976"/>
                    <a:pt x="812800" y="203200"/>
                  </a:cubicBezTo>
                  <a:cubicBezTo>
                    <a:pt x="812800" y="315424"/>
                    <a:pt x="721824" y="406400"/>
                    <a:pt x="609600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5DE0E6">
                    <a:alpha val="75000"/>
                  </a:srgbClr>
                </a:gs>
                <a:gs pos="100000">
                  <a:srgbClr val="004AAD">
                    <a:alpha val="75000"/>
                  </a:srgbClr>
                </a:gs>
              </a:gsLst>
              <a:lin ang="0"/>
            </a:gradFill>
          </p:spPr>
        </p:sp>
        <p:sp>
          <p:nvSpPr>
            <p:cNvPr name="TextBox 9" id="9"/>
            <p:cNvSpPr txBox="true"/>
            <p:nvPr/>
          </p:nvSpPr>
          <p:spPr>
            <a:xfrm>
              <a:off x="0" y="-57150"/>
              <a:ext cx="812800" cy="463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67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1044217" y="3936121"/>
            <a:ext cx="8477565" cy="4841875"/>
            <a:chOff x="0" y="0"/>
            <a:chExt cx="2232774" cy="1275226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2232774" cy="1275226"/>
            </a:xfrm>
            <a:custGeom>
              <a:avLst/>
              <a:gdLst/>
              <a:ahLst/>
              <a:cxnLst/>
              <a:rect r="r" b="b" t="t" l="l"/>
              <a:pathLst>
                <a:path h="1275226" w="2232774">
                  <a:moveTo>
                    <a:pt x="30136" y="0"/>
                  </a:moveTo>
                  <a:lnTo>
                    <a:pt x="2202638" y="0"/>
                  </a:lnTo>
                  <a:cubicBezTo>
                    <a:pt x="2210630" y="0"/>
                    <a:pt x="2218296" y="3175"/>
                    <a:pt x="2223947" y="8827"/>
                  </a:cubicBezTo>
                  <a:cubicBezTo>
                    <a:pt x="2229599" y="14478"/>
                    <a:pt x="2232774" y="22144"/>
                    <a:pt x="2232774" y="30136"/>
                  </a:cubicBezTo>
                  <a:lnTo>
                    <a:pt x="2232774" y="1245090"/>
                  </a:lnTo>
                  <a:cubicBezTo>
                    <a:pt x="2232774" y="1261734"/>
                    <a:pt x="2219282" y="1275226"/>
                    <a:pt x="2202638" y="1275226"/>
                  </a:cubicBezTo>
                  <a:lnTo>
                    <a:pt x="30136" y="1275226"/>
                  </a:lnTo>
                  <a:cubicBezTo>
                    <a:pt x="22144" y="1275226"/>
                    <a:pt x="14478" y="1272051"/>
                    <a:pt x="8827" y="1266400"/>
                  </a:cubicBezTo>
                  <a:cubicBezTo>
                    <a:pt x="3175" y="1260748"/>
                    <a:pt x="0" y="1253083"/>
                    <a:pt x="0" y="1245090"/>
                  </a:cubicBezTo>
                  <a:lnTo>
                    <a:pt x="0" y="30136"/>
                  </a:lnTo>
                  <a:cubicBezTo>
                    <a:pt x="0" y="13493"/>
                    <a:pt x="13493" y="0"/>
                    <a:pt x="30136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olid"/>
              <a:round/>
            </a:ln>
          </p:spPr>
        </p:sp>
        <p:sp>
          <p:nvSpPr>
            <p:cNvPr name="TextBox 12" id="12"/>
            <p:cNvSpPr txBox="true"/>
            <p:nvPr/>
          </p:nvSpPr>
          <p:spPr>
            <a:xfrm>
              <a:off x="0" y="-57150"/>
              <a:ext cx="2232774" cy="13323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67"/>
                </a:lnSpc>
              </a:pP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1412582" y="816613"/>
            <a:ext cx="6510999" cy="24735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161"/>
              </a:lnSpc>
              <a:spcBef>
                <a:spcPct val="0"/>
              </a:spcBef>
            </a:pPr>
            <a:r>
              <a:rPr lang="en-US" b="true" sz="9543" spc="-486">
                <a:solidFill>
                  <a:srgbClr val="024DAE"/>
                </a:solidFill>
                <a:latin typeface="Poppins Semi-Bold"/>
                <a:ea typeface="Poppins Semi-Bold"/>
                <a:cs typeface="Poppins Semi-Bold"/>
                <a:sym typeface="Poppins Semi-Bold"/>
              </a:rPr>
              <a:t>Ou</a:t>
            </a:r>
            <a:r>
              <a:rPr lang="en-US" b="true" sz="9543" spc="-486" strike="noStrike" u="none">
                <a:solidFill>
                  <a:srgbClr val="024DAE"/>
                </a:solidFill>
                <a:latin typeface="Poppins Semi-Bold"/>
                <a:ea typeface="Poppins Semi-Bold"/>
                <a:cs typeface="Poppins Semi-Bold"/>
                <a:sym typeface="Poppins Semi-Bold"/>
              </a:rPr>
              <a:t>r</a:t>
            </a:r>
            <a:r>
              <a:rPr lang="en-US" b="true" sz="9543" spc="-486" strike="noStrike" u="none">
                <a:solidFill>
                  <a:srgbClr val="024DAE"/>
                </a:solidFill>
                <a:latin typeface="Poppins Semi-Bold"/>
                <a:ea typeface="Poppins Semi-Bold"/>
                <a:cs typeface="Poppins Semi-Bold"/>
                <a:sym typeface="Poppins Semi-Bold"/>
              </a:rPr>
              <a:t> Cor</a:t>
            </a:r>
            <a:r>
              <a:rPr lang="en-US" b="true" sz="9543" spc="-486" strike="noStrike" u="none">
                <a:solidFill>
                  <a:srgbClr val="024DAE"/>
                </a:solidFill>
                <a:latin typeface="Poppins Semi-Bold"/>
                <a:ea typeface="Poppins Semi-Bold"/>
                <a:cs typeface="Poppins Semi-Bold"/>
                <a:sym typeface="Poppins Semi-Bold"/>
              </a:rPr>
              <a:t>e </a:t>
            </a:r>
            <a:r>
              <a:rPr lang="en-US" b="true" sz="9543" spc="-486" strike="noStrike" u="none">
                <a:solidFill>
                  <a:srgbClr val="024DAE"/>
                </a:solidFill>
                <a:latin typeface="Poppins Semi-Bold"/>
                <a:ea typeface="Poppins Semi-Bold"/>
                <a:cs typeface="Poppins Semi-Bold"/>
                <a:sym typeface="Poppins Semi-Bold"/>
              </a:rPr>
              <a:t>S</a:t>
            </a:r>
            <a:r>
              <a:rPr lang="en-US" b="true" sz="9543" spc="-486" strike="noStrike" u="none">
                <a:solidFill>
                  <a:srgbClr val="024DAE"/>
                </a:solidFill>
                <a:latin typeface="Poppins Semi-Bold"/>
                <a:ea typeface="Poppins Semi-Bold"/>
                <a:cs typeface="Poppins Semi-Bold"/>
                <a:sym typeface="Poppins Semi-Bold"/>
              </a:rPr>
              <a:t>e</a:t>
            </a:r>
            <a:r>
              <a:rPr lang="en-US" b="true" sz="9543" spc="-486" strike="noStrike" u="none">
                <a:solidFill>
                  <a:srgbClr val="024DAE"/>
                </a:solidFill>
                <a:latin typeface="Poppins Semi-Bold"/>
                <a:ea typeface="Poppins Semi-Bold"/>
                <a:cs typeface="Poppins Semi-Bold"/>
                <a:sym typeface="Poppins Semi-Bold"/>
              </a:rPr>
              <a:t>rvi</a:t>
            </a:r>
            <a:r>
              <a:rPr lang="en-US" b="true" sz="9543" spc="-486" strike="noStrike" u="none">
                <a:solidFill>
                  <a:srgbClr val="024DAE"/>
                </a:solidFill>
                <a:latin typeface="Poppins Semi-Bold"/>
                <a:ea typeface="Poppins Semi-Bold"/>
                <a:cs typeface="Poppins Semi-Bold"/>
                <a:sym typeface="Poppins Semi-Bold"/>
              </a:rPr>
              <a:t>ces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412582" y="4027040"/>
            <a:ext cx="8109200" cy="5416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96569" indent="-248284" lvl="1">
              <a:lnSpc>
                <a:spcPts val="3909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2299">
                <a:solidFill>
                  <a:srgbClr val="000000">
                    <a:alpha val="71765"/>
                  </a:srgbClr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SEO (Sea</a:t>
            </a:r>
            <a:r>
              <a:rPr lang="en-US" b="true" sz="2299" strike="noStrike" u="none">
                <a:solidFill>
                  <a:srgbClr val="000000">
                    <a:alpha val="71765"/>
                  </a:srgbClr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rch Engine Optimization) 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– Rank higher, drive organic traffic.</a:t>
            </a:r>
          </a:p>
          <a:p>
            <a:pPr algn="l" marL="496569" indent="-248284" lvl="1">
              <a:lnSpc>
                <a:spcPts val="3909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2299" strike="noStrike" u="none">
                <a:solidFill>
                  <a:srgbClr val="000000">
                    <a:alpha val="71765"/>
                  </a:srgbClr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PPC (Pay-Per-Click Ads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)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 – Ge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t 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instant vi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sib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i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l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it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y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&amp;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 lea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ds.</a:t>
            </a:r>
          </a:p>
          <a:p>
            <a:pPr algn="l" marL="496569" indent="-248284" lvl="1">
              <a:lnSpc>
                <a:spcPts val="3909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2299" strike="noStrike" u="none">
                <a:solidFill>
                  <a:srgbClr val="000000">
                    <a:alpha val="71765"/>
                  </a:srgbClr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</a:t>
            </a:r>
            <a:r>
              <a:rPr lang="en-US" b="true" sz="2299" strike="noStrike" u="none">
                <a:solidFill>
                  <a:srgbClr val="000000">
                    <a:alpha val="71765"/>
                  </a:srgbClr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ocial Me</a:t>
            </a:r>
            <a:r>
              <a:rPr lang="en-US" b="true" sz="2299" strike="noStrike" u="none">
                <a:solidFill>
                  <a:srgbClr val="000000">
                    <a:alpha val="71765"/>
                  </a:srgbClr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dia</a:t>
            </a:r>
            <a:r>
              <a:rPr lang="en-US" b="true" sz="2299" strike="noStrike" u="none">
                <a:solidFill>
                  <a:srgbClr val="000000">
                    <a:alpha val="71765"/>
                  </a:srgbClr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en-US" b="true" sz="2299" strike="noStrike" u="none">
                <a:solidFill>
                  <a:srgbClr val="000000">
                    <a:alpha val="71765"/>
                  </a:srgbClr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Mark</a:t>
            </a:r>
            <a:r>
              <a:rPr lang="en-US" b="true" sz="2299" strike="noStrike" u="none">
                <a:solidFill>
                  <a:srgbClr val="000000">
                    <a:alpha val="71765"/>
                  </a:srgbClr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eting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 – Build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 brand awa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re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ness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&amp; eng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ag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eme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nt.</a:t>
            </a:r>
          </a:p>
          <a:p>
            <a:pPr algn="l" marL="496569" indent="-248284" lvl="1">
              <a:lnSpc>
                <a:spcPts val="3909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2299" strike="noStrike" u="none">
                <a:solidFill>
                  <a:srgbClr val="000000">
                    <a:alpha val="71765"/>
                  </a:srgbClr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Content Ma</a:t>
            </a:r>
            <a:r>
              <a:rPr lang="en-US" b="true" sz="2299" strike="noStrike" u="none">
                <a:solidFill>
                  <a:srgbClr val="000000">
                    <a:alpha val="71765"/>
                  </a:srgbClr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rket</a:t>
            </a:r>
            <a:r>
              <a:rPr lang="en-US" b="true" sz="2299" strike="noStrike" u="none">
                <a:solidFill>
                  <a:srgbClr val="000000">
                    <a:alpha val="71765"/>
                  </a:srgbClr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ing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 – High-qua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li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t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y,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SEO-fri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en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dly content.</a:t>
            </a:r>
          </a:p>
          <a:p>
            <a:pPr algn="l" marL="496569" indent="-248284" lvl="1">
              <a:lnSpc>
                <a:spcPts val="3909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2299" strike="noStrike" u="none">
                <a:solidFill>
                  <a:srgbClr val="000000">
                    <a:alpha val="71765"/>
                  </a:srgbClr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</a:t>
            </a:r>
            <a:r>
              <a:rPr lang="en-US" b="true" sz="2299" strike="noStrike" u="none">
                <a:solidFill>
                  <a:srgbClr val="000000">
                    <a:alpha val="71765"/>
                  </a:srgbClr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i</a:t>
            </a:r>
            <a:r>
              <a:rPr lang="en-US" b="true" sz="2299" strike="noStrike" u="none">
                <a:solidFill>
                  <a:srgbClr val="000000">
                    <a:alpha val="71765"/>
                  </a:srgbClr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te Develop</a:t>
            </a:r>
            <a:r>
              <a:rPr lang="en-US" b="true" sz="2299" strike="noStrike" u="none">
                <a:solidFill>
                  <a:srgbClr val="000000">
                    <a:alpha val="71765"/>
                  </a:srgbClr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m</a:t>
            </a:r>
            <a:r>
              <a:rPr lang="en-US" b="true" sz="2299" strike="noStrike" u="none">
                <a:solidFill>
                  <a:srgbClr val="000000">
                    <a:alpha val="71765"/>
                  </a:srgbClr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ent</a:t>
            </a:r>
            <a:r>
              <a:rPr lang="en-US" b="true" sz="2299" strike="noStrike" u="none">
                <a:solidFill>
                  <a:srgbClr val="000000">
                    <a:alpha val="71765"/>
                  </a:srgbClr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&amp; Desi</a:t>
            </a:r>
            <a:r>
              <a:rPr lang="en-US" b="true" sz="2299" strike="noStrike" u="none">
                <a:solidFill>
                  <a:srgbClr val="000000">
                    <a:alpha val="71765"/>
                  </a:srgbClr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g</a:t>
            </a:r>
            <a:r>
              <a:rPr lang="en-US" b="true" sz="2299" strike="noStrike" u="none">
                <a:solidFill>
                  <a:srgbClr val="000000">
                    <a:alpha val="71765"/>
                  </a:srgbClr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n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 – User-fr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i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endly,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 responsive si</a:t>
            </a:r>
            <a:r>
              <a:rPr lang="en-US" sz="2299" strike="noStrike" u="none">
                <a:solidFill>
                  <a:srgbClr val="000000">
                    <a:alpha val="71765"/>
                  </a:srgbClr>
                </a:solidFill>
                <a:latin typeface="Canva Sans"/>
                <a:ea typeface="Canva Sans"/>
                <a:cs typeface="Canva Sans"/>
                <a:sym typeface="Canva Sans"/>
              </a:rPr>
              <a:t>tes.</a:t>
            </a:r>
          </a:p>
          <a:p>
            <a:pPr algn="l" marL="0" indent="0" lvl="0">
              <a:lnSpc>
                <a:spcPts val="3909"/>
              </a:lnSpc>
              <a:spcBef>
                <a:spcPct val="0"/>
              </a:spcBef>
            </a:pPr>
          </a:p>
        </p:txBody>
      </p:sp>
      <p:grpSp>
        <p:nvGrpSpPr>
          <p:cNvPr name="Group 15" id="15"/>
          <p:cNvGrpSpPr/>
          <p:nvPr/>
        </p:nvGrpSpPr>
        <p:grpSpPr>
          <a:xfrm rot="-2435693">
            <a:off x="8488169" y="-823893"/>
            <a:ext cx="4428411" cy="1429006"/>
            <a:chOff x="0" y="0"/>
            <a:chExt cx="1259411" cy="4064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259411" cy="406400"/>
            </a:xfrm>
            <a:custGeom>
              <a:avLst/>
              <a:gdLst/>
              <a:ahLst/>
              <a:cxnLst/>
              <a:rect r="r" b="b" t="t" l="l"/>
              <a:pathLst>
                <a:path h="406400" w="1259411">
                  <a:moveTo>
                    <a:pt x="1056211" y="0"/>
                  </a:moveTo>
                  <a:cubicBezTo>
                    <a:pt x="1168436" y="0"/>
                    <a:pt x="1259411" y="90976"/>
                    <a:pt x="1259411" y="203200"/>
                  </a:cubicBezTo>
                  <a:cubicBezTo>
                    <a:pt x="1259411" y="315424"/>
                    <a:pt x="1168436" y="406400"/>
                    <a:pt x="1056211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gradFill>
                <a:gsLst>
                  <a:gs pos="0">
                    <a:srgbClr val="5DE0E6">
                      <a:alpha val="75000"/>
                    </a:srgbClr>
                  </a:gs>
                  <a:gs pos="100000">
                    <a:srgbClr val="004AAD">
                      <a:alpha val="75000"/>
                    </a:srgbClr>
                  </a:gs>
                </a:gsLst>
                <a:lin ang="0"/>
              </a:gradFill>
              <a:prstDash val="solid"/>
              <a:miter/>
            </a:ln>
          </p:spPr>
        </p:sp>
        <p:sp>
          <p:nvSpPr>
            <p:cNvPr name="TextBox 17" id="17"/>
            <p:cNvSpPr txBox="true"/>
            <p:nvPr/>
          </p:nvSpPr>
          <p:spPr>
            <a:xfrm>
              <a:off x="0" y="-57150"/>
              <a:ext cx="1259411" cy="463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67"/>
                </a:lnSpc>
              </a:pPr>
            </a:p>
          </p:txBody>
        </p:sp>
      </p:grpSp>
      <p:grpSp>
        <p:nvGrpSpPr>
          <p:cNvPr name="Group 18" id="18"/>
          <p:cNvGrpSpPr/>
          <p:nvPr/>
        </p:nvGrpSpPr>
        <p:grpSpPr>
          <a:xfrm rot="-2435693">
            <a:off x="11739311" y="9475334"/>
            <a:ext cx="4428411" cy="1429006"/>
            <a:chOff x="0" y="0"/>
            <a:chExt cx="1259411" cy="4064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259411" cy="406400"/>
            </a:xfrm>
            <a:custGeom>
              <a:avLst/>
              <a:gdLst/>
              <a:ahLst/>
              <a:cxnLst/>
              <a:rect r="r" b="b" t="t" l="l"/>
              <a:pathLst>
                <a:path h="406400" w="1259411">
                  <a:moveTo>
                    <a:pt x="1056211" y="0"/>
                  </a:moveTo>
                  <a:cubicBezTo>
                    <a:pt x="1168436" y="0"/>
                    <a:pt x="1259411" y="90976"/>
                    <a:pt x="1259411" y="203200"/>
                  </a:cubicBezTo>
                  <a:cubicBezTo>
                    <a:pt x="1259411" y="315424"/>
                    <a:pt x="1168436" y="406400"/>
                    <a:pt x="1056211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gradFill>
                <a:gsLst>
                  <a:gs pos="0">
                    <a:srgbClr val="5DE0E6">
                      <a:alpha val="75000"/>
                    </a:srgbClr>
                  </a:gs>
                  <a:gs pos="100000">
                    <a:srgbClr val="004AAD">
                      <a:alpha val="75000"/>
                    </a:srgbClr>
                  </a:gs>
                </a:gsLst>
                <a:lin ang="0"/>
              </a:gradFill>
              <a:prstDash val="solid"/>
              <a:miter/>
            </a:ln>
          </p:spPr>
        </p:sp>
        <p:sp>
          <p:nvSpPr>
            <p:cNvPr name="TextBox 20" id="20"/>
            <p:cNvSpPr txBox="true"/>
            <p:nvPr/>
          </p:nvSpPr>
          <p:spPr>
            <a:xfrm>
              <a:off x="0" y="-57150"/>
              <a:ext cx="1259411" cy="463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67"/>
                </a:lnSpc>
              </a:pPr>
            </a:p>
          </p:txBody>
        </p:sp>
      </p:grpSp>
      <p:sp>
        <p:nvSpPr>
          <p:cNvPr name="Freeform 21" id="21"/>
          <p:cNvSpPr/>
          <p:nvPr/>
        </p:nvSpPr>
        <p:spPr>
          <a:xfrm flipH="false" flipV="false" rot="0">
            <a:off x="13996890" y="246451"/>
            <a:ext cx="4183363" cy="1034431"/>
          </a:xfrm>
          <a:custGeom>
            <a:avLst/>
            <a:gdLst/>
            <a:ahLst/>
            <a:cxnLst/>
            <a:rect r="r" b="b" t="t" l="l"/>
            <a:pathLst>
              <a:path h="1034431" w="4183363">
                <a:moveTo>
                  <a:pt x="0" y="0"/>
                </a:moveTo>
                <a:lnTo>
                  <a:pt x="4183363" y="0"/>
                </a:lnTo>
                <a:lnTo>
                  <a:pt x="4183363" y="1034431"/>
                </a:lnTo>
                <a:lnTo>
                  <a:pt x="0" y="10344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2435693">
            <a:off x="-567027" y="-1042804"/>
            <a:ext cx="3959218" cy="1979609"/>
            <a:chOff x="0" y="0"/>
            <a:chExt cx="812800" cy="4064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cubicBezTo>
                    <a:pt x="721824" y="0"/>
                    <a:pt x="812800" y="90976"/>
                    <a:pt x="812800" y="203200"/>
                  </a:cubicBezTo>
                  <a:cubicBezTo>
                    <a:pt x="812800" y="315424"/>
                    <a:pt x="721824" y="406400"/>
                    <a:pt x="609600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5DE0E6">
                    <a:alpha val="75000"/>
                  </a:srgbClr>
                </a:gs>
                <a:gs pos="100000">
                  <a:srgbClr val="004AAD">
                    <a:alpha val="75000"/>
                  </a:srgbClr>
                </a:gs>
              </a:gsLst>
              <a:lin ang="0"/>
            </a:gra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812800" cy="463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67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8569563" y="1862908"/>
            <a:ext cx="8221878" cy="15207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954"/>
              </a:lnSpc>
            </a:pPr>
            <a:r>
              <a:rPr lang="en-US" b="true" sz="4253" spc="-216">
                <a:solidFill>
                  <a:srgbClr val="024DAE"/>
                </a:solidFill>
                <a:latin typeface="Poppins Semi-Bold"/>
                <a:ea typeface="Poppins Semi-Bold"/>
                <a:cs typeface="Poppins Semi-Bold"/>
                <a:sym typeface="Poppins Semi-Bold"/>
              </a:rPr>
              <a:t>Benefits of Working with Digitaloye</a:t>
            </a:r>
          </a:p>
        </p:txBody>
      </p:sp>
      <p:grpSp>
        <p:nvGrpSpPr>
          <p:cNvPr name="Group 6" id="6"/>
          <p:cNvGrpSpPr/>
          <p:nvPr/>
        </p:nvGrpSpPr>
        <p:grpSpPr>
          <a:xfrm rot="-2435693">
            <a:off x="12912066" y="10159616"/>
            <a:ext cx="4428411" cy="1429006"/>
            <a:chOff x="0" y="0"/>
            <a:chExt cx="1259411" cy="4064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59411" cy="406400"/>
            </a:xfrm>
            <a:custGeom>
              <a:avLst/>
              <a:gdLst/>
              <a:ahLst/>
              <a:cxnLst/>
              <a:rect r="r" b="b" t="t" l="l"/>
              <a:pathLst>
                <a:path h="406400" w="1259411">
                  <a:moveTo>
                    <a:pt x="1056211" y="0"/>
                  </a:moveTo>
                  <a:cubicBezTo>
                    <a:pt x="1168436" y="0"/>
                    <a:pt x="1259411" y="90976"/>
                    <a:pt x="1259411" y="203200"/>
                  </a:cubicBezTo>
                  <a:cubicBezTo>
                    <a:pt x="1259411" y="315424"/>
                    <a:pt x="1168436" y="406400"/>
                    <a:pt x="1056211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gradFill>
                <a:gsLst>
                  <a:gs pos="0">
                    <a:srgbClr val="5DE0E6">
                      <a:alpha val="75000"/>
                    </a:srgbClr>
                  </a:gs>
                  <a:gs pos="100000">
                    <a:srgbClr val="004AAD">
                      <a:alpha val="75000"/>
                    </a:srgbClr>
                  </a:gs>
                </a:gsLst>
                <a:lin ang="0"/>
              </a:gra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57150"/>
              <a:ext cx="1259411" cy="463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67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-2435693">
            <a:off x="14836448" y="9827923"/>
            <a:ext cx="3959218" cy="1979609"/>
            <a:chOff x="0" y="0"/>
            <a:chExt cx="812800" cy="4064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cubicBezTo>
                    <a:pt x="721824" y="0"/>
                    <a:pt x="812800" y="90976"/>
                    <a:pt x="812800" y="203200"/>
                  </a:cubicBezTo>
                  <a:cubicBezTo>
                    <a:pt x="812800" y="315424"/>
                    <a:pt x="721824" y="406400"/>
                    <a:pt x="609600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5DE0E6">
                    <a:alpha val="75000"/>
                  </a:srgbClr>
                </a:gs>
                <a:gs pos="100000">
                  <a:srgbClr val="004AAD">
                    <a:alpha val="75000"/>
                  </a:srgbClr>
                </a:gs>
              </a:gsLst>
              <a:lin ang="0"/>
            </a:gra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57150"/>
              <a:ext cx="812800" cy="463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67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-2435693">
            <a:off x="16749099" y="3255571"/>
            <a:ext cx="4428411" cy="1429006"/>
            <a:chOff x="0" y="0"/>
            <a:chExt cx="1259411" cy="4064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259411" cy="406400"/>
            </a:xfrm>
            <a:custGeom>
              <a:avLst/>
              <a:gdLst/>
              <a:ahLst/>
              <a:cxnLst/>
              <a:rect r="r" b="b" t="t" l="l"/>
              <a:pathLst>
                <a:path h="406400" w="1259411">
                  <a:moveTo>
                    <a:pt x="1056211" y="0"/>
                  </a:moveTo>
                  <a:cubicBezTo>
                    <a:pt x="1168436" y="0"/>
                    <a:pt x="1259411" y="90976"/>
                    <a:pt x="1259411" y="203200"/>
                  </a:cubicBezTo>
                  <a:cubicBezTo>
                    <a:pt x="1259411" y="315424"/>
                    <a:pt x="1168436" y="406400"/>
                    <a:pt x="1056211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gradFill>
                <a:gsLst>
                  <a:gs pos="0">
                    <a:srgbClr val="5DE0E6">
                      <a:alpha val="75000"/>
                    </a:srgbClr>
                  </a:gs>
                  <a:gs pos="100000">
                    <a:srgbClr val="004AAD">
                      <a:alpha val="75000"/>
                    </a:srgbClr>
                  </a:gs>
                </a:gsLst>
                <a:lin ang="0"/>
              </a:gradFill>
              <a:prstDash val="solid"/>
              <a:miter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0" y="-57150"/>
              <a:ext cx="1259411" cy="463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67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1412582" y="1986733"/>
            <a:ext cx="7131360" cy="3641561"/>
            <a:chOff x="0" y="0"/>
            <a:chExt cx="734665" cy="375149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734665" cy="375149"/>
            </a:xfrm>
            <a:custGeom>
              <a:avLst/>
              <a:gdLst/>
              <a:ahLst/>
              <a:cxnLst/>
              <a:rect r="r" b="b" t="t" l="l"/>
              <a:pathLst>
                <a:path h="375149" w="734665">
                  <a:moveTo>
                    <a:pt x="39082" y="0"/>
                  </a:moveTo>
                  <a:lnTo>
                    <a:pt x="695582" y="0"/>
                  </a:lnTo>
                  <a:cubicBezTo>
                    <a:pt x="717167" y="0"/>
                    <a:pt x="734665" y="17498"/>
                    <a:pt x="734665" y="39082"/>
                  </a:cubicBezTo>
                  <a:lnTo>
                    <a:pt x="734665" y="336067"/>
                  </a:lnTo>
                  <a:cubicBezTo>
                    <a:pt x="734665" y="346432"/>
                    <a:pt x="730547" y="356373"/>
                    <a:pt x="723218" y="363702"/>
                  </a:cubicBezTo>
                  <a:cubicBezTo>
                    <a:pt x="715888" y="371032"/>
                    <a:pt x="705948" y="375149"/>
                    <a:pt x="695582" y="375149"/>
                  </a:cubicBezTo>
                  <a:lnTo>
                    <a:pt x="39082" y="375149"/>
                  </a:lnTo>
                  <a:cubicBezTo>
                    <a:pt x="28717" y="375149"/>
                    <a:pt x="18776" y="371032"/>
                    <a:pt x="11447" y="363702"/>
                  </a:cubicBezTo>
                  <a:cubicBezTo>
                    <a:pt x="4118" y="356373"/>
                    <a:pt x="0" y="346432"/>
                    <a:pt x="0" y="336067"/>
                  </a:cubicBezTo>
                  <a:lnTo>
                    <a:pt x="0" y="39082"/>
                  </a:lnTo>
                  <a:cubicBezTo>
                    <a:pt x="0" y="28717"/>
                    <a:pt x="4118" y="18776"/>
                    <a:pt x="11447" y="11447"/>
                  </a:cubicBezTo>
                  <a:cubicBezTo>
                    <a:pt x="18776" y="4118"/>
                    <a:pt x="28717" y="0"/>
                    <a:pt x="39082" y="0"/>
                  </a:cubicBezTo>
                  <a:close/>
                </a:path>
              </a:pathLst>
            </a:custGeom>
            <a:blipFill>
              <a:blip r:embed="rId2"/>
              <a:stretch>
                <a:fillRect l="0" t="-15236" r="0" b="-15236"/>
              </a:stretch>
            </a:blipFill>
            <a:ln w="123825" cap="rnd">
              <a:solidFill>
                <a:srgbClr val="FFFFFF"/>
              </a:solidFill>
              <a:prstDash val="solid"/>
              <a:round/>
            </a:ln>
          </p:spPr>
        </p:sp>
      </p:grpSp>
      <p:sp>
        <p:nvSpPr>
          <p:cNvPr name="TextBox 17" id="17"/>
          <p:cNvSpPr txBox="true"/>
          <p:nvPr/>
        </p:nvSpPr>
        <p:spPr>
          <a:xfrm rot="0">
            <a:off x="8543942" y="3559863"/>
            <a:ext cx="10295852" cy="3813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88324" indent="-344162" lvl="1">
              <a:lnSpc>
                <a:spcPts val="6121"/>
              </a:lnSpc>
              <a:buFont typeface="Arial"/>
              <a:buChar char="•"/>
            </a:pPr>
            <a:r>
              <a:rPr lang="en-US" sz="3188">
                <a:solidFill>
                  <a:srgbClr val="000000">
                    <a:alpha val="71765"/>
                  </a:srgbClr>
                </a:solidFill>
                <a:latin typeface="Poppins"/>
                <a:ea typeface="Poppins"/>
                <a:cs typeface="Poppins"/>
                <a:sym typeface="Poppins"/>
              </a:rPr>
              <a:t>St</a:t>
            </a:r>
            <a:r>
              <a:rPr lang="en-US" sz="3188" strike="noStrike" u="none">
                <a:solidFill>
                  <a:srgbClr val="000000">
                    <a:alpha val="71765"/>
                  </a:srgbClr>
                </a:solidFill>
                <a:latin typeface="Poppins"/>
                <a:ea typeface="Poppins"/>
                <a:cs typeface="Poppins"/>
                <a:sym typeface="Poppins"/>
              </a:rPr>
              <a:t>rong online visibility.</a:t>
            </a:r>
          </a:p>
          <a:p>
            <a:pPr algn="l" marL="688324" indent="-344162" lvl="1">
              <a:lnSpc>
                <a:spcPts val="6121"/>
              </a:lnSpc>
              <a:buFont typeface="Arial"/>
              <a:buChar char="•"/>
            </a:pPr>
            <a:r>
              <a:rPr lang="en-US" sz="3188" strike="noStrike" u="none">
                <a:solidFill>
                  <a:srgbClr val="000000">
                    <a:alpha val="71765"/>
                  </a:srgbClr>
                </a:solidFill>
                <a:latin typeface="Poppins"/>
                <a:ea typeface="Poppins"/>
                <a:cs typeface="Poppins"/>
                <a:sym typeface="Poppins"/>
              </a:rPr>
              <a:t>Increased qualified le</a:t>
            </a:r>
            <a:r>
              <a:rPr lang="en-US" sz="3188" strike="noStrike" u="none">
                <a:solidFill>
                  <a:srgbClr val="000000">
                    <a:alpha val="71765"/>
                  </a:srgbClr>
                </a:solidFill>
                <a:latin typeface="Poppins"/>
                <a:ea typeface="Poppins"/>
                <a:cs typeface="Poppins"/>
                <a:sym typeface="Poppins"/>
              </a:rPr>
              <a:t>ad</a:t>
            </a:r>
            <a:r>
              <a:rPr lang="en-US" sz="3188" strike="noStrike" u="none">
                <a:solidFill>
                  <a:srgbClr val="000000">
                    <a:alpha val="71765"/>
                  </a:srgbClr>
                </a:solidFill>
                <a:latin typeface="Poppins"/>
                <a:ea typeface="Poppins"/>
                <a:cs typeface="Poppins"/>
                <a:sym typeface="Poppins"/>
              </a:rPr>
              <a:t>s.</a:t>
            </a:r>
          </a:p>
          <a:p>
            <a:pPr algn="l" marL="688324" indent="-344162" lvl="1">
              <a:lnSpc>
                <a:spcPts val="6121"/>
              </a:lnSpc>
              <a:buFont typeface="Arial"/>
              <a:buChar char="•"/>
            </a:pPr>
            <a:r>
              <a:rPr lang="en-US" sz="3188" strike="noStrike" u="none">
                <a:solidFill>
                  <a:srgbClr val="000000">
                    <a:alpha val="71765"/>
                  </a:srgbClr>
                </a:solidFill>
                <a:latin typeface="Poppins"/>
                <a:ea typeface="Poppins"/>
                <a:cs typeface="Poppins"/>
                <a:sym typeface="Poppins"/>
              </a:rPr>
              <a:t>Impro</a:t>
            </a:r>
            <a:r>
              <a:rPr lang="en-US" sz="3188" strike="noStrike" u="none">
                <a:solidFill>
                  <a:srgbClr val="000000">
                    <a:alpha val="71765"/>
                  </a:srgbClr>
                </a:solidFill>
                <a:latin typeface="Poppins"/>
                <a:ea typeface="Poppins"/>
                <a:cs typeface="Poppins"/>
                <a:sym typeface="Poppins"/>
              </a:rPr>
              <a:t>ve</a:t>
            </a:r>
            <a:r>
              <a:rPr lang="en-US" sz="3188" strike="noStrike" u="none">
                <a:solidFill>
                  <a:srgbClr val="000000">
                    <a:alpha val="71765"/>
                  </a:srgbClr>
                </a:solidFill>
                <a:latin typeface="Poppins"/>
                <a:ea typeface="Poppins"/>
                <a:cs typeface="Poppins"/>
                <a:sym typeface="Poppins"/>
              </a:rPr>
              <a:t>d br</a:t>
            </a:r>
            <a:r>
              <a:rPr lang="en-US" sz="3188" strike="noStrike" u="none">
                <a:solidFill>
                  <a:srgbClr val="000000">
                    <a:alpha val="71765"/>
                  </a:srgbClr>
                </a:solidFill>
                <a:latin typeface="Poppins"/>
                <a:ea typeface="Poppins"/>
                <a:cs typeface="Poppins"/>
                <a:sym typeface="Poppins"/>
              </a:rPr>
              <a:t>a</a:t>
            </a:r>
            <a:r>
              <a:rPr lang="en-US" sz="3188" strike="noStrike" u="none">
                <a:solidFill>
                  <a:srgbClr val="000000">
                    <a:alpha val="71765"/>
                  </a:srgbClr>
                </a:solidFill>
                <a:latin typeface="Poppins"/>
                <a:ea typeface="Poppins"/>
                <a:cs typeface="Poppins"/>
                <a:sym typeface="Poppins"/>
              </a:rPr>
              <a:t>nd </a:t>
            </a:r>
            <a:r>
              <a:rPr lang="en-US" sz="3188" strike="noStrike" u="none">
                <a:solidFill>
                  <a:srgbClr val="000000">
                    <a:alpha val="71765"/>
                  </a:srgbClr>
                </a:solidFill>
                <a:latin typeface="Poppins"/>
                <a:ea typeface="Poppins"/>
                <a:cs typeface="Poppins"/>
                <a:sym typeface="Poppins"/>
              </a:rPr>
              <a:t>c</a:t>
            </a:r>
            <a:r>
              <a:rPr lang="en-US" sz="3188" strike="noStrike" u="none">
                <a:solidFill>
                  <a:srgbClr val="000000">
                    <a:alpha val="71765"/>
                  </a:srgbClr>
                </a:solidFill>
                <a:latin typeface="Poppins"/>
                <a:ea typeface="Poppins"/>
                <a:cs typeface="Poppins"/>
                <a:sym typeface="Poppins"/>
              </a:rPr>
              <a:t>red</a:t>
            </a:r>
            <a:r>
              <a:rPr lang="en-US" sz="3188" strike="noStrike" u="none">
                <a:solidFill>
                  <a:srgbClr val="000000">
                    <a:alpha val="71765"/>
                  </a:srgbClr>
                </a:solidFill>
                <a:latin typeface="Poppins"/>
                <a:ea typeface="Poppins"/>
                <a:cs typeface="Poppins"/>
                <a:sym typeface="Poppins"/>
              </a:rPr>
              <a:t>ibi</a:t>
            </a:r>
            <a:r>
              <a:rPr lang="en-US" sz="3188" strike="noStrike" u="none">
                <a:solidFill>
                  <a:srgbClr val="000000">
                    <a:alpha val="71765"/>
                  </a:srgbClr>
                </a:solidFill>
                <a:latin typeface="Poppins"/>
                <a:ea typeface="Poppins"/>
                <a:cs typeface="Poppins"/>
                <a:sym typeface="Poppins"/>
              </a:rPr>
              <a:t>lity.</a:t>
            </a:r>
          </a:p>
          <a:p>
            <a:pPr algn="l" marL="688324" indent="-344162" lvl="1">
              <a:lnSpc>
                <a:spcPts val="6121"/>
              </a:lnSpc>
              <a:buFont typeface="Arial"/>
              <a:buChar char="•"/>
            </a:pPr>
            <a:r>
              <a:rPr lang="en-US" sz="3188" strike="noStrike" u="none">
                <a:solidFill>
                  <a:srgbClr val="000000">
                    <a:alpha val="71765"/>
                  </a:srgbClr>
                </a:solidFill>
                <a:latin typeface="Poppins"/>
                <a:ea typeface="Poppins"/>
                <a:cs typeface="Poppins"/>
                <a:sym typeface="Poppins"/>
              </a:rPr>
              <a:t>H</a:t>
            </a:r>
            <a:r>
              <a:rPr lang="en-US" sz="3188" strike="noStrike" u="none">
                <a:solidFill>
                  <a:srgbClr val="000000">
                    <a:alpha val="71765"/>
                  </a:srgbClr>
                </a:solidFill>
                <a:latin typeface="Poppins"/>
                <a:ea typeface="Poppins"/>
                <a:cs typeface="Poppins"/>
                <a:sym typeface="Poppins"/>
              </a:rPr>
              <a:t>i</a:t>
            </a:r>
            <a:r>
              <a:rPr lang="en-US" sz="3188" strike="noStrike" u="none">
                <a:solidFill>
                  <a:srgbClr val="000000">
                    <a:alpha val="71765"/>
                  </a:srgbClr>
                </a:solidFill>
                <a:latin typeface="Poppins"/>
                <a:ea typeface="Poppins"/>
                <a:cs typeface="Poppins"/>
                <a:sym typeface="Poppins"/>
              </a:rPr>
              <a:t>gher</a:t>
            </a:r>
            <a:r>
              <a:rPr lang="en-US" sz="3188" strike="noStrike" u="none">
                <a:solidFill>
                  <a:srgbClr val="000000">
                    <a:alpha val="71765"/>
                  </a:srgbClr>
                </a:solidFill>
                <a:latin typeface="Poppins"/>
                <a:ea typeface="Poppins"/>
                <a:cs typeface="Poppins"/>
                <a:sym typeface="Poppins"/>
              </a:rPr>
              <a:t> sales &amp; reven</a:t>
            </a:r>
            <a:r>
              <a:rPr lang="en-US" sz="3188" strike="noStrike" u="none">
                <a:solidFill>
                  <a:srgbClr val="000000">
                    <a:alpha val="71765"/>
                  </a:srgbClr>
                </a:solidFill>
                <a:latin typeface="Poppins"/>
                <a:ea typeface="Poppins"/>
                <a:cs typeface="Poppins"/>
                <a:sym typeface="Poppins"/>
              </a:rPr>
              <a:t>ue growth.</a:t>
            </a:r>
          </a:p>
          <a:p>
            <a:pPr algn="l" marL="0" indent="0" lvl="0">
              <a:lnSpc>
                <a:spcPts val="6121"/>
              </a:lnSpc>
            </a:pPr>
          </a:p>
        </p:txBody>
      </p:sp>
      <p:sp>
        <p:nvSpPr>
          <p:cNvPr name="Freeform 18" id="18"/>
          <p:cNvSpPr/>
          <p:nvPr/>
        </p:nvSpPr>
        <p:spPr>
          <a:xfrm flipH="false" flipV="false" rot="0">
            <a:off x="13996890" y="246451"/>
            <a:ext cx="4183363" cy="1034431"/>
          </a:xfrm>
          <a:custGeom>
            <a:avLst/>
            <a:gdLst/>
            <a:ahLst/>
            <a:cxnLst/>
            <a:rect r="r" b="b" t="t" l="l"/>
            <a:pathLst>
              <a:path h="1034431" w="4183363">
                <a:moveTo>
                  <a:pt x="0" y="0"/>
                </a:moveTo>
                <a:lnTo>
                  <a:pt x="4183363" y="0"/>
                </a:lnTo>
                <a:lnTo>
                  <a:pt x="4183363" y="1034431"/>
                </a:lnTo>
                <a:lnTo>
                  <a:pt x="0" y="10344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1664550" y="7795290"/>
            <a:ext cx="13810026" cy="17939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740"/>
              </a:lnSpc>
            </a:pPr>
            <a:r>
              <a:rPr lang="en-US" sz="335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know more</a:t>
            </a:r>
            <a:r>
              <a:rPr lang="en-US" sz="335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about to visit official website , </a:t>
            </a:r>
            <a:r>
              <a:rPr lang="en-US" sz="335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4" tooltip="https://www.digitaloye.com/digital-marketing-services.html"/>
              </a:rPr>
              <a:t>https://www.digitaloye.com/digital-marketing-services.html</a:t>
            </a:r>
            <a:r>
              <a:rPr lang="en-US" sz="335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2637"/>
              </a:lnSpc>
            </a:pP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2435693">
            <a:off x="-567027" y="-1042804"/>
            <a:ext cx="3959218" cy="1979609"/>
            <a:chOff x="0" y="0"/>
            <a:chExt cx="812800" cy="4064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cubicBezTo>
                    <a:pt x="721824" y="0"/>
                    <a:pt x="812800" y="90976"/>
                    <a:pt x="812800" y="203200"/>
                  </a:cubicBezTo>
                  <a:cubicBezTo>
                    <a:pt x="812800" y="315424"/>
                    <a:pt x="721824" y="406400"/>
                    <a:pt x="609600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5DE0E6">
                    <a:alpha val="75000"/>
                  </a:srgbClr>
                </a:gs>
                <a:gs pos="100000">
                  <a:srgbClr val="004AAD">
                    <a:alpha val="75000"/>
                  </a:srgbClr>
                </a:gs>
              </a:gsLst>
              <a:lin ang="0"/>
            </a:gra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812800" cy="463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67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8310561" y="1532753"/>
            <a:ext cx="8221878" cy="8127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54"/>
              </a:lnSpc>
            </a:pPr>
            <a:r>
              <a:rPr lang="en-US" b="true" sz="4753" spc="-242">
                <a:solidFill>
                  <a:srgbClr val="024DAE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Contact Us</a:t>
            </a:r>
          </a:p>
        </p:txBody>
      </p:sp>
      <p:grpSp>
        <p:nvGrpSpPr>
          <p:cNvPr name="Group 6" id="6"/>
          <p:cNvGrpSpPr/>
          <p:nvPr/>
        </p:nvGrpSpPr>
        <p:grpSpPr>
          <a:xfrm rot="-2435693">
            <a:off x="12912066" y="10159616"/>
            <a:ext cx="4428411" cy="1429006"/>
            <a:chOff x="0" y="0"/>
            <a:chExt cx="1259411" cy="4064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59411" cy="406400"/>
            </a:xfrm>
            <a:custGeom>
              <a:avLst/>
              <a:gdLst/>
              <a:ahLst/>
              <a:cxnLst/>
              <a:rect r="r" b="b" t="t" l="l"/>
              <a:pathLst>
                <a:path h="406400" w="1259411">
                  <a:moveTo>
                    <a:pt x="1056211" y="0"/>
                  </a:moveTo>
                  <a:cubicBezTo>
                    <a:pt x="1168436" y="0"/>
                    <a:pt x="1259411" y="90976"/>
                    <a:pt x="1259411" y="203200"/>
                  </a:cubicBezTo>
                  <a:cubicBezTo>
                    <a:pt x="1259411" y="315424"/>
                    <a:pt x="1168436" y="406400"/>
                    <a:pt x="1056211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gradFill>
                <a:gsLst>
                  <a:gs pos="0">
                    <a:srgbClr val="5DE0E6">
                      <a:alpha val="75000"/>
                    </a:srgbClr>
                  </a:gs>
                  <a:gs pos="100000">
                    <a:srgbClr val="004AAD">
                      <a:alpha val="75000"/>
                    </a:srgbClr>
                  </a:gs>
                </a:gsLst>
                <a:lin ang="0"/>
              </a:gra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57150"/>
              <a:ext cx="1259411" cy="463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67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-2435693">
            <a:off x="14836448" y="9827923"/>
            <a:ext cx="3959218" cy="1979609"/>
            <a:chOff x="0" y="0"/>
            <a:chExt cx="812800" cy="4064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cubicBezTo>
                    <a:pt x="721824" y="0"/>
                    <a:pt x="812800" y="90976"/>
                    <a:pt x="812800" y="203200"/>
                  </a:cubicBezTo>
                  <a:cubicBezTo>
                    <a:pt x="812800" y="315424"/>
                    <a:pt x="721824" y="406400"/>
                    <a:pt x="609600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5DE0E6">
                    <a:alpha val="75000"/>
                  </a:srgbClr>
                </a:gs>
                <a:gs pos="100000">
                  <a:srgbClr val="004AAD">
                    <a:alpha val="75000"/>
                  </a:srgbClr>
                </a:gs>
              </a:gsLst>
              <a:lin ang="0"/>
            </a:gra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57150"/>
              <a:ext cx="812800" cy="463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67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-2435693">
            <a:off x="16749099" y="3255571"/>
            <a:ext cx="4428411" cy="1429006"/>
            <a:chOff x="0" y="0"/>
            <a:chExt cx="1259411" cy="4064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259411" cy="406400"/>
            </a:xfrm>
            <a:custGeom>
              <a:avLst/>
              <a:gdLst/>
              <a:ahLst/>
              <a:cxnLst/>
              <a:rect r="r" b="b" t="t" l="l"/>
              <a:pathLst>
                <a:path h="406400" w="1259411">
                  <a:moveTo>
                    <a:pt x="1056211" y="0"/>
                  </a:moveTo>
                  <a:cubicBezTo>
                    <a:pt x="1168436" y="0"/>
                    <a:pt x="1259411" y="90976"/>
                    <a:pt x="1259411" y="203200"/>
                  </a:cubicBezTo>
                  <a:cubicBezTo>
                    <a:pt x="1259411" y="315424"/>
                    <a:pt x="1168436" y="406400"/>
                    <a:pt x="1056211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gradFill>
                <a:gsLst>
                  <a:gs pos="0">
                    <a:srgbClr val="5DE0E6">
                      <a:alpha val="75000"/>
                    </a:srgbClr>
                  </a:gs>
                  <a:gs pos="100000">
                    <a:srgbClr val="004AAD">
                      <a:alpha val="75000"/>
                    </a:srgbClr>
                  </a:gs>
                </a:gsLst>
                <a:lin ang="0"/>
              </a:gradFill>
              <a:prstDash val="solid"/>
              <a:miter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0" y="-57150"/>
              <a:ext cx="1259411" cy="463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67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1412582" y="1986733"/>
            <a:ext cx="7131360" cy="3641561"/>
            <a:chOff x="0" y="0"/>
            <a:chExt cx="734665" cy="375149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734665" cy="375149"/>
            </a:xfrm>
            <a:custGeom>
              <a:avLst/>
              <a:gdLst/>
              <a:ahLst/>
              <a:cxnLst/>
              <a:rect r="r" b="b" t="t" l="l"/>
              <a:pathLst>
                <a:path h="375149" w="734665">
                  <a:moveTo>
                    <a:pt x="39082" y="0"/>
                  </a:moveTo>
                  <a:lnTo>
                    <a:pt x="695582" y="0"/>
                  </a:lnTo>
                  <a:cubicBezTo>
                    <a:pt x="717167" y="0"/>
                    <a:pt x="734665" y="17498"/>
                    <a:pt x="734665" y="39082"/>
                  </a:cubicBezTo>
                  <a:lnTo>
                    <a:pt x="734665" y="336067"/>
                  </a:lnTo>
                  <a:cubicBezTo>
                    <a:pt x="734665" y="346432"/>
                    <a:pt x="730547" y="356373"/>
                    <a:pt x="723218" y="363702"/>
                  </a:cubicBezTo>
                  <a:cubicBezTo>
                    <a:pt x="715888" y="371032"/>
                    <a:pt x="705948" y="375149"/>
                    <a:pt x="695582" y="375149"/>
                  </a:cubicBezTo>
                  <a:lnTo>
                    <a:pt x="39082" y="375149"/>
                  </a:lnTo>
                  <a:cubicBezTo>
                    <a:pt x="28717" y="375149"/>
                    <a:pt x="18776" y="371032"/>
                    <a:pt x="11447" y="363702"/>
                  </a:cubicBezTo>
                  <a:cubicBezTo>
                    <a:pt x="4118" y="356373"/>
                    <a:pt x="0" y="346432"/>
                    <a:pt x="0" y="336067"/>
                  </a:cubicBezTo>
                  <a:lnTo>
                    <a:pt x="0" y="39082"/>
                  </a:lnTo>
                  <a:cubicBezTo>
                    <a:pt x="0" y="28717"/>
                    <a:pt x="4118" y="18776"/>
                    <a:pt x="11447" y="11447"/>
                  </a:cubicBezTo>
                  <a:cubicBezTo>
                    <a:pt x="18776" y="4118"/>
                    <a:pt x="28717" y="0"/>
                    <a:pt x="39082" y="0"/>
                  </a:cubicBezTo>
                  <a:close/>
                </a:path>
              </a:pathLst>
            </a:custGeom>
            <a:blipFill>
              <a:blip r:embed="rId2"/>
              <a:stretch>
                <a:fillRect l="0" t="-15236" r="0" b="-15236"/>
              </a:stretch>
            </a:blipFill>
            <a:ln w="123825" cap="rnd">
              <a:solidFill>
                <a:srgbClr val="FFFFFF"/>
              </a:solidFill>
              <a:prstDash val="solid"/>
              <a:round/>
            </a:ln>
          </p:spPr>
        </p:sp>
      </p:grpSp>
      <p:sp>
        <p:nvSpPr>
          <p:cNvPr name="TextBox 17" id="17"/>
          <p:cNvSpPr txBox="true"/>
          <p:nvPr/>
        </p:nvSpPr>
        <p:spPr>
          <a:xfrm rot="0">
            <a:off x="8543942" y="2882492"/>
            <a:ext cx="9148841" cy="4585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88324" indent="-344162" lvl="1">
              <a:lnSpc>
                <a:spcPts val="6121"/>
              </a:lnSpc>
              <a:buFont typeface="Arial"/>
              <a:buChar char="•"/>
            </a:pPr>
            <a:r>
              <a:rPr lang="en-US" b="true" sz="3188">
                <a:solidFill>
                  <a:srgbClr val="000000">
                    <a:alpha val="71765"/>
                  </a:srgbClr>
                </a:solidFill>
                <a:latin typeface="Poppins Bold"/>
                <a:ea typeface="Poppins Bold"/>
                <a:cs typeface="Poppins Bold"/>
                <a:sym typeface="Poppins Bold"/>
              </a:rPr>
              <a:t>Add</a:t>
            </a:r>
            <a:r>
              <a:rPr lang="en-US" b="true" sz="3188" strike="noStrike" u="none">
                <a:solidFill>
                  <a:srgbClr val="000000">
                    <a:alpha val="71765"/>
                  </a:srgbClr>
                </a:solidFill>
                <a:latin typeface="Poppins Bold"/>
                <a:ea typeface="Poppins Bold"/>
                <a:cs typeface="Poppins Bold"/>
                <a:sym typeface="Poppins Bold"/>
              </a:rPr>
              <a:t>ress</a:t>
            </a:r>
            <a:r>
              <a:rPr lang="en-US" sz="3188" strike="noStrike" u="none">
                <a:solidFill>
                  <a:srgbClr val="000000">
                    <a:alpha val="71765"/>
                  </a:srgbClr>
                </a:solidFill>
                <a:latin typeface="Poppins"/>
                <a:ea typeface="Poppins"/>
                <a:cs typeface="Poppins"/>
                <a:sym typeface="Poppins"/>
              </a:rPr>
              <a:t> :- DigitalOye B-112, Second Floor</a:t>
            </a:r>
          </a:p>
          <a:p>
            <a:pPr algn="l" marL="688324" indent="-344162" lvl="1">
              <a:lnSpc>
                <a:spcPts val="6121"/>
              </a:lnSpc>
              <a:buFont typeface="Arial"/>
              <a:buChar char="•"/>
            </a:pPr>
            <a:r>
              <a:rPr lang="en-US" sz="3188" strike="noStrike" u="none">
                <a:solidFill>
                  <a:srgbClr val="000000">
                    <a:alpha val="71765"/>
                  </a:srgbClr>
                </a:solidFill>
                <a:latin typeface="Poppins"/>
                <a:ea typeface="Poppins"/>
                <a:cs typeface="Poppins"/>
                <a:sym typeface="Poppins"/>
              </a:rPr>
              <a:t>Sector-64, Noida - 201301</a:t>
            </a:r>
          </a:p>
          <a:p>
            <a:pPr algn="l" marL="688324" indent="-344162" lvl="1">
              <a:lnSpc>
                <a:spcPts val="6121"/>
              </a:lnSpc>
              <a:buFont typeface="Arial"/>
              <a:buChar char="•"/>
            </a:pPr>
            <a:r>
              <a:rPr lang="en-US" b="true" sz="3188" strike="noStrike" u="none">
                <a:solidFill>
                  <a:srgbClr val="000000">
                    <a:alpha val="71765"/>
                  </a:srgbClr>
                </a:solidFill>
                <a:latin typeface="Poppins Bold"/>
                <a:ea typeface="Poppins Bold"/>
                <a:cs typeface="Poppins Bold"/>
                <a:sym typeface="Poppins Bold"/>
              </a:rPr>
              <a:t>Em</a:t>
            </a:r>
            <a:r>
              <a:rPr lang="en-US" b="true" sz="3188" strike="noStrike" u="none">
                <a:solidFill>
                  <a:srgbClr val="000000">
                    <a:alpha val="71765"/>
                  </a:srgbClr>
                </a:solidFill>
                <a:latin typeface="Poppins Bold"/>
                <a:ea typeface="Poppins Bold"/>
                <a:cs typeface="Poppins Bold"/>
                <a:sym typeface="Poppins Bold"/>
              </a:rPr>
              <a:t>ail</a:t>
            </a:r>
            <a:r>
              <a:rPr lang="en-US" sz="3188" strike="noStrike" u="none">
                <a:solidFill>
                  <a:srgbClr val="000000">
                    <a:alpha val="71765"/>
                  </a:srgbClr>
                </a:solidFill>
                <a:latin typeface="Poppins"/>
                <a:ea typeface="Poppins"/>
                <a:cs typeface="Poppins"/>
                <a:sym typeface="Poppins"/>
              </a:rPr>
              <a:t> -</a:t>
            </a:r>
            <a:r>
              <a:rPr lang="en-US" sz="3188" strike="noStrike" u="none">
                <a:solidFill>
                  <a:srgbClr val="000000">
                    <a:alpha val="71765"/>
                  </a:srgbClr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3188" strike="noStrike" u="sng">
                <a:solidFill>
                  <a:srgbClr val="000000">
                    <a:alpha val="71765"/>
                  </a:srgbClr>
                </a:solidFill>
                <a:latin typeface="Poppins"/>
                <a:ea typeface="Poppins"/>
                <a:cs typeface="Poppins"/>
                <a:sym typeface="Poppins"/>
                <a:hlinkClick r:id="rId3" tooltip="mailto:sales@digitaloye.com"/>
              </a:rPr>
              <a:t>sales@d</a:t>
            </a:r>
            <a:r>
              <a:rPr lang="en-US" sz="3188" strike="noStrike" u="sng">
                <a:solidFill>
                  <a:srgbClr val="000000">
                    <a:alpha val="71765"/>
                  </a:srgbClr>
                </a:solidFill>
                <a:latin typeface="Poppins"/>
                <a:ea typeface="Poppins"/>
                <a:cs typeface="Poppins"/>
                <a:sym typeface="Poppins"/>
                <a:hlinkClick r:id="rId4" tooltip="mailto:sales@digitaloye.com"/>
              </a:rPr>
              <a:t>igita</a:t>
            </a:r>
            <a:r>
              <a:rPr lang="en-US" sz="3188" strike="noStrike" u="sng">
                <a:solidFill>
                  <a:srgbClr val="000000">
                    <a:alpha val="71765"/>
                  </a:srgbClr>
                </a:solidFill>
                <a:latin typeface="Poppins"/>
                <a:ea typeface="Poppins"/>
                <a:cs typeface="Poppins"/>
                <a:sym typeface="Poppins"/>
                <a:hlinkClick r:id="rId5" tooltip="mailto:sales@digitaloye.com"/>
              </a:rPr>
              <a:t>loye.com</a:t>
            </a:r>
          </a:p>
          <a:p>
            <a:pPr algn="l" marL="688324" indent="-344162" lvl="1">
              <a:lnSpc>
                <a:spcPts val="6121"/>
              </a:lnSpc>
              <a:buFont typeface="Arial"/>
              <a:buChar char="•"/>
            </a:pPr>
            <a:r>
              <a:rPr lang="en-US" b="true" sz="3188" strike="noStrike" u="none">
                <a:solidFill>
                  <a:srgbClr val="000000">
                    <a:alpha val="71765"/>
                  </a:srgbClr>
                </a:solidFill>
                <a:latin typeface="Poppins Bold"/>
                <a:ea typeface="Poppins Bold"/>
                <a:cs typeface="Poppins Bold"/>
                <a:sym typeface="Poppins Bold"/>
              </a:rPr>
              <a:t>P</a:t>
            </a:r>
            <a:r>
              <a:rPr lang="en-US" b="true" sz="3188" strike="noStrike" u="none">
                <a:solidFill>
                  <a:srgbClr val="000000">
                    <a:alpha val="71765"/>
                  </a:srgbClr>
                </a:solidFill>
                <a:latin typeface="Poppins Bold"/>
                <a:ea typeface="Poppins Bold"/>
                <a:cs typeface="Poppins Bold"/>
                <a:sym typeface="Poppins Bold"/>
              </a:rPr>
              <a:t>hone</a:t>
            </a:r>
            <a:r>
              <a:rPr lang="en-US" b="true" sz="3188" strike="noStrike" u="none">
                <a:solidFill>
                  <a:srgbClr val="000000">
                    <a:alpha val="71765"/>
                  </a:srgbClr>
                </a:solidFill>
                <a:latin typeface="Poppins Bold"/>
                <a:ea typeface="Poppins Bold"/>
                <a:cs typeface="Poppins Bold"/>
                <a:sym typeface="Poppins Bold"/>
              </a:rPr>
              <a:t> No</a:t>
            </a:r>
            <a:r>
              <a:rPr lang="en-US" sz="3188" strike="noStrike" u="none">
                <a:solidFill>
                  <a:srgbClr val="000000">
                    <a:alpha val="71765"/>
                  </a:srgbClr>
                </a:solidFill>
                <a:latin typeface="Poppins"/>
                <a:ea typeface="Poppins"/>
                <a:cs typeface="Poppins"/>
                <a:sym typeface="Poppins"/>
              </a:rPr>
              <a:t> :- 7217894696</a:t>
            </a:r>
          </a:p>
          <a:p>
            <a:pPr algn="l" marL="688324" indent="-344162" lvl="1">
              <a:lnSpc>
                <a:spcPts val="6121"/>
              </a:lnSpc>
              <a:buFont typeface="Arial"/>
              <a:buChar char="•"/>
            </a:pPr>
            <a:r>
              <a:rPr lang="en-US" b="true" sz="3188" strike="noStrike" u="none">
                <a:solidFill>
                  <a:srgbClr val="000000">
                    <a:alpha val="71765"/>
                  </a:srgbClr>
                </a:solidFill>
                <a:latin typeface="Poppins Bold"/>
                <a:ea typeface="Poppins Bold"/>
                <a:cs typeface="Poppins Bold"/>
                <a:sym typeface="Poppins Bold"/>
              </a:rPr>
              <a:t>Website</a:t>
            </a:r>
            <a:r>
              <a:rPr lang="en-US" sz="3188" strike="noStrike" u="none">
                <a:solidFill>
                  <a:srgbClr val="000000">
                    <a:alpha val="71765"/>
                  </a:srgbClr>
                </a:solidFill>
                <a:latin typeface="Poppins"/>
                <a:ea typeface="Poppins"/>
                <a:cs typeface="Poppins"/>
                <a:sym typeface="Poppins"/>
              </a:rPr>
              <a:t> :</a:t>
            </a:r>
            <a:r>
              <a:rPr lang="en-US" sz="3188" strike="noStrike" u="none">
                <a:solidFill>
                  <a:srgbClr val="000000">
                    <a:alpha val="71765"/>
                  </a:srgbClr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3188" strike="noStrike" u="sng">
                <a:solidFill>
                  <a:srgbClr val="000000">
                    <a:alpha val="71765"/>
                  </a:srgbClr>
                </a:solidFill>
                <a:latin typeface="Poppins"/>
                <a:ea typeface="Poppins"/>
                <a:cs typeface="Poppins"/>
                <a:sym typeface="Poppins"/>
                <a:hlinkClick r:id="rId6" tooltip="http://www.digitaloye.com"/>
              </a:rPr>
              <a:t>www.digitaloye.com</a:t>
            </a:r>
          </a:p>
          <a:p>
            <a:pPr algn="l" marL="0" indent="0" lvl="0">
              <a:lnSpc>
                <a:spcPts val="6121"/>
              </a:lnSpc>
            </a:pPr>
          </a:p>
        </p:txBody>
      </p:sp>
      <p:sp>
        <p:nvSpPr>
          <p:cNvPr name="Freeform 18" id="18"/>
          <p:cNvSpPr/>
          <p:nvPr/>
        </p:nvSpPr>
        <p:spPr>
          <a:xfrm flipH="false" flipV="false" rot="0">
            <a:off x="13996890" y="246451"/>
            <a:ext cx="4183363" cy="1034431"/>
          </a:xfrm>
          <a:custGeom>
            <a:avLst/>
            <a:gdLst/>
            <a:ahLst/>
            <a:cxnLst/>
            <a:rect r="r" b="b" t="t" l="l"/>
            <a:pathLst>
              <a:path h="1034431" w="4183363">
                <a:moveTo>
                  <a:pt x="0" y="0"/>
                </a:moveTo>
                <a:lnTo>
                  <a:pt x="4183363" y="0"/>
                </a:lnTo>
                <a:lnTo>
                  <a:pt x="4183363" y="1034431"/>
                </a:lnTo>
                <a:lnTo>
                  <a:pt x="0" y="103443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1664550" y="7795290"/>
            <a:ext cx="13810026" cy="17939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740"/>
              </a:lnSpc>
            </a:pPr>
            <a:r>
              <a:rPr lang="en-US" sz="335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know more</a:t>
            </a:r>
            <a:r>
              <a:rPr lang="en-US" sz="335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about to visit official website , </a:t>
            </a:r>
            <a:r>
              <a:rPr lang="en-US" sz="335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8" tooltip="https://www.digitaloye.com/digital-marketing-services.html"/>
              </a:rPr>
              <a:t>https://www.digitaloye.com/digital-marketing-services.html</a:t>
            </a:r>
            <a:r>
              <a:rPr lang="en-US" sz="335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2637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DAGyFcRSYZA</dc:identifier>
  <dcterms:modified xsi:type="dcterms:W3CDTF">2011-08-01T06:04:30Z</dcterms:modified>
  <cp:revision>1</cp:revision>
  <dc:title>Best Digital Marketing Services in Delhi</dc:title>
</cp:coreProperties>
</file>