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Canva Sans Bold" charset="1" panose="020B0803030501040103"/>
      <p:regular r:id="rId11"/>
    </p:embeddedFont>
    <p:embeddedFont>
      <p:font typeface="Canva Sans Medium" charset="1" panose="020B0603030501040103"/>
      <p:regular r:id="rId12"/>
    </p:embeddedFont>
    <p:embeddedFont>
      <p:font typeface="Poppins Bold" charset="1" panose="00000800000000000000"/>
      <p:regular r:id="rId13"/>
    </p:embeddedFont>
    <p:embeddedFont>
      <p:font typeface="Poppins Light" charset="1" panose="00000400000000000000"/>
      <p:regular r:id="rId14"/>
    </p:embeddedFont>
    <p:embeddedFont>
      <p:font typeface="Canva Sans" charset="1" panose="020B05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4.png" Type="http://schemas.openxmlformats.org/officeDocument/2006/relationships/image"/><Relationship Id="rId4" Target="https://www.digitaloye.com/india/seo-company-noida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https://www.digitaloye.com/india/seo-company-noida.html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4.png" Type="http://schemas.openxmlformats.org/officeDocument/2006/relationships/image"/><Relationship Id="rId4" Target="https://www.digitaloye.com/india/seo-company-noida.html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mailto:sales@digitaloye.com" TargetMode="External" Type="http://schemas.openxmlformats.org/officeDocument/2006/relationships/hyperlink"/><Relationship Id="rId3" Target="http://www.digitaloye.com" TargetMode="External" Type="http://schemas.openxmlformats.org/officeDocument/2006/relationships/hyperlink"/><Relationship Id="rId4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664383" y="-20574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91385" y="82296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951587" y="235610"/>
            <a:ext cx="4336413" cy="1072277"/>
          </a:xfrm>
          <a:custGeom>
            <a:avLst/>
            <a:gdLst/>
            <a:ahLst/>
            <a:cxnLst/>
            <a:rect r="r" b="b" t="t" l="l"/>
            <a:pathLst>
              <a:path h="1072277" w="4336413">
                <a:moveTo>
                  <a:pt x="0" y="0"/>
                </a:moveTo>
                <a:lnTo>
                  <a:pt x="4336413" y="0"/>
                </a:lnTo>
                <a:lnTo>
                  <a:pt x="4336413" y="1072276"/>
                </a:lnTo>
                <a:lnTo>
                  <a:pt x="0" y="107227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388270" y="3454235"/>
            <a:ext cx="10036386" cy="2574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368"/>
              </a:lnSpc>
            </a:pPr>
            <a:r>
              <a:rPr lang="en-US" b="true" sz="7405" spc="-214">
                <a:solidFill>
                  <a:srgbClr val="201B1C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Top SEO Services in Noida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142591" y="6602599"/>
            <a:ext cx="4527743" cy="1012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59"/>
              </a:lnSpc>
            </a:pPr>
            <a:r>
              <a:rPr lang="en-US" sz="2899" b="true">
                <a:solidFill>
                  <a:srgbClr val="080FDF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Presented by DigitalOye</a:t>
            </a:r>
          </a:p>
          <a:p>
            <a:pPr algn="l">
              <a:lnSpc>
                <a:spcPts val="405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75951" y="2643641"/>
            <a:ext cx="8654859" cy="7366489"/>
            <a:chOff x="0" y="0"/>
            <a:chExt cx="5300003" cy="451104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221943" y="158750"/>
              <a:ext cx="4856117" cy="4193540"/>
            </a:xfrm>
            <a:custGeom>
              <a:avLst/>
              <a:gdLst/>
              <a:ahLst/>
              <a:cxnLst/>
              <a:rect r="r" b="b" t="t" l="l"/>
              <a:pathLst>
                <a:path h="4193540" w="4856117">
                  <a:moveTo>
                    <a:pt x="0" y="0"/>
                  </a:moveTo>
                  <a:lnTo>
                    <a:pt x="4856117" y="0"/>
                  </a:lnTo>
                  <a:lnTo>
                    <a:pt x="4856117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2"/>
              <a:stretch>
                <a:fillRect l="-25926" t="-3785" r="-23859" b="-4405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10509974" y="640788"/>
            <a:ext cx="5971251" cy="9201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39"/>
              </a:lnSpc>
            </a:pPr>
            <a:r>
              <a:rPr lang="en-US" sz="6439" spc="-186" b="true">
                <a:solidFill>
                  <a:srgbClr val="C69776"/>
                </a:solidFill>
                <a:latin typeface="Poppins Bold"/>
                <a:ea typeface="Poppins Bold"/>
                <a:cs typeface="Poppins Bold"/>
                <a:sym typeface="Poppins Bold"/>
              </a:rPr>
              <a:t>Introduction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969985" y="1793147"/>
            <a:ext cx="10318015" cy="5783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16665" indent="-408333" lvl="1">
              <a:lnSpc>
                <a:spcPts val="6581"/>
              </a:lnSpc>
              <a:buFont typeface="Arial"/>
              <a:buChar char="•"/>
            </a:pPr>
            <a:r>
              <a:rPr lang="en-US" sz="3782">
                <a:solidFill>
                  <a:srgbClr val="201B1C"/>
                </a:solidFill>
                <a:latin typeface="Poppins Light"/>
                <a:ea typeface="Poppins Light"/>
                <a:cs typeface="Poppins Light"/>
                <a:sym typeface="Poppins Light"/>
              </a:rPr>
              <a:t>In today’s digital world, SEO is the key to business growth</a:t>
            </a:r>
          </a:p>
          <a:p>
            <a:pPr algn="l" marL="816665" indent="-408333" lvl="1">
              <a:lnSpc>
                <a:spcPts val="6581"/>
              </a:lnSpc>
              <a:buFont typeface="Arial"/>
              <a:buChar char="•"/>
            </a:pPr>
            <a:r>
              <a:rPr lang="en-US" sz="3782">
                <a:solidFill>
                  <a:srgbClr val="201B1C"/>
                </a:solidFill>
                <a:latin typeface="Poppins Light"/>
                <a:ea typeface="Poppins Light"/>
                <a:cs typeface="Poppins Light"/>
                <a:sym typeface="Poppins Light"/>
              </a:rPr>
              <a:t>Businesses in Noida need strong online visibility</a:t>
            </a:r>
          </a:p>
          <a:p>
            <a:pPr algn="l" marL="816665" indent="-408333" lvl="1">
              <a:lnSpc>
                <a:spcPts val="6581"/>
              </a:lnSpc>
              <a:buFont typeface="Arial"/>
              <a:buChar char="•"/>
            </a:pPr>
            <a:r>
              <a:rPr lang="en-US" sz="3782">
                <a:solidFill>
                  <a:srgbClr val="201B1C"/>
                </a:solidFill>
                <a:latin typeface="Poppins Light"/>
                <a:ea typeface="Poppins Light"/>
                <a:cs typeface="Poppins Light"/>
                <a:sym typeface="Poppins Light"/>
              </a:rPr>
              <a:t>DigitalOye delivers tailored SEO strategies for measurable results</a:t>
            </a:r>
          </a:p>
          <a:p>
            <a:pPr algn="l">
              <a:lnSpc>
                <a:spcPts val="6581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4336413" cy="1072277"/>
          </a:xfrm>
          <a:custGeom>
            <a:avLst/>
            <a:gdLst/>
            <a:ahLst/>
            <a:cxnLst/>
            <a:rect r="r" b="b" t="t" l="l"/>
            <a:pathLst>
              <a:path h="1072277" w="4336413">
                <a:moveTo>
                  <a:pt x="0" y="0"/>
                </a:moveTo>
                <a:lnTo>
                  <a:pt x="4336413" y="0"/>
                </a:lnTo>
                <a:lnTo>
                  <a:pt x="4336413" y="1072277"/>
                </a:lnTo>
                <a:lnTo>
                  <a:pt x="0" y="10722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969985" y="7510470"/>
            <a:ext cx="10318015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99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digitaloye.com/india/seo-company-noida.html"/>
              </a:rPr>
              <a:t>https://www.digitaloye.com/india/seo-company-noida.html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769649" y="1933868"/>
            <a:ext cx="11459197" cy="5447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11014" indent="-405507" lvl="1">
              <a:lnSpc>
                <a:spcPts val="6160"/>
              </a:lnSpc>
              <a:buFont typeface="Arial"/>
              <a:buChar char="•"/>
            </a:pPr>
            <a:r>
              <a:rPr lang="en-US" sz="3756">
                <a:solidFill>
                  <a:srgbClr val="201B1C"/>
                </a:solidFill>
                <a:latin typeface="Poppins Light"/>
                <a:ea typeface="Poppins Light"/>
                <a:cs typeface="Poppins Light"/>
                <a:sym typeface="Poppins Light"/>
              </a:rPr>
              <a:t>Keyword Research &amp; Strategy</a:t>
            </a:r>
          </a:p>
          <a:p>
            <a:pPr algn="l" marL="811014" indent="-405507" lvl="1">
              <a:lnSpc>
                <a:spcPts val="6160"/>
              </a:lnSpc>
              <a:buFont typeface="Arial"/>
              <a:buChar char="•"/>
            </a:pPr>
            <a:r>
              <a:rPr lang="en-US" sz="3756">
                <a:solidFill>
                  <a:srgbClr val="201B1C"/>
                </a:solidFill>
                <a:latin typeface="Poppins Light"/>
                <a:ea typeface="Poppins Light"/>
                <a:cs typeface="Poppins Light"/>
                <a:sym typeface="Poppins Light"/>
              </a:rPr>
              <a:t>On-Page SEO Optimization</a:t>
            </a:r>
          </a:p>
          <a:p>
            <a:pPr algn="l" marL="811014" indent="-405507" lvl="1">
              <a:lnSpc>
                <a:spcPts val="6160"/>
              </a:lnSpc>
              <a:buFont typeface="Arial"/>
              <a:buChar char="•"/>
            </a:pPr>
            <a:r>
              <a:rPr lang="en-US" sz="3756">
                <a:solidFill>
                  <a:srgbClr val="201B1C"/>
                </a:solidFill>
                <a:latin typeface="Poppins Light"/>
                <a:ea typeface="Poppins Light"/>
                <a:cs typeface="Poppins Light"/>
                <a:sym typeface="Poppins Light"/>
              </a:rPr>
              <a:t>Off-Page SEO &amp; Link Building</a:t>
            </a:r>
          </a:p>
          <a:p>
            <a:pPr algn="l" marL="811014" indent="-405507" lvl="1">
              <a:lnSpc>
                <a:spcPts val="6160"/>
              </a:lnSpc>
              <a:buFont typeface="Arial"/>
              <a:buChar char="•"/>
            </a:pPr>
            <a:r>
              <a:rPr lang="en-US" sz="3756">
                <a:solidFill>
                  <a:srgbClr val="201B1C"/>
                </a:solidFill>
                <a:latin typeface="Poppins Light"/>
                <a:ea typeface="Poppins Light"/>
                <a:cs typeface="Poppins Light"/>
                <a:sym typeface="Poppins Light"/>
              </a:rPr>
              <a:t>Local SEO for Noida Businesses</a:t>
            </a:r>
          </a:p>
          <a:p>
            <a:pPr algn="l" marL="811014" indent="-405507" lvl="1">
              <a:lnSpc>
                <a:spcPts val="6160"/>
              </a:lnSpc>
              <a:buFont typeface="Arial"/>
              <a:buChar char="•"/>
            </a:pPr>
            <a:r>
              <a:rPr lang="en-US" sz="3756">
                <a:solidFill>
                  <a:srgbClr val="201B1C"/>
                </a:solidFill>
                <a:latin typeface="Poppins Light"/>
                <a:ea typeface="Poppins Light"/>
                <a:cs typeface="Poppins Light"/>
                <a:sym typeface="Poppins Light"/>
              </a:rPr>
              <a:t>Technical SEO &amp; Site Audits</a:t>
            </a:r>
          </a:p>
          <a:p>
            <a:pPr algn="l" marL="811014" indent="-405507" lvl="1">
              <a:lnSpc>
                <a:spcPts val="6160"/>
              </a:lnSpc>
              <a:buFont typeface="Arial"/>
              <a:buChar char="•"/>
            </a:pPr>
            <a:r>
              <a:rPr lang="en-US" sz="3756">
                <a:solidFill>
                  <a:srgbClr val="201B1C"/>
                </a:solidFill>
                <a:latin typeface="Poppins Light"/>
                <a:ea typeface="Poppins Light"/>
                <a:cs typeface="Poppins Light"/>
                <a:sym typeface="Poppins Light"/>
              </a:rPr>
              <a:t>Content Marketing &amp; Optimization</a:t>
            </a:r>
          </a:p>
          <a:p>
            <a:pPr algn="l">
              <a:lnSpc>
                <a:spcPts val="6160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6274121" y="153897"/>
            <a:ext cx="5739757" cy="918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11"/>
              </a:lnSpc>
            </a:pPr>
            <a:r>
              <a:rPr lang="en-US" sz="5365" b="true">
                <a:solidFill>
                  <a:srgbClr val="C6977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Our</a:t>
            </a:r>
            <a:r>
              <a:rPr lang="en-US" b="true" sz="5365">
                <a:solidFill>
                  <a:srgbClr val="C6977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SEO Services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4336413" cy="1072277"/>
          </a:xfrm>
          <a:custGeom>
            <a:avLst/>
            <a:gdLst/>
            <a:ahLst/>
            <a:cxnLst/>
            <a:rect r="r" b="b" t="t" l="l"/>
            <a:pathLst>
              <a:path h="1072277" w="4336413">
                <a:moveTo>
                  <a:pt x="0" y="0"/>
                </a:moveTo>
                <a:lnTo>
                  <a:pt x="4336413" y="0"/>
                </a:lnTo>
                <a:lnTo>
                  <a:pt x="4336413" y="1072277"/>
                </a:lnTo>
                <a:lnTo>
                  <a:pt x="0" y="10722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188158" y="7455195"/>
            <a:ext cx="12658141" cy="22260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51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https://www.digitaloye.com/india/seo-company-noida.html"/>
              </a:rPr>
              <a:t>https://www.digitaloye.com/india/seo-company-noida.html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6051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1550126" y="1788987"/>
            <a:ext cx="7701041" cy="7701041"/>
            <a:chOff x="0" y="0"/>
            <a:chExt cx="8909050" cy="89090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210012" y="2402"/>
              <a:ext cx="9329074" cy="8904246"/>
            </a:xfrm>
            <a:custGeom>
              <a:avLst/>
              <a:gdLst/>
              <a:ahLst/>
              <a:cxnLst/>
              <a:rect r="r" b="b" t="t" l="l"/>
              <a:pathLst>
                <a:path h="8904246" w="9329074">
                  <a:moveTo>
                    <a:pt x="4664537" y="7123"/>
                  </a:moveTo>
                  <a:cubicBezTo>
                    <a:pt x="3071756" y="0"/>
                    <a:pt x="1596908" y="845651"/>
                    <a:pt x="798454" y="2223865"/>
                  </a:cubicBezTo>
                  <a:cubicBezTo>
                    <a:pt x="0" y="3602079"/>
                    <a:pt x="0" y="5302167"/>
                    <a:pt x="798454" y="6680382"/>
                  </a:cubicBezTo>
                  <a:cubicBezTo>
                    <a:pt x="1596908" y="8058595"/>
                    <a:pt x="3071756" y="8904246"/>
                    <a:pt x="4664537" y="8897123"/>
                  </a:cubicBezTo>
                  <a:cubicBezTo>
                    <a:pt x="6257318" y="8904246"/>
                    <a:pt x="7732166" y="8058595"/>
                    <a:pt x="8530620" y="6680382"/>
                  </a:cubicBezTo>
                  <a:cubicBezTo>
                    <a:pt x="9329074" y="5302167"/>
                    <a:pt x="9329074" y="3602079"/>
                    <a:pt x="8530620" y="2223865"/>
                  </a:cubicBezTo>
                  <a:cubicBezTo>
                    <a:pt x="7732166" y="845651"/>
                    <a:pt x="6257318" y="0"/>
                    <a:pt x="4664537" y="7123"/>
                  </a:cubicBezTo>
                  <a:close/>
                </a:path>
              </a:pathLst>
            </a:custGeom>
            <a:solidFill>
              <a:srgbClr val="080FDF"/>
            </a:solid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63863" y="263805"/>
              <a:ext cx="8781323" cy="8381440"/>
            </a:xfrm>
            <a:custGeom>
              <a:avLst/>
              <a:gdLst/>
              <a:ahLst/>
              <a:cxnLst/>
              <a:rect r="r" b="b" t="t" l="l"/>
              <a:pathLst>
                <a:path h="8381440" w="8781323">
                  <a:moveTo>
                    <a:pt x="4390662" y="6705"/>
                  </a:moveTo>
                  <a:cubicBezTo>
                    <a:pt x="2891400" y="0"/>
                    <a:pt x="1503147" y="795999"/>
                    <a:pt x="751573" y="2093292"/>
                  </a:cubicBezTo>
                  <a:cubicBezTo>
                    <a:pt x="0" y="3390586"/>
                    <a:pt x="0" y="4990854"/>
                    <a:pt x="751573" y="6288148"/>
                  </a:cubicBezTo>
                  <a:cubicBezTo>
                    <a:pt x="1503147" y="7585441"/>
                    <a:pt x="2891400" y="8381440"/>
                    <a:pt x="4390662" y="8374735"/>
                  </a:cubicBezTo>
                  <a:cubicBezTo>
                    <a:pt x="5889924" y="8381440"/>
                    <a:pt x="7278177" y="7585441"/>
                    <a:pt x="8029751" y="6288148"/>
                  </a:cubicBezTo>
                  <a:cubicBezTo>
                    <a:pt x="8781323" y="4990854"/>
                    <a:pt x="8781323" y="3390586"/>
                    <a:pt x="8029751" y="2093292"/>
                  </a:cubicBezTo>
                  <a:cubicBezTo>
                    <a:pt x="7278177" y="795999"/>
                    <a:pt x="5889924" y="0"/>
                    <a:pt x="4390662" y="6705"/>
                  </a:cubicBezTo>
                  <a:close/>
                </a:path>
              </a:pathLst>
            </a:custGeom>
            <a:blipFill>
              <a:blip r:embed="rId2"/>
              <a:stretch>
                <a:fillRect l="-24712" t="0" r="-24712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909050" cy="8909050"/>
            </a:xfrm>
            <a:custGeom>
              <a:avLst/>
              <a:gdLst/>
              <a:ahLst/>
              <a:cxnLst/>
              <a:rect r="r" b="b" t="t" l="l"/>
              <a:pathLst>
                <a:path h="8909050" w="8909050">
                  <a:moveTo>
                    <a:pt x="4454525" y="8909050"/>
                  </a:moveTo>
                  <a:cubicBezTo>
                    <a:pt x="3264662" y="8909050"/>
                    <a:pt x="2146046" y="8445500"/>
                    <a:pt x="1304544" y="7603744"/>
                  </a:cubicBezTo>
                  <a:cubicBezTo>
                    <a:pt x="895477" y="7194550"/>
                    <a:pt x="574294" y="6718173"/>
                    <a:pt x="350012" y="6187694"/>
                  </a:cubicBezTo>
                  <a:cubicBezTo>
                    <a:pt x="117729" y="5638673"/>
                    <a:pt x="0" y="5055489"/>
                    <a:pt x="0" y="4454525"/>
                  </a:cubicBezTo>
                  <a:cubicBezTo>
                    <a:pt x="0" y="3854704"/>
                    <a:pt x="117475" y="3272282"/>
                    <a:pt x="349377" y="2723642"/>
                  </a:cubicBezTo>
                  <a:cubicBezTo>
                    <a:pt x="573405" y="2193163"/>
                    <a:pt x="894207" y="1716786"/>
                    <a:pt x="1302766" y="1307338"/>
                  </a:cubicBezTo>
                  <a:cubicBezTo>
                    <a:pt x="2144141" y="464312"/>
                    <a:pt x="3263519" y="0"/>
                    <a:pt x="4454525" y="0"/>
                  </a:cubicBezTo>
                  <a:cubicBezTo>
                    <a:pt x="5055362" y="0"/>
                    <a:pt x="5638419" y="117729"/>
                    <a:pt x="6187440" y="350012"/>
                  </a:cubicBezTo>
                  <a:cubicBezTo>
                    <a:pt x="6717792" y="574294"/>
                    <a:pt x="7194296" y="895477"/>
                    <a:pt x="7603490" y="1304544"/>
                  </a:cubicBezTo>
                  <a:cubicBezTo>
                    <a:pt x="8445373" y="2146046"/>
                    <a:pt x="8909050" y="3264789"/>
                    <a:pt x="8909050" y="4454652"/>
                  </a:cubicBezTo>
                  <a:cubicBezTo>
                    <a:pt x="8909050" y="5644769"/>
                    <a:pt x="8445246" y="6763766"/>
                    <a:pt x="7602982" y="7605268"/>
                  </a:cubicBezTo>
                  <a:cubicBezTo>
                    <a:pt x="7193789" y="8014208"/>
                    <a:pt x="6717285" y="8335138"/>
                    <a:pt x="6186932" y="8559419"/>
                  </a:cubicBezTo>
                  <a:cubicBezTo>
                    <a:pt x="5637911" y="8791321"/>
                    <a:pt x="5055108" y="8909050"/>
                    <a:pt x="4454525" y="8909050"/>
                  </a:cubicBezTo>
                  <a:close/>
                  <a:moveTo>
                    <a:pt x="4454525" y="19050"/>
                  </a:moveTo>
                  <a:cubicBezTo>
                    <a:pt x="3268599" y="19050"/>
                    <a:pt x="2154047" y="481330"/>
                    <a:pt x="1316228" y="1320800"/>
                  </a:cubicBezTo>
                  <a:cubicBezTo>
                    <a:pt x="909447" y="1728343"/>
                    <a:pt x="590042" y="2202815"/>
                    <a:pt x="366903" y="2731008"/>
                  </a:cubicBezTo>
                  <a:cubicBezTo>
                    <a:pt x="136017" y="3277362"/>
                    <a:pt x="19050" y="3857244"/>
                    <a:pt x="19050" y="4454525"/>
                  </a:cubicBezTo>
                  <a:cubicBezTo>
                    <a:pt x="19050" y="5052949"/>
                    <a:pt x="136271" y="5633593"/>
                    <a:pt x="367538" y="6180328"/>
                  </a:cubicBezTo>
                  <a:cubicBezTo>
                    <a:pt x="590931" y="6708522"/>
                    <a:pt x="910717" y="7182866"/>
                    <a:pt x="1318006" y="7590282"/>
                  </a:cubicBezTo>
                  <a:cubicBezTo>
                    <a:pt x="2155825" y="8428355"/>
                    <a:pt x="3269742" y="8890000"/>
                    <a:pt x="4454525" y="8890000"/>
                  </a:cubicBezTo>
                  <a:cubicBezTo>
                    <a:pt x="5052568" y="8890000"/>
                    <a:pt x="5632958" y="8772779"/>
                    <a:pt x="6179439" y="8541766"/>
                  </a:cubicBezTo>
                  <a:cubicBezTo>
                    <a:pt x="6707632" y="8318500"/>
                    <a:pt x="7181977" y="7998841"/>
                    <a:pt x="7589520" y="7591679"/>
                  </a:cubicBezTo>
                  <a:cubicBezTo>
                    <a:pt x="8428101" y="6753733"/>
                    <a:pt x="8890000" y="5639562"/>
                    <a:pt x="8890000" y="4454525"/>
                  </a:cubicBezTo>
                  <a:cubicBezTo>
                    <a:pt x="8890000" y="3269742"/>
                    <a:pt x="8428355" y="2155825"/>
                    <a:pt x="7590028" y="1317879"/>
                  </a:cubicBezTo>
                  <a:cubicBezTo>
                    <a:pt x="7182612" y="910590"/>
                    <a:pt x="6708140" y="590931"/>
                    <a:pt x="6180074" y="367538"/>
                  </a:cubicBezTo>
                  <a:cubicBezTo>
                    <a:pt x="5633339" y="136271"/>
                    <a:pt x="5052822" y="19050"/>
                    <a:pt x="4454525" y="19050"/>
                  </a:cubicBezTo>
                  <a:close/>
                  <a:moveTo>
                    <a:pt x="4454525" y="8648065"/>
                  </a:moveTo>
                  <a:cubicBezTo>
                    <a:pt x="3334385" y="8648065"/>
                    <a:pt x="2281301" y="8211693"/>
                    <a:pt x="1489075" y="7419213"/>
                  </a:cubicBezTo>
                  <a:cubicBezTo>
                    <a:pt x="697103" y="6626987"/>
                    <a:pt x="260985" y="5574157"/>
                    <a:pt x="260985" y="4454525"/>
                  </a:cubicBezTo>
                  <a:cubicBezTo>
                    <a:pt x="260985" y="3889756"/>
                    <a:pt x="371602" y="3341497"/>
                    <a:pt x="589788" y="2824988"/>
                  </a:cubicBezTo>
                  <a:cubicBezTo>
                    <a:pt x="800735" y="2325624"/>
                    <a:pt x="1102741" y="1877060"/>
                    <a:pt x="1487297" y="1491742"/>
                  </a:cubicBezTo>
                  <a:cubicBezTo>
                    <a:pt x="2279396" y="698119"/>
                    <a:pt x="3333242" y="260985"/>
                    <a:pt x="4454398" y="260985"/>
                  </a:cubicBezTo>
                  <a:cubicBezTo>
                    <a:pt x="5573776" y="260985"/>
                    <a:pt x="6626606" y="697103"/>
                    <a:pt x="7418832" y="1488948"/>
                  </a:cubicBezTo>
                  <a:cubicBezTo>
                    <a:pt x="8211438" y="2281174"/>
                    <a:pt x="8647937" y="3334385"/>
                    <a:pt x="8647937" y="4454398"/>
                  </a:cubicBezTo>
                  <a:cubicBezTo>
                    <a:pt x="8647937" y="5574792"/>
                    <a:pt x="8211311" y="6628130"/>
                    <a:pt x="7418450" y="7420356"/>
                  </a:cubicBezTo>
                  <a:cubicBezTo>
                    <a:pt x="6626225" y="8212074"/>
                    <a:pt x="5573522" y="8648065"/>
                    <a:pt x="4454525" y="8648065"/>
                  </a:cubicBezTo>
                  <a:close/>
                  <a:moveTo>
                    <a:pt x="4454525" y="280035"/>
                  </a:moveTo>
                  <a:cubicBezTo>
                    <a:pt x="3338449" y="280035"/>
                    <a:pt x="2289429" y="715137"/>
                    <a:pt x="1500886" y="1505204"/>
                  </a:cubicBezTo>
                  <a:cubicBezTo>
                    <a:pt x="713613" y="2294001"/>
                    <a:pt x="280035" y="3341370"/>
                    <a:pt x="280035" y="4454525"/>
                  </a:cubicBezTo>
                  <a:cubicBezTo>
                    <a:pt x="280035" y="5569077"/>
                    <a:pt x="714248" y="6617081"/>
                    <a:pt x="1502537" y="7405751"/>
                  </a:cubicBezTo>
                  <a:cubicBezTo>
                    <a:pt x="2291080" y="8194548"/>
                    <a:pt x="3339465" y="8629015"/>
                    <a:pt x="4454525" y="8629015"/>
                  </a:cubicBezTo>
                  <a:cubicBezTo>
                    <a:pt x="5568442" y="8629015"/>
                    <a:pt x="6616319" y="8195056"/>
                    <a:pt x="7405116" y="7407021"/>
                  </a:cubicBezTo>
                  <a:cubicBezTo>
                    <a:pt x="8194422" y="6618477"/>
                    <a:pt x="8629015" y="5569839"/>
                    <a:pt x="8629015" y="4454525"/>
                  </a:cubicBezTo>
                  <a:cubicBezTo>
                    <a:pt x="8629015" y="3339465"/>
                    <a:pt x="8194548" y="2291080"/>
                    <a:pt x="7405497" y="1502537"/>
                  </a:cubicBezTo>
                  <a:cubicBezTo>
                    <a:pt x="6616827" y="714121"/>
                    <a:pt x="5568823" y="280035"/>
                    <a:pt x="4454525" y="280035"/>
                  </a:cubicBezTo>
                  <a:close/>
                </a:path>
              </a:pathLst>
            </a:custGeom>
            <a:solidFill>
              <a:srgbClr val="C69776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2028914" y="539666"/>
            <a:ext cx="10093697" cy="8828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1"/>
              </a:lnSpc>
            </a:pPr>
            <a:r>
              <a:rPr lang="en-US" sz="519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Benefits</a:t>
            </a:r>
            <a:r>
              <a:rPr lang="en-US" b="true" sz="519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of SEO with DigitalOye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274054" y="2860318"/>
            <a:ext cx="8734132" cy="44901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22034" indent="-461017" lvl="1">
              <a:lnSpc>
                <a:spcPts val="5978"/>
              </a:lnSpc>
              <a:buFont typeface="Arial"/>
              <a:buChar char="•"/>
            </a:pPr>
            <a:r>
              <a:rPr lang="en-US" sz="427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Higher Google Rankings</a:t>
            </a:r>
          </a:p>
          <a:p>
            <a:pPr algn="ctr" marL="922034" indent="-461017" lvl="1">
              <a:lnSpc>
                <a:spcPts val="5978"/>
              </a:lnSpc>
              <a:buFont typeface="Arial"/>
              <a:buChar char="•"/>
            </a:pPr>
            <a:r>
              <a:rPr lang="en-US" sz="427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Increase</a:t>
            </a:r>
            <a:r>
              <a:rPr lang="en-US" sz="427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 Organic Traffic</a:t>
            </a:r>
          </a:p>
          <a:p>
            <a:pPr algn="ctr" marL="922034" indent="-461017" lvl="1">
              <a:lnSpc>
                <a:spcPts val="5978"/>
              </a:lnSpc>
              <a:buFont typeface="Arial"/>
              <a:buChar char="•"/>
            </a:pPr>
            <a:r>
              <a:rPr lang="en-US" sz="427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Strong Online Presence</a:t>
            </a:r>
          </a:p>
          <a:p>
            <a:pPr algn="ctr" marL="922034" indent="-461017" lvl="1">
              <a:lnSpc>
                <a:spcPts val="5978"/>
              </a:lnSpc>
              <a:buFont typeface="Arial"/>
              <a:buChar char="•"/>
            </a:pPr>
            <a:r>
              <a:rPr lang="en-US" sz="427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Better User Experience</a:t>
            </a:r>
          </a:p>
          <a:p>
            <a:pPr algn="ctr" marL="922034" indent="-461017" lvl="1">
              <a:lnSpc>
                <a:spcPts val="5978"/>
              </a:lnSpc>
              <a:buFont typeface="Arial"/>
              <a:buChar char="•"/>
            </a:pPr>
            <a:r>
              <a:rPr lang="en-US" sz="427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Improved ROI &amp; Conversions</a:t>
            </a:r>
          </a:p>
          <a:p>
            <a:pPr algn="ctr">
              <a:lnSpc>
                <a:spcPts val="5978"/>
              </a:lnSpc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3951587" y="98777"/>
            <a:ext cx="4336413" cy="1072277"/>
          </a:xfrm>
          <a:custGeom>
            <a:avLst/>
            <a:gdLst/>
            <a:ahLst/>
            <a:cxnLst/>
            <a:rect r="r" b="b" t="t" l="l"/>
            <a:pathLst>
              <a:path h="1072277" w="4336413">
                <a:moveTo>
                  <a:pt x="0" y="0"/>
                </a:moveTo>
                <a:lnTo>
                  <a:pt x="4336413" y="0"/>
                </a:lnTo>
                <a:lnTo>
                  <a:pt x="4336413" y="1072277"/>
                </a:lnTo>
                <a:lnTo>
                  <a:pt x="0" y="10722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0" y="7773983"/>
            <a:ext cx="12658141" cy="22260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51"/>
              </a:lnSpc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digitaloye.com/india/seo-company-noida.html"/>
              </a:rPr>
              <a:t>https://www.digitaloye.com/india/seo-company-noida.html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6051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143459" y="536481"/>
            <a:ext cx="6001083" cy="16095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90"/>
              </a:lnSpc>
            </a:pPr>
            <a:r>
              <a:rPr lang="en-US" sz="4636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</a:t>
            </a:r>
            <a:r>
              <a:rPr lang="en-US" b="true" sz="463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act information </a:t>
            </a:r>
          </a:p>
          <a:p>
            <a:pPr algn="ctr">
              <a:lnSpc>
                <a:spcPts val="6490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3742466" y="2213299"/>
            <a:ext cx="10803067" cy="55651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88"/>
              </a:lnSpc>
            </a:pPr>
            <a:r>
              <a:rPr lang="en-US" b="true" sz="361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361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DigitalOye B-112, Second Floor</a:t>
            </a:r>
          </a:p>
          <a:p>
            <a:pPr algn="ctr">
              <a:lnSpc>
                <a:spcPts val="7488"/>
              </a:lnSpc>
            </a:pPr>
            <a:r>
              <a:rPr lang="en-US" sz="361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ctr">
              <a:lnSpc>
                <a:spcPts val="7488"/>
              </a:lnSpc>
            </a:pPr>
            <a:r>
              <a:rPr lang="en-US" b="true" sz="361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361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- </a:t>
            </a:r>
            <a:r>
              <a:rPr lang="en-US" sz="361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2" tooltip="mailto:sales@digitaloye.com"/>
              </a:rPr>
              <a:t>sales@digitaloye.com</a:t>
            </a:r>
          </a:p>
          <a:p>
            <a:pPr algn="ctr">
              <a:lnSpc>
                <a:spcPts val="7488"/>
              </a:lnSpc>
            </a:pPr>
            <a:r>
              <a:rPr lang="en-US" b="true" sz="361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361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ctr">
              <a:lnSpc>
                <a:spcPts val="7488"/>
              </a:lnSpc>
            </a:pPr>
            <a:r>
              <a:rPr lang="en-US" b="true" sz="361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61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361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http://www.digitaloye.com"/>
              </a:rPr>
              <a:t>www.digitaloye.com</a:t>
            </a:r>
          </a:p>
          <a:p>
            <a:pPr algn="ctr">
              <a:lnSpc>
                <a:spcPts val="7488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769270" y="86068"/>
            <a:ext cx="4336413" cy="1072277"/>
          </a:xfrm>
          <a:custGeom>
            <a:avLst/>
            <a:gdLst/>
            <a:ahLst/>
            <a:cxnLst/>
            <a:rect r="r" b="b" t="t" l="l"/>
            <a:pathLst>
              <a:path h="1072277" w="4336413">
                <a:moveTo>
                  <a:pt x="0" y="0"/>
                </a:moveTo>
                <a:lnTo>
                  <a:pt x="4336413" y="0"/>
                </a:lnTo>
                <a:lnTo>
                  <a:pt x="4336413" y="1072276"/>
                </a:lnTo>
                <a:lnTo>
                  <a:pt x="0" y="107227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DAGx0tRyPPc</dc:identifier>
  <dcterms:modified xsi:type="dcterms:W3CDTF">2011-08-01T06:04:30Z</dcterms:modified>
  <cp:revision>1</cp:revision>
  <dc:title>Top SEO Services in Noida</dc:title>
</cp:coreProperties>
</file>