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Gotham" charset="1" panose="00000000000000000000"/>
      <p:regular r:id="rId10"/>
    </p:embeddedFont>
    <p:embeddedFont>
      <p:font typeface="Gotham Bold" charset="1" panose="00000000000000000000"/>
      <p:regular r:id="rId11"/>
    </p:embeddedFont>
    <p:embeddedFont>
      <p:font typeface="DM Sans" charset="1" panose="00000000000000000000"/>
      <p:regular r:id="rId12"/>
    </p:embeddedFont>
    <p:embeddedFont>
      <p:font typeface="Canva Sans" charset="1" panose="020B0503030501040103"/>
      <p:regular r:id="rId13"/>
    </p:embeddedFont>
    <p:embeddedFont>
      <p:font typeface="Gotham Italics" charset="1" panose="00000000000000000000"/>
      <p:regular r:id="rId14"/>
    </p:embeddedFont>
    <p:embeddedFont>
      <p:font typeface="Gotham Bold Italics" charset="1" panose="0200000000000000000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6.jpe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https://www.digitaloye.com/india/seo-company-noida.html" TargetMode="External" Type="http://schemas.openxmlformats.org/officeDocument/2006/relationships/hyperlink"/><Relationship Id="rId8" Target="../media/image5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8.jpeg" Type="http://schemas.openxmlformats.org/officeDocument/2006/relationships/image"/><Relationship Id="rId6" Target="../media/image9.jpeg" Type="http://schemas.openxmlformats.org/officeDocument/2006/relationships/image"/><Relationship Id="rId7" Target="https://www.digitaloye.com/india/seo-company-noida.html" TargetMode="External" Type="http://schemas.openxmlformats.org/officeDocument/2006/relationships/hyperlink"/><Relationship Id="rId8" Target="../media/image5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0.jpeg" Type="http://schemas.openxmlformats.org/officeDocument/2006/relationships/image"/><Relationship Id="rId5" Target="mailto:sales@digitaloye.com" TargetMode="External" Type="http://schemas.openxmlformats.org/officeDocument/2006/relationships/hyperlink"/><Relationship Id="rId6" Target="../media/image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6342468" y="-237404"/>
            <a:ext cx="10994424" cy="10994424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85725" cap="sq">
              <a:solidFill>
                <a:srgbClr val="FD6220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028700" y="9140065"/>
            <a:ext cx="945880" cy="236470"/>
          </a:xfrm>
          <a:custGeom>
            <a:avLst/>
            <a:gdLst/>
            <a:ahLst/>
            <a:cxnLst/>
            <a:rect r="r" b="b" t="t" l="l"/>
            <a:pathLst>
              <a:path h="236470" w="945880">
                <a:moveTo>
                  <a:pt x="0" y="0"/>
                </a:moveTo>
                <a:lnTo>
                  <a:pt x="945880" y="0"/>
                </a:lnTo>
                <a:lnTo>
                  <a:pt x="945880" y="236470"/>
                </a:lnTo>
                <a:lnTo>
                  <a:pt x="0" y="2364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6384897" y="5379918"/>
            <a:ext cx="6059445" cy="6059445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D6220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5720762" y="6964430"/>
            <a:ext cx="2000810" cy="4114800"/>
          </a:xfrm>
          <a:custGeom>
            <a:avLst/>
            <a:gdLst/>
            <a:ahLst/>
            <a:cxnLst/>
            <a:rect r="r" b="b" t="t" l="l"/>
            <a:pathLst>
              <a:path h="4114800" w="2000810">
                <a:moveTo>
                  <a:pt x="0" y="0"/>
                </a:moveTo>
                <a:lnTo>
                  <a:pt x="2000810" y="0"/>
                </a:lnTo>
                <a:lnTo>
                  <a:pt x="200081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3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204881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3373132" y="4114076"/>
            <a:ext cx="12198237" cy="2291464"/>
            <a:chOff x="0" y="0"/>
            <a:chExt cx="3212705" cy="603513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212704" cy="603513"/>
            </a:xfrm>
            <a:custGeom>
              <a:avLst/>
              <a:gdLst/>
              <a:ahLst/>
              <a:cxnLst/>
              <a:rect r="r" b="b" t="t" l="l"/>
              <a:pathLst>
                <a:path h="603513" w="3212704">
                  <a:moveTo>
                    <a:pt x="0" y="0"/>
                  </a:moveTo>
                  <a:lnTo>
                    <a:pt x="3212704" y="0"/>
                  </a:lnTo>
                  <a:lnTo>
                    <a:pt x="3212704" y="603513"/>
                  </a:lnTo>
                  <a:lnTo>
                    <a:pt x="0" y="603513"/>
                  </a:lnTo>
                  <a:close/>
                </a:path>
              </a:pathLst>
            </a:custGeom>
            <a:solidFill>
              <a:srgbClr val="FFFEFE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28575"/>
              <a:ext cx="3212705" cy="63208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380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-9965724" y="-1383136"/>
            <a:ext cx="10994424" cy="10994424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14350" cap="sq">
              <a:solidFill>
                <a:srgbClr val="FD6220">
                  <a:alpha val="11765"/>
                </a:srgbClr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14016120" y="0"/>
            <a:ext cx="4271880" cy="1056319"/>
          </a:xfrm>
          <a:custGeom>
            <a:avLst/>
            <a:gdLst/>
            <a:ahLst/>
            <a:cxnLst/>
            <a:rect r="r" b="b" t="t" l="l"/>
            <a:pathLst>
              <a:path h="1056319" w="4271880">
                <a:moveTo>
                  <a:pt x="0" y="0"/>
                </a:moveTo>
                <a:lnTo>
                  <a:pt x="4271880" y="0"/>
                </a:lnTo>
                <a:lnTo>
                  <a:pt x="4271880" y="1056319"/>
                </a:lnTo>
                <a:lnTo>
                  <a:pt x="0" y="10563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2272436" y="5620930"/>
            <a:ext cx="14399630" cy="1349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12"/>
              </a:lnSpc>
              <a:spcBef>
                <a:spcPct val="0"/>
              </a:spcBef>
            </a:pPr>
            <a:r>
              <a:rPr lang="en-US" sz="3866" spc="216">
                <a:solidFill>
                  <a:srgbClr val="191919"/>
                </a:solidFill>
                <a:latin typeface="Gotham"/>
                <a:ea typeface="Gotham"/>
                <a:cs typeface="Gotham"/>
                <a:sym typeface="Gotham"/>
              </a:rPr>
              <a:t>By </a:t>
            </a:r>
            <a:r>
              <a:rPr lang="en-US" b="true" sz="3866" spc="216">
                <a:solidFill>
                  <a:srgbClr val="191919"/>
                </a:solidFill>
                <a:latin typeface="Gotham Bold"/>
                <a:ea typeface="Gotham Bold"/>
                <a:cs typeface="Gotham Bold"/>
                <a:sym typeface="Gotham Bold"/>
              </a:rPr>
              <a:t>DigitalOye</a:t>
            </a:r>
            <a:r>
              <a:rPr lang="en-US" sz="3866" spc="216">
                <a:solidFill>
                  <a:srgbClr val="191919"/>
                </a:solidFill>
                <a:latin typeface="Gotham"/>
                <a:ea typeface="Gotham"/>
                <a:cs typeface="Gotham"/>
                <a:sym typeface="Gotham"/>
              </a:rPr>
              <a:t> – Boost Your Online Visibility &amp; Google Rankings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133171" y="3353362"/>
            <a:ext cx="10882949" cy="19064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63"/>
              </a:lnSpc>
              <a:spcBef>
                <a:spcPct val="0"/>
              </a:spcBef>
            </a:pPr>
            <a:r>
              <a:rPr lang="en-US" b="true" sz="5473" spc="766">
                <a:solidFill>
                  <a:srgbClr val="191919"/>
                </a:solidFill>
                <a:latin typeface="Gotham Bold"/>
                <a:ea typeface="Gotham Bold"/>
                <a:cs typeface="Gotham Bold"/>
                <a:sym typeface="Gotham Bold"/>
              </a:rPr>
              <a:t>SEO SERVICES IN NOIDA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163073" y="-1356367"/>
            <a:ext cx="3499668" cy="13405540"/>
            <a:chOff x="0" y="0"/>
            <a:chExt cx="212191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12191" cy="812800"/>
            </a:xfrm>
            <a:custGeom>
              <a:avLst/>
              <a:gdLst/>
              <a:ahLst/>
              <a:cxnLst/>
              <a:rect r="r" b="b" t="t" l="l"/>
              <a:pathLst>
                <a:path h="812800" w="212191">
                  <a:moveTo>
                    <a:pt x="106095" y="0"/>
                  </a:moveTo>
                  <a:cubicBezTo>
                    <a:pt x="47500" y="0"/>
                    <a:pt x="0" y="181951"/>
                    <a:pt x="0" y="406400"/>
                  </a:cubicBezTo>
                  <a:cubicBezTo>
                    <a:pt x="0" y="630849"/>
                    <a:pt x="47500" y="812800"/>
                    <a:pt x="106095" y="812800"/>
                  </a:cubicBezTo>
                  <a:cubicBezTo>
                    <a:pt x="164690" y="812800"/>
                    <a:pt x="212191" y="630849"/>
                    <a:pt x="212191" y="406400"/>
                  </a:cubicBezTo>
                  <a:cubicBezTo>
                    <a:pt x="212191" y="181951"/>
                    <a:pt x="164690" y="0"/>
                    <a:pt x="106095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sq">
              <a:solidFill>
                <a:srgbClr val="FF0000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19893" y="47625"/>
              <a:ext cx="172405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6313420" y="910465"/>
            <a:ext cx="945880" cy="236470"/>
          </a:xfrm>
          <a:custGeom>
            <a:avLst/>
            <a:gdLst/>
            <a:ahLst/>
            <a:cxnLst/>
            <a:rect r="r" b="b" t="t" l="l"/>
            <a:pathLst>
              <a:path h="236470" w="945880">
                <a:moveTo>
                  <a:pt x="0" y="0"/>
                </a:moveTo>
                <a:lnTo>
                  <a:pt x="945880" y="0"/>
                </a:lnTo>
                <a:lnTo>
                  <a:pt x="945880" y="236470"/>
                </a:lnTo>
                <a:lnTo>
                  <a:pt x="0" y="2364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2365206" y="-643689"/>
            <a:ext cx="6455911" cy="12061121"/>
            <a:chOff x="0" y="0"/>
            <a:chExt cx="3398941" cy="6350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398941" cy="6350000"/>
            </a:xfrm>
            <a:custGeom>
              <a:avLst/>
              <a:gdLst/>
              <a:ahLst/>
              <a:cxnLst/>
              <a:rect r="r" b="b" t="t" l="l"/>
              <a:pathLst>
                <a:path h="6350000" w="3398941">
                  <a:moveTo>
                    <a:pt x="0" y="3175000"/>
                  </a:moveTo>
                  <a:cubicBezTo>
                    <a:pt x="0" y="4928870"/>
                    <a:pt x="1521366" y="6350000"/>
                    <a:pt x="3398941" y="6350000"/>
                  </a:cubicBezTo>
                  <a:lnTo>
                    <a:pt x="3398941" y="0"/>
                  </a:lnTo>
                  <a:cubicBezTo>
                    <a:pt x="1521366" y="0"/>
                    <a:pt x="0" y="1421130"/>
                    <a:pt x="0" y="3175000"/>
                  </a:cubicBezTo>
                  <a:close/>
                </a:path>
              </a:pathLst>
            </a:custGeom>
            <a:blipFill>
              <a:blip r:embed="rId4"/>
              <a:stretch>
                <a:fillRect l="-90204" t="0" r="-90204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1628402" y="3804318"/>
            <a:ext cx="11593681" cy="28555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13458" indent="-306729" lvl="1">
              <a:lnSpc>
                <a:spcPts val="5824"/>
              </a:lnSpc>
              <a:buFont typeface="Arial"/>
              <a:buChar char="•"/>
            </a:pPr>
            <a:r>
              <a:rPr lang="en-US" sz="2841" spc="-267">
                <a:solidFill>
                  <a:srgbClr val="191919"/>
                </a:solidFill>
                <a:latin typeface="DM Sans"/>
                <a:ea typeface="DM Sans"/>
                <a:cs typeface="DM Sans"/>
                <a:sym typeface="DM Sans"/>
              </a:rPr>
              <a:t>Noida is a growing hub for businesses and startups</a:t>
            </a:r>
          </a:p>
          <a:p>
            <a:pPr algn="l" marL="613458" indent="-306729" lvl="1">
              <a:lnSpc>
                <a:spcPts val="5824"/>
              </a:lnSpc>
              <a:buFont typeface="Arial"/>
              <a:buChar char="•"/>
            </a:pPr>
            <a:r>
              <a:rPr lang="en-US" sz="2841" spc="-267">
                <a:solidFill>
                  <a:srgbClr val="191919"/>
                </a:solidFill>
                <a:latin typeface="DM Sans"/>
                <a:ea typeface="DM Sans"/>
                <a:cs typeface="DM Sans"/>
                <a:sym typeface="DM Sans"/>
              </a:rPr>
              <a:t>SEO is essential to increase visibility, traffic &amp; leads</a:t>
            </a:r>
          </a:p>
          <a:p>
            <a:pPr algn="l" marL="613458" indent="-306729" lvl="1">
              <a:lnSpc>
                <a:spcPts val="5824"/>
              </a:lnSpc>
              <a:buFont typeface="Arial"/>
              <a:buChar char="•"/>
            </a:pPr>
            <a:r>
              <a:rPr lang="en-US" sz="2841" spc="-267">
                <a:solidFill>
                  <a:srgbClr val="191919"/>
                </a:solidFill>
                <a:latin typeface="DM Sans"/>
                <a:ea typeface="DM Sans"/>
                <a:cs typeface="DM Sans"/>
                <a:sym typeface="DM Sans"/>
              </a:rPr>
              <a:t>DigitalOye delivers expert SEO services to help you rank higher on Google</a:t>
            </a:r>
          </a:p>
          <a:p>
            <a:pPr algn="l">
              <a:lnSpc>
                <a:spcPts val="5824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3024989" y="1768599"/>
            <a:ext cx="8449140" cy="10440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745"/>
              </a:lnSpc>
            </a:pPr>
            <a:r>
              <a:rPr lang="en-US" sz="7984" spc="399" b="true">
                <a:solidFill>
                  <a:srgbClr val="191919"/>
                </a:solidFill>
                <a:latin typeface="Gotham Bold"/>
                <a:ea typeface="Gotham Bold"/>
                <a:cs typeface="Gotham Bold"/>
                <a:sym typeface="Gotham Bold"/>
              </a:rPr>
              <a:t>Introduction</a:t>
            </a:r>
          </a:p>
        </p:txBody>
      </p:sp>
      <p:grpSp>
        <p:nvGrpSpPr>
          <p:cNvPr name="Group 10" id="10"/>
          <p:cNvGrpSpPr/>
          <p:nvPr/>
        </p:nvGrpSpPr>
        <p:grpSpPr>
          <a:xfrm rot="3945801">
            <a:off x="11868535" y="8125500"/>
            <a:ext cx="4776403" cy="4776403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D622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3" id="13"/>
          <p:cNvSpPr/>
          <p:nvPr/>
        </p:nvSpPr>
        <p:spPr>
          <a:xfrm flipH="false" flipV="false" rot="3945801">
            <a:off x="12156571" y="7154038"/>
            <a:ext cx="1577153" cy="3243522"/>
          </a:xfrm>
          <a:custGeom>
            <a:avLst/>
            <a:gdLst/>
            <a:ahLst/>
            <a:cxnLst/>
            <a:rect r="r" b="b" t="t" l="l"/>
            <a:pathLst>
              <a:path h="3243522" w="1577153">
                <a:moveTo>
                  <a:pt x="0" y="0"/>
                </a:moveTo>
                <a:lnTo>
                  <a:pt x="1577154" y="0"/>
                </a:lnTo>
                <a:lnTo>
                  <a:pt x="1577154" y="3243523"/>
                </a:lnTo>
                <a:lnTo>
                  <a:pt x="0" y="324352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-204881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252938" y="7831464"/>
            <a:ext cx="10221191" cy="20677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6"/>
              </a:lnSpc>
            </a:pPr>
            <a:r>
              <a:rPr lang="en-US" sz="2997">
                <a:solidFill>
                  <a:srgbClr val="191919"/>
                </a:solidFill>
                <a:latin typeface="Canva Sans"/>
                <a:ea typeface="Canva Sans"/>
                <a:cs typeface="Canva Sans"/>
                <a:sym typeface="Canva Sans"/>
              </a:rPr>
              <a:t>To know</a:t>
            </a:r>
            <a:r>
              <a:rPr lang="en-US" sz="2997">
                <a:solidFill>
                  <a:srgbClr val="191919"/>
                </a:solidFill>
                <a:latin typeface="Canva Sans"/>
                <a:ea typeface="Canva Sans"/>
                <a:cs typeface="Canva Sans"/>
                <a:sym typeface="Canva Sans"/>
              </a:rPr>
              <a:t> about digitaloye to visit official website , </a:t>
            </a:r>
            <a:r>
              <a:rPr lang="en-US" sz="2997">
                <a:solidFill>
                  <a:srgbClr val="191919"/>
                </a:solidFill>
                <a:latin typeface="Canva Sans"/>
                <a:ea typeface="Canva Sans"/>
                <a:cs typeface="Canva Sans"/>
                <a:sym typeface="Canva Sans"/>
                <a:hlinkClick r:id="rId7" tooltip="https://www.digitaloye.com/india/seo-company-noida.html"/>
              </a:rPr>
              <a:t>https://www.digitaloye.com/india/seo-company-noida.html</a:t>
            </a:r>
            <a:r>
              <a:rPr lang="en-US" sz="2997">
                <a:solidFill>
                  <a:srgbClr val="191919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196"/>
              </a:lnSpc>
            </a:pPr>
          </a:p>
        </p:txBody>
      </p:sp>
      <p:sp>
        <p:nvSpPr>
          <p:cNvPr name="Freeform 15" id="15"/>
          <p:cNvSpPr/>
          <p:nvPr/>
        </p:nvSpPr>
        <p:spPr>
          <a:xfrm flipH="false" flipV="false" rot="0">
            <a:off x="9984857" y="90616"/>
            <a:ext cx="4271880" cy="1056319"/>
          </a:xfrm>
          <a:custGeom>
            <a:avLst/>
            <a:gdLst/>
            <a:ahLst/>
            <a:cxnLst/>
            <a:rect r="r" b="b" t="t" l="l"/>
            <a:pathLst>
              <a:path h="1056319" w="4271880">
                <a:moveTo>
                  <a:pt x="0" y="0"/>
                </a:moveTo>
                <a:lnTo>
                  <a:pt x="4271880" y="0"/>
                </a:lnTo>
                <a:lnTo>
                  <a:pt x="4271880" y="1056319"/>
                </a:lnTo>
                <a:lnTo>
                  <a:pt x="0" y="105631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882580" y="-3503638"/>
            <a:ext cx="12753441" cy="12753441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61950" cap="sq">
              <a:solidFill>
                <a:srgbClr val="FD6220">
                  <a:alpha val="25882"/>
                </a:srgbClr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839671" y="1555884"/>
            <a:ext cx="5946689" cy="3317308"/>
            <a:chOff x="0" y="0"/>
            <a:chExt cx="7928919" cy="4423077"/>
          </a:xfrm>
        </p:grpSpPr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2"/>
            <a:srcRect l="0" t="8214" r="0" b="8214"/>
            <a:stretch>
              <a:fillRect/>
            </a:stretch>
          </p:blipFill>
          <p:spPr>
            <a:xfrm flipH="false" flipV="false">
              <a:off x="0" y="0"/>
              <a:ext cx="7928919" cy="4423077"/>
            </a:xfrm>
            <a:prstGeom prst="rect">
              <a:avLst/>
            </a:prstGeom>
          </p:spPr>
        </p:pic>
      </p:grpSp>
      <p:sp>
        <p:nvSpPr>
          <p:cNvPr name="Freeform 7" id="7"/>
          <p:cNvSpPr/>
          <p:nvPr/>
        </p:nvSpPr>
        <p:spPr>
          <a:xfrm flipH="false" flipV="false" rot="0">
            <a:off x="16313420" y="910465"/>
            <a:ext cx="945880" cy="236470"/>
          </a:xfrm>
          <a:custGeom>
            <a:avLst/>
            <a:gdLst/>
            <a:ahLst/>
            <a:cxnLst/>
            <a:rect r="r" b="b" t="t" l="l"/>
            <a:pathLst>
              <a:path h="236470" w="945880">
                <a:moveTo>
                  <a:pt x="0" y="0"/>
                </a:moveTo>
                <a:lnTo>
                  <a:pt x="945880" y="0"/>
                </a:lnTo>
                <a:lnTo>
                  <a:pt x="945880" y="236470"/>
                </a:lnTo>
                <a:lnTo>
                  <a:pt x="0" y="2364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973833">
            <a:off x="13349702" y="5693519"/>
            <a:ext cx="2660764" cy="3271778"/>
            <a:chOff x="0" y="0"/>
            <a:chExt cx="3547686" cy="4362370"/>
          </a:xfrm>
        </p:grpSpPr>
        <p:pic>
          <p:nvPicPr>
            <p:cNvPr name="Picture 9" id="9"/>
            <p:cNvPicPr>
              <a:picLocks noChangeAspect="true"/>
            </p:cNvPicPr>
            <p:nvPr/>
          </p:nvPicPr>
          <p:blipFill>
            <a:blip r:embed="rId5"/>
            <a:srcRect l="0" t="11872" r="0" b="6203"/>
            <a:stretch>
              <a:fillRect/>
            </a:stretch>
          </p:blipFill>
          <p:spPr>
            <a:xfrm flipH="false" flipV="false">
              <a:off x="0" y="0"/>
              <a:ext cx="3547686" cy="4362370"/>
            </a:xfrm>
            <a:prstGeom prst="rect">
              <a:avLst/>
            </a:prstGeom>
          </p:spPr>
        </p:pic>
      </p:grpSp>
      <p:grpSp>
        <p:nvGrpSpPr>
          <p:cNvPr name="Group 10" id="10"/>
          <p:cNvGrpSpPr/>
          <p:nvPr/>
        </p:nvGrpSpPr>
        <p:grpSpPr>
          <a:xfrm rot="-542939">
            <a:off x="10421778" y="5395495"/>
            <a:ext cx="2636985" cy="3669773"/>
            <a:chOff x="0" y="0"/>
            <a:chExt cx="3515979" cy="4893030"/>
          </a:xfrm>
        </p:grpSpPr>
        <p:pic>
          <p:nvPicPr>
            <p:cNvPr name="Picture 11" id="11"/>
            <p:cNvPicPr>
              <a:picLocks noChangeAspect="true"/>
            </p:cNvPicPr>
            <p:nvPr/>
          </p:nvPicPr>
          <p:blipFill>
            <a:blip r:embed="rId6"/>
            <a:srcRect l="26062" t="0" r="26062" b="0"/>
            <a:stretch>
              <a:fillRect/>
            </a:stretch>
          </p:blipFill>
          <p:spPr>
            <a:xfrm flipH="false" flipV="false">
              <a:off x="0" y="0"/>
              <a:ext cx="3515979" cy="4893030"/>
            </a:xfrm>
            <a:prstGeom prst="rect">
              <a:avLst/>
            </a:prstGeom>
          </p:spPr>
        </p:pic>
      </p:grpSp>
      <p:sp>
        <p:nvSpPr>
          <p:cNvPr name="TextBox 12" id="12"/>
          <p:cNvSpPr txBox="true"/>
          <p:nvPr/>
        </p:nvSpPr>
        <p:spPr>
          <a:xfrm rot="0">
            <a:off x="875923" y="904875"/>
            <a:ext cx="8469346" cy="11024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59"/>
              </a:lnSpc>
            </a:pPr>
            <a:r>
              <a:rPr lang="en-US" sz="6471" b="true">
                <a:solidFill>
                  <a:srgbClr val="191919"/>
                </a:solidFill>
                <a:latin typeface="Gotham Bold"/>
                <a:ea typeface="Gotham Bold"/>
                <a:cs typeface="Gotham Bold"/>
                <a:sym typeface="Gotham Bold"/>
              </a:rPr>
              <a:t>Our SEO Services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34982" y="6510528"/>
            <a:ext cx="11735471" cy="5547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559"/>
              </a:lnSpc>
              <a:spcBef>
                <a:spcPct val="0"/>
              </a:spcBef>
            </a:pPr>
            <a:r>
              <a:rPr lang="en-US" sz="3377" spc="84">
                <a:solidFill>
                  <a:srgbClr val="191919"/>
                </a:solidFill>
                <a:latin typeface="Gotham"/>
                <a:ea typeface="Gotham"/>
                <a:cs typeface="Gotham"/>
                <a:sym typeface="Gotham"/>
              </a:rPr>
              <a:t>(All tailored by </a:t>
            </a:r>
            <a:r>
              <a:rPr lang="en-US" b="true" sz="3377" spc="84">
                <a:solidFill>
                  <a:srgbClr val="191919"/>
                </a:solidFill>
                <a:latin typeface="Gotham Bold"/>
                <a:ea typeface="Gotham Bold"/>
                <a:cs typeface="Gotham Bold"/>
                <a:sym typeface="Gotham Bold"/>
              </a:rPr>
              <a:t>DigitalOye</a:t>
            </a:r>
            <a:r>
              <a:rPr lang="en-US" sz="3377" spc="84">
                <a:solidFill>
                  <a:srgbClr val="191919"/>
                </a:solidFill>
                <a:latin typeface="Gotham"/>
                <a:ea typeface="Gotham"/>
                <a:cs typeface="Gotham"/>
                <a:sym typeface="Gotham"/>
              </a:rPr>
              <a:t> for maximum results)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234982" y="2720682"/>
            <a:ext cx="10640418" cy="35568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4408" indent="-287204" lvl="1">
              <a:lnSpc>
                <a:spcPts val="4735"/>
              </a:lnSpc>
              <a:buFont typeface="Arial"/>
              <a:buChar char="•"/>
            </a:pPr>
            <a:r>
              <a:rPr lang="en-US" sz="2660" spc="66">
                <a:solidFill>
                  <a:srgbClr val="191919"/>
                </a:solidFill>
                <a:latin typeface="Gotham"/>
                <a:ea typeface="Gotham"/>
                <a:cs typeface="Gotham"/>
                <a:sym typeface="Gotham"/>
              </a:rPr>
              <a:t>On-Page SEO (Content, Meta Tags, Keywords)</a:t>
            </a:r>
          </a:p>
          <a:p>
            <a:pPr algn="l" marL="574408" indent="-287204" lvl="1">
              <a:lnSpc>
                <a:spcPts val="4735"/>
              </a:lnSpc>
              <a:buFont typeface="Arial"/>
              <a:buChar char="•"/>
            </a:pPr>
            <a:r>
              <a:rPr lang="en-US" sz="2660" spc="66">
                <a:solidFill>
                  <a:srgbClr val="191919"/>
                </a:solidFill>
                <a:latin typeface="Gotham"/>
                <a:ea typeface="Gotham"/>
                <a:cs typeface="Gotham"/>
                <a:sym typeface="Gotham"/>
              </a:rPr>
              <a:t>Off-Page SEO (Backlinks, Social Signals)</a:t>
            </a:r>
          </a:p>
          <a:p>
            <a:pPr algn="l" marL="574408" indent="-287204" lvl="1">
              <a:lnSpc>
                <a:spcPts val="4735"/>
              </a:lnSpc>
              <a:buFont typeface="Arial"/>
              <a:buChar char="•"/>
            </a:pPr>
            <a:r>
              <a:rPr lang="en-US" sz="2660" spc="66">
                <a:solidFill>
                  <a:srgbClr val="191919"/>
                </a:solidFill>
                <a:latin typeface="Gotham"/>
                <a:ea typeface="Gotham"/>
                <a:cs typeface="Gotham"/>
                <a:sym typeface="Gotham"/>
              </a:rPr>
              <a:t>Technical SEO (Site Speed, Mobile Optimization)</a:t>
            </a:r>
          </a:p>
          <a:p>
            <a:pPr algn="l" marL="574408" indent="-287204" lvl="1">
              <a:lnSpc>
                <a:spcPts val="4735"/>
              </a:lnSpc>
              <a:buFont typeface="Arial"/>
              <a:buChar char="•"/>
            </a:pPr>
            <a:r>
              <a:rPr lang="en-US" sz="2660" spc="66">
                <a:solidFill>
                  <a:srgbClr val="191919"/>
                </a:solidFill>
                <a:latin typeface="Gotham"/>
                <a:ea typeface="Gotham"/>
                <a:cs typeface="Gotham"/>
                <a:sym typeface="Gotham"/>
              </a:rPr>
              <a:t>Local SEO (Google My Business, Maps Ranking)</a:t>
            </a:r>
          </a:p>
          <a:p>
            <a:pPr algn="l" marL="574408" indent="-287204" lvl="1">
              <a:lnSpc>
                <a:spcPts val="4735"/>
              </a:lnSpc>
              <a:buFont typeface="Arial"/>
              <a:buChar char="•"/>
            </a:pPr>
            <a:r>
              <a:rPr lang="en-US" sz="2660" spc="66">
                <a:solidFill>
                  <a:srgbClr val="191919"/>
                </a:solidFill>
                <a:latin typeface="Gotham"/>
                <a:ea typeface="Gotham"/>
                <a:cs typeface="Gotham"/>
                <a:sym typeface="Gotham"/>
              </a:rPr>
              <a:t>E-commerce SEO for online stores</a:t>
            </a:r>
          </a:p>
          <a:p>
            <a:pPr algn="l" marL="0" indent="0" lvl="0">
              <a:lnSpc>
                <a:spcPts val="4735"/>
              </a:lnSpc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0" y="8192093"/>
            <a:ext cx="10221191" cy="20677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6"/>
              </a:lnSpc>
            </a:pPr>
            <a:r>
              <a:rPr lang="en-US" sz="2997">
                <a:solidFill>
                  <a:srgbClr val="191919"/>
                </a:solidFill>
                <a:latin typeface="Canva Sans"/>
                <a:ea typeface="Canva Sans"/>
                <a:cs typeface="Canva Sans"/>
                <a:sym typeface="Canva Sans"/>
              </a:rPr>
              <a:t>To know</a:t>
            </a:r>
            <a:r>
              <a:rPr lang="en-US" sz="2997">
                <a:solidFill>
                  <a:srgbClr val="191919"/>
                </a:solidFill>
                <a:latin typeface="Canva Sans"/>
                <a:ea typeface="Canva Sans"/>
                <a:cs typeface="Canva Sans"/>
                <a:sym typeface="Canva Sans"/>
              </a:rPr>
              <a:t> about digitaloye to visit official website , </a:t>
            </a:r>
            <a:r>
              <a:rPr lang="en-US" sz="2997">
                <a:solidFill>
                  <a:srgbClr val="191919"/>
                </a:solidFill>
                <a:latin typeface="Canva Sans"/>
                <a:ea typeface="Canva Sans"/>
                <a:cs typeface="Canva Sans"/>
                <a:sym typeface="Canva Sans"/>
                <a:hlinkClick r:id="rId7" tooltip="https://www.digitaloye.com/india/seo-company-noida.html"/>
              </a:rPr>
              <a:t>https://www.digitaloye.com/india/seo-company-noida.html</a:t>
            </a:r>
            <a:r>
              <a:rPr lang="en-US" sz="2997">
                <a:solidFill>
                  <a:srgbClr val="191919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196"/>
              </a:lnSpc>
            </a:pP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12142800" y="166189"/>
            <a:ext cx="4271880" cy="1056319"/>
          </a:xfrm>
          <a:custGeom>
            <a:avLst/>
            <a:gdLst/>
            <a:ahLst/>
            <a:cxnLst/>
            <a:rect r="r" b="b" t="t" l="l"/>
            <a:pathLst>
              <a:path h="1056319" w="4271880">
                <a:moveTo>
                  <a:pt x="0" y="0"/>
                </a:moveTo>
                <a:lnTo>
                  <a:pt x="4271880" y="0"/>
                </a:lnTo>
                <a:lnTo>
                  <a:pt x="4271880" y="1056320"/>
                </a:lnTo>
                <a:lnTo>
                  <a:pt x="0" y="105632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373119" y="-1315898"/>
            <a:ext cx="3499668" cy="13405540"/>
            <a:chOff x="0" y="0"/>
            <a:chExt cx="212191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12191" cy="812800"/>
            </a:xfrm>
            <a:custGeom>
              <a:avLst/>
              <a:gdLst/>
              <a:ahLst/>
              <a:cxnLst/>
              <a:rect r="r" b="b" t="t" l="l"/>
              <a:pathLst>
                <a:path h="812800" w="212191">
                  <a:moveTo>
                    <a:pt x="106095" y="0"/>
                  </a:moveTo>
                  <a:cubicBezTo>
                    <a:pt x="47500" y="0"/>
                    <a:pt x="0" y="181951"/>
                    <a:pt x="0" y="406400"/>
                  </a:cubicBezTo>
                  <a:cubicBezTo>
                    <a:pt x="0" y="630849"/>
                    <a:pt x="47500" y="812800"/>
                    <a:pt x="106095" y="812800"/>
                  </a:cubicBezTo>
                  <a:cubicBezTo>
                    <a:pt x="164690" y="812800"/>
                    <a:pt x="212191" y="630849"/>
                    <a:pt x="212191" y="406400"/>
                  </a:cubicBezTo>
                  <a:cubicBezTo>
                    <a:pt x="212191" y="181951"/>
                    <a:pt x="164690" y="0"/>
                    <a:pt x="106095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sq">
              <a:solidFill>
                <a:srgbClr val="FD6220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19893" y="47625"/>
              <a:ext cx="172405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6313420" y="1028700"/>
            <a:ext cx="945880" cy="236470"/>
          </a:xfrm>
          <a:custGeom>
            <a:avLst/>
            <a:gdLst/>
            <a:ahLst/>
            <a:cxnLst/>
            <a:rect r="r" b="b" t="t" l="l"/>
            <a:pathLst>
              <a:path h="236470" w="945880">
                <a:moveTo>
                  <a:pt x="0" y="0"/>
                </a:moveTo>
                <a:lnTo>
                  <a:pt x="945880" y="0"/>
                </a:lnTo>
                <a:lnTo>
                  <a:pt x="945880" y="236470"/>
                </a:lnTo>
                <a:lnTo>
                  <a:pt x="0" y="2364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2887797" y="818642"/>
            <a:ext cx="5494955" cy="8208527"/>
            <a:chOff x="0" y="0"/>
            <a:chExt cx="5969000" cy="891667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127" y="6350"/>
              <a:ext cx="5968747" cy="8903970"/>
            </a:xfrm>
            <a:custGeom>
              <a:avLst/>
              <a:gdLst/>
              <a:ahLst/>
              <a:cxnLst/>
              <a:rect r="r" b="b" t="t" l="l"/>
              <a:pathLst>
                <a:path h="8903970" w="5968747">
                  <a:moveTo>
                    <a:pt x="2988310" y="8903970"/>
                  </a:moveTo>
                  <a:lnTo>
                    <a:pt x="2980563" y="8903970"/>
                  </a:lnTo>
                  <a:cubicBezTo>
                    <a:pt x="2246376" y="8903970"/>
                    <a:pt x="1538224" y="8630412"/>
                    <a:pt x="986790" y="8133714"/>
                  </a:cubicBezTo>
                  <a:cubicBezTo>
                    <a:pt x="420243" y="7623429"/>
                    <a:pt x="76581" y="6921881"/>
                    <a:pt x="19177" y="6158230"/>
                  </a:cubicBezTo>
                  <a:lnTo>
                    <a:pt x="16510" y="6121781"/>
                  </a:lnTo>
                  <a:cubicBezTo>
                    <a:pt x="4064" y="5781802"/>
                    <a:pt x="0" y="2921762"/>
                    <a:pt x="23876" y="2678811"/>
                  </a:cubicBezTo>
                  <a:cubicBezTo>
                    <a:pt x="96647" y="1941195"/>
                    <a:pt x="439801" y="1261618"/>
                    <a:pt x="990092" y="765302"/>
                  </a:cubicBezTo>
                  <a:cubicBezTo>
                    <a:pt x="1537208" y="271780"/>
                    <a:pt x="2242439" y="0"/>
                    <a:pt x="2975737" y="0"/>
                  </a:cubicBezTo>
                  <a:lnTo>
                    <a:pt x="2992882" y="0"/>
                  </a:lnTo>
                  <a:cubicBezTo>
                    <a:pt x="3726180" y="0"/>
                    <a:pt x="4431411" y="271780"/>
                    <a:pt x="4978527" y="765302"/>
                  </a:cubicBezTo>
                  <a:cubicBezTo>
                    <a:pt x="5528945" y="1261745"/>
                    <a:pt x="5871972" y="1941195"/>
                    <a:pt x="5944743" y="2678684"/>
                  </a:cubicBezTo>
                  <a:cubicBezTo>
                    <a:pt x="5968747" y="2921762"/>
                    <a:pt x="5964555" y="5782310"/>
                    <a:pt x="5952109" y="6122289"/>
                  </a:cubicBezTo>
                  <a:lnTo>
                    <a:pt x="5951982" y="6125083"/>
                  </a:lnTo>
                  <a:lnTo>
                    <a:pt x="5949442" y="6158230"/>
                  </a:lnTo>
                  <a:cubicBezTo>
                    <a:pt x="5892038" y="6921881"/>
                    <a:pt x="5548376" y="7623429"/>
                    <a:pt x="4981829" y="8133715"/>
                  </a:cubicBezTo>
                  <a:cubicBezTo>
                    <a:pt x="4430522" y="8630412"/>
                    <a:pt x="3722497" y="8903970"/>
                    <a:pt x="2988310" y="8903970"/>
                  </a:cubicBezTo>
                  <a:close/>
                  <a:moveTo>
                    <a:pt x="2975737" y="19050"/>
                  </a:moveTo>
                  <a:cubicBezTo>
                    <a:pt x="2247138" y="19050"/>
                    <a:pt x="1546479" y="289052"/>
                    <a:pt x="1002792" y="779399"/>
                  </a:cubicBezTo>
                  <a:cubicBezTo>
                    <a:pt x="455930" y="1272540"/>
                    <a:pt x="115062" y="1947799"/>
                    <a:pt x="42926" y="2680589"/>
                  </a:cubicBezTo>
                  <a:cubicBezTo>
                    <a:pt x="19050" y="2923286"/>
                    <a:pt x="23241" y="5781167"/>
                    <a:pt x="35560" y="6121019"/>
                  </a:cubicBezTo>
                  <a:lnTo>
                    <a:pt x="35687" y="6123686"/>
                  </a:lnTo>
                  <a:lnTo>
                    <a:pt x="38227" y="6156706"/>
                  </a:lnTo>
                  <a:cubicBezTo>
                    <a:pt x="95250" y="6915403"/>
                    <a:pt x="436626" y="7612507"/>
                    <a:pt x="999617" y="8119490"/>
                  </a:cubicBezTo>
                  <a:cubicBezTo>
                    <a:pt x="1547622" y="8613012"/>
                    <a:pt x="2251202" y="8884793"/>
                    <a:pt x="2980690" y="8884793"/>
                  </a:cubicBezTo>
                  <a:lnTo>
                    <a:pt x="2988437" y="8884793"/>
                  </a:lnTo>
                  <a:cubicBezTo>
                    <a:pt x="3717925" y="8884793"/>
                    <a:pt x="4421378" y="8613012"/>
                    <a:pt x="4969383" y="8119490"/>
                  </a:cubicBezTo>
                  <a:cubicBezTo>
                    <a:pt x="5532374" y="7612507"/>
                    <a:pt x="5873750" y="6915403"/>
                    <a:pt x="5930773" y="6156706"/>
                  </a:cubicBezTo>
                  <a:lnTo>
                    <a:pt x="5933313" y="6121527"/>
                  </a:lnTo>
                  <a:cubicBezTo>
                    <a:pt x="5945632" y="5781675"/>
                    <a:pt x="5949950" y="2923159"/>
                    <a:pt x="5925947" y="2680462"/>
                  </a:cubicBezTo>
                  <a:cubicBezTo>
                    <a:pt x="5853684" y="1947672"/>
                    <a:pt x="5512816" y="1272540"/>
                    <a:pt x="4965954" y="779272"/>
                  </a:cubicBezTo>
                  <a:cubicBezTo>
                    <a:pt x="4422140" y="289052"/>
                    <a:pt x="3721481" y="19050"/>
                    <a:pt x="2992882" y="19050"/>
                  </a:cubicBezTo>
                  <a:lnTo>
                    <a:pt x="2975737" y="19050"/>
                  </a:lnTo>
                  <a:close/>
                </a:path>
              </a:pathLst>
            </a:custGeom>
            <a:solidFill>
              <a:srgbClr val="FD6220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148844" y="155701"/>
              <a:ext cx="5671185" cy="8605520"/>
            </a:xfrm>
            <a:custGeom>
              <a:avLst/>
              <a:gdLst/>
              <a:ahLst/>
              <a:cxnLst/>
              <a:rect r="r" b="b" t="t" l="l"/>
              <a:pathLst>
                <a:path h="8605520" w="5671185">
                  <a:moveTo>
                    <a:pt x="2831846" y="8605394"/>
                  </a:moveTo>
                  <a:cubicBezTo>
                    <a:pt x="2134616" y="8605394"/>
                    <a:pt x="1462024" y="8345425"/>
                    <a:pt x="937895" y="7873493"/>
                  </a:cubicBezTo>
                  <a:cubicBezTo>
                    <a:pt x="399923" y="7388987"/>
                    <a:pt x="73660" y="6722873"/>
                    <a:pt x="19177" y="5997702"/>
                  </a:cubicBezTo>
                  <a:lnTo>
                    <a:pt x="16891" y="5966968"/>
                  </a:lnTo>
                  <a:cubicBezTo>
                    <a:pt x="4572" y="5629021"/>
                    <a:pt x="0" y="2784729"/>
                    <a:pt x="23749" y="2544064"/>
                  </a:cubicBezTo>
                  <a:cubicBezTo>
                    <a:pt x="92710" y="1843532"/>
                    <a:pt x="418592" y="1198245"/>
                    <a:pt x="941324" y="726821"/>
                  </a:cubicBezTo>
                  <a:cubicBezTo>
                    <a:pt x="1461008" y="258064"/>
                    <a:pt x="2130679" y="0"/>
                    <a:pt x="2827020" y="0"/>
                  </a:cubicBezTo>
                  <a:lnTo>
                    <a:pt x="2844165" y="0"/>
                  </a:lnTo>
                  <a:cubicBezTo>
                    <a:pt x="3540506" y="0"/>
                    <a:pt x="4210177" y="258191"/>
                    <a:pt x="4729861" y="726949"/>
                  </a:cubicBezTo>
                  <a:cubicBezTo>
                    <a:pt x="5252593" y="1198373"/>
                    <a:pt x="5578475" y="1843787"/>
                    <a:pt x="5647436" y="2544192"/>
                  </a:cubicBezTo>
                  <a:cubicBezTo>
                    <a:pt x="5671185" y="2784857"/>
                    <a:pt x="5666613" y="5629149"/>
                    <a:pt x="5654167" y="5967731"/>
                  </a:cubicBezTo>
                  <a:lnTo>
                    <a:pt x="5651881" y="5997830"/>
                  </a:lnTo>
                  <a:cubicBezTo>
                    <a:pt x="5597398" y="6722999"/>
                    <a:pt x="5271135" y="7389242"/>
                    <a:pt x="4733163" y="7873747"/>
                  </a:cubicBezTo>
                  <a:cubicBezTo>
                    <a:pt x="4209161" y="8345679"/>
                    <a:pt x="3536569" y="8605521"/>
                    <a:pt x="2839339" y="8605521"/>
                  </a:cubicBezTo>
                  <a:lnTo>
                    <a:pt x="2831846" y="8605521"/>
                  </a:lnTo>
                  <a:close/>
                </a:path>
              </a:pathLst>
            </a:custGeom>
            <a:blipFill>
              <a:blip r:embed="rId4"/>
              <a:stretch>
                <a:fillRect l="-64150" t="0" r="-64150" b="0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9144000" y="5415447"/>
            <a:ext cx="6434800" cy="6472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913"/>
              </a:lnSpc>
            </a:pPr>
            <a:r>
              <a:rPr lang="en-US" b="true" sz="4466">
                <a:solidFill>
                  <a:srgbClr val="191919"/>
                </a:solidFill>
                <a:latin typeface="Gotham Bold"/>
                <a:ea typeface="Gotham Bold"/>
                <a:cs typeface="Gotham Bold"/>
                <a:sym typeface="Gotham Bold"/>
              </a:rPr>
              <a:t>Contact Details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144000" y="6419540"/>
            <a:ext cx="1870068" cy="347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66"/>
              </a:lnSpc>
            </a:pPr>
            <a:r>
              <a:rPr lang="en-US" sz="2514" b="true">
                <a:solidFill>
                  <a:srgbClr val="191919"/>
                </a:solidFill>
                <a:latin typeface="Gotham Bold"/>
                <a:ea typeface="Gotham Bold"/>
                <a:cs typeface="Gotham Bold"/>
                <a:sym typeface="Gotham Bold"/>
              </a:rPr>
              <a:t>Phone :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014068" y="8004002"/>
            <a:ext cx="5299352" cy="6906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66"/>
              </a:lnSpc>
            </a:pPr>
            <a:r>
              <a:rPr lang="en-US" sz="2514" i="true" u="sng">
                <a:solidFill>
                  <a:srgbClr val="191919"/>
                </a:solidFill>
                <a:latin typeface="Gotham Italics"/>
                <a:ea typeface="Gotham Italics"/>
                <a:cs typeface="Gotham Italics"/>
                <a:sym typeface="Gotham Italics"/>
                <a:hlinkClick r:id="rId5" tooltip="mailto:sales@digitaloye.com"/>
              </a:rPr>
              <a:t>sales@digitaloye.com</a:t>
            </a:r>
          </a:p>
          <a:p>
            <a:pPr algn="l">
              <a:lnSpc>
                <a:spcPts val="2766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11014068" y="6419540"/>
            <a:ext cx="3024076" cy="347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66"/>
              </a:lnSpc>
            </a:pPr>
            <a:r>
              <a:rPr lang="en-US" sz="2514" i="true">
                <a:solidFill>
                  <a:srgbClr val="191919"/>
                </a:solidFill>
                <a:latin typeface="Gotham Italics"/>
                <a:ea typeface="Gotham Italics"/>
                <a:cs typeface="Gotham Italics"/>
                <a:sym typeface="Gotham Italics"/>
              </a:rPr>
              <a:t>7217894696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750543" y="7061838"/>
            <a:ext cx="5299352" cy="12443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44"/>
              </a:lnSpc>
            </a:pPr>
            <a:r>
              <a:rPr lang="en-US" sz="2514" i="true">
                <a:solidFill>
                  <a:srgbClr val="191919"/>
                </a:solidFill>
                <a:latin typeface="Gotham Italics"/>
                <a:ea typeface="Gotham Italics"/>
                <a:cs typeface="Gotham Italics"/>
                <a:sym typeface="Gotham Italics"/>
              </a:rPr>
              <a:t>DigitalOye B-112, Second Floor</a:t>
            </a:r>
          </a:p>
          <a:p>
            <a:pPr algn="ctr">
              <a:lnSpc>
                <a:spcPts val="3344"/>
              </a:lnSpc>
            </a:pPr>
            <a:r>
              <a:rPr lang="en-US" sz="2514" i="true">
                <a:solidFill>
                  <a:srgbClr val="191919"/>
                </a:solidFill>
                <a:latin typeface="Gotham Italics"/>
                <a:ea typeface="Gotham Italics"/>
                <a:cs typeface="Gotham Italics"/>
                <a:sym typeface="Gotham Italics"/>
              </a:rPr>
              <a:t>Sector-64, Noida</a:t>
            </a:r>
          </a:p>
          <a:p>
            <a:pPr algn="ctr">
              <a:lnSpc>
                <a:spcPts val="3344"/>
              </a:lnSpc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9144000" y="7211843"/>
            <a:ext cx="1870068" cy="347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66"/>
              </a:lnSpc>
            </a:pPr>
            <a:r>
              <a:rPr lang="en-US" sz="2514" b="true">
                <a:solidFill>
                  <a:srgbClr val="191919"/>
                </a:solidFill>
                <a:latin typeface="Gotham Bold"/>
                <a:ea typeface="Gotham Bold"/>
                <a:cs typeface="Gotham Bold"/>
                <a:sym typeface="Gotham Bold"/>
              </a:rPr>
              <a:t>Address :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144000" y="8004002"/>
            <a:ext cx="1870068" cy="347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66"/>
              </a:lnSpc>
            </a:pPr>
            <a:r>
              <a:rPr lang="en-US" sz="2514" b="true">
                <a:solidFill>
                  <a:srgbClr val="191919"/>
                </a:solidFill>
                <a:latin typeface="Gotham Bold"/>
                <a:ea typeface="Gotham Bold"/>
                <a:cs typeface="Gotham Bold"/>
                <a:sym typeface="Gotham Bold"/>
              </a:rPr>
              <a:t>Email :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144000" y="2019185"/>
            <a:ext cx="5075044" cy="8403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09"/>
              </a:lnSpc>
            </a:pPr>
            <a:r>
              <a:rPr lang="en-US" sz="6714" i="true" b="true">
                <a:solidFill>
                  <a:srgbClr val="191919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Thank you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16786360" y="-353712"/>
            <a:ext cx="10994424" cy="10994424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19125" cap="sq">
              <a:solidFill>
                <a:srgbClr val="FD6220">
                  <a:alpha val="11765"/>
                </a:srgbClr>
              </a:solidFill>
              <a:prstDash val="solid"/>
              <a:miter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0" id="20"/>
          <p:cNvSpPr/>
          <p:nvPr/>
        </p:nvSpPr>
        <p:spPr>
          <a:xfrm flipH="false" flipV="false" rot="0">
            <a:off x="12142800" y="166189"/>
            <a:ext cx="4271880" cy="1056319"/>
          </a:xfrm>
          <a:custGeom>
            <a:avLst/>
            <a:gdLst/>
            <a:ahLst/>
            <a:cxnLst/>
            <a:rect r="r" b="b" t="t" l="l"/>
            <a:pathLst>
              <a:path h="1056319" w="4271880">
                <a:moveTo>
                  <a:pt x="0" y="0"/>
                </a:moveTo>
                <a:lnTo>
                  <a:pt x="4271880" y="0"/>
                </a:lnTo>
                <a:lnTo>
                  <a:pt x="4271880" y="1056320"/>
                </a:lnTo>
                <a:lnTo>
                  <a:pt x="0" y="105632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DAGxQQMqrFs</dc:identifier>
  <dcterms:modified xsi:type="dcterms:W3CDTF">2011-08-01T06:04:30Z</dcterms:modified>
  <cp:revision>1</cp:revision>
  <dc:title>SEO Services in Noida</dc:title>
</cp:coreProperties>
</file>