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 Light" charset="1" panose="00000400000000000000"/>
      <p:regular r:id="rId11"/>
    </p:embeddedFont>
    <p:embeddedFont>
      <p:font typeface="Ovo" charset="1" panose="02020502070400060406"/>
      <p:regular r:id="rId12"/>
    </p:embeddedFont>
    <p:embeddedFont>
      <p:font typeface="Open Sauce Medium" charset="1" panose="00000600000000000000"/>
      <p:regular r:id="rId13"/>
    </p:embeddedFont>
    <p:embeddedFont>
      <p:font typeface="Open Sauce Bold" charset="1" panose="00000800000000000000"/>
      <p:regular r:id="rId14"/>
    </p:embeddedFont>
    <p:embeddedFont>
      <p:font typeface="Canva Sans" charset="1" panose="020B0503030501040103"/>
      <p:regular r:id="rId15"/>
    </p:embeddedFont>
    <p:embeddedFont>
      <p:font typeface="Open Sauce" charset="1" panose="00000500000000000000"/>
      <p:regular r:id="rId16"/>
    </p:embeddedFont>
    <p:embeddedFont>
      <p:font typeface="Canva Sans Bold" charset="1" panose="020B0803030501040103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mailto:sales@digitaloye.com" TargetMode="External" Type="http://schemas.openxmlformats.org/officeDocument/2006/relationships/hyperlink"/><Relationship Id="rId4" Target="http://www.digitaloye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5625193" y="-221954"/>
            <a:ext cx="12971613" cy="10730908"/>
          </a:xfrm>
          <a:prstGeom prst="rect">
            <a:avLst/>
          </a:prstGeom>
          <a:solidFill>
            <a:srgbClr val="EB8208"/>
          </a:solidFill>
        </p:spPr>
      </p:sp>
      <p:grpSp>
        <p:nvGrpSpPr>
          <p:cNvPr name="Group 3" id="3"/>
          <p:cNvGrpSpPr/>
          <p:nvPr/>
        </p:nvGrpSpPr>
        <p:grpSpPr>
          <a:xfrm rot="0">
            <a:off x="9144000" y="7671820"/>
            <a:ext cx="6276788" cy="1054268"/>
            <a:chOff x="0" y="0"/>
            <a:chExt cx="8369051" cy="1405691"/>
          </a:xfrm>
        </p:grpSpPr>
        <p:sp>
          <p:nvSpPr>
            <p:cNvPr name="AutoShape 4" id="4"/>
            <p:cNvSpPr/>
            <p:nvPr/>
          </p:nvSpPr>
          <p:spPr>
            <a:xfrm rot="-10800000">
              <a:off x="0" y="230140"/>
              <a:ext cx="15409" cy="1162927"/>
            </a:xfrm>
            <a:prstGeom prst="rect">
              <a:avLst/>
            </a:pr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 rot="0">
              <a:off x="263917" y="-66675"/>
              <a:ext cx="8105134" cy="147236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12"/>
                </a:lnSpc>
              </a:pPr>
              <a:r>
                <a:rPr lang="en-US" sz="3223">
                  <a:solidFill>
                    <a:srgbClr val="FFFFFF"/>
                  </a:solidFill>
                  <a:latin typeface="Open Sauce Light"/>
                  <a:ea typeface="Open Sauce Light"/>
                  <a:cs typeface="Open Sauce Light"/>
                  <a:sym typeface="Open Sauce Light"/>
                </a:rPr>
                <a:t>Boost Your Online Visibility &amp; Drive Organic Growth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-73119" y="324181"/>
            <a:ext cx="5698312" cy="1409037"/>
          </a:xfrm>
          <a:custGeom>
            <a:avLst/>
            <a:gdLst/>
            <a:ahLst/>
            <a:cxnLst/>
            <a:rect r="r" b="b" t="t" l="l"/>
            <a:pathLst>
              <a:path h="1409037" w="5698312">
                <a:moveTo>
                  <a:pt x="0" y="0"/>
                </a:moveTo>
                <a:lnTo>
                  <a:pt x="5698312" y="0"/>
                </a:lnTo>
                <a:lnTo>
                  <a:pt x="5698312" y="1409038"/>
                </a:lnTo>
                <a:lnTo>
                  <a:pt x="0" y="14090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287011" y="2759631"/>
            <a:ext cx="6126095" cy="5966458"/>
          </a:xfrm>
          <a:custGeom>
            <a:avLst/>
            <a:gdLst/>
            <a:ahLst/>
            <a:cxnLst/>
            <a:rect r="r" b="b" t="t" l="l"/>
            <a:pathLst>
              <a:path h="5966458" w="6126095">
                <a:moveTo>
                  <a:pt x="0" y="0"/>
                </a:moveTo>
                <a:lnTo>
                  <a:pt x="6126095" y="0"/>
                </a:lnTo>
                <a:lnTo>
                  <a:pt x="6126095" y="5966458"/>
                </a:lnTo>
                <a:lnTo>
                  <a:pt x="0" y="5966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649777" y="3062062"/>
            <a:ext cx="10638223" cy="2486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8166" spc="-163">
                <a:solidFill>
                  <a:srgbClr val="FFFFFF"/>
                </a:solidFill>
                <a:latin typeface="Ovo"/>
                <a:ea typeface="Ovo"/>
                <a:cs typeface="Ovo"/>
                <a:sym typeface="Ovo"/>
              </a:rPr>
              <a:t>SEO Serv</a:t>
            </a:r>
            <a:r>
              <a:rPr lang="en-US" sz="8166" spc="-163">
                <a:solidFill>
                  <a:srgbClr val="FFFFFF"/>
                </a:solidFill>
                <a:latin typeface="Ovo"/>
                <a:ea typeface="Ovo"/>
                <a:cs typeface="Ovo"/>
                <a:sym typeface="Ovo"/>
              </a:rPr>
              <a:t>ices in Noida – By DigitalOye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58518"/>
            <a:ext cx="4006046" cy="286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56"/>
              </a:lnSpc>
            </a:pPr>
            <a:r>
              <a:rPr lang="en-US" b="true" sz="1880" spc="71">
                <a:solidFill>
                  <a:srgbClr val="FFFFFF"/>
                </a:solidFill>
                <a:latin typeface="Open Sauce Medium"/>
                <a:ea typeface="Open Sauce Medium"/>
                <a:cs typeface="Open Sauce Medium"/>
                <a:sym typeface="Open Sauce Medium"/>
              </a:rPr>
              <a:t>SITWELL FINANCIAL</a:t>
            </a:r>
          </a:p>
        </p:txBody>
      </p:sp>
      <p:sp>
        <p:nvSpPr>
          <p:cNvPr name="AutoShape 3" id="3"/>
          <p:cNvSpPr/>
          <p:nvPr/>
        </p:nvSpPr>
        <p:spPr>
          <a:xfrm rot="0">
            <a:off x="5056186" y="3699857"/>
            <a:ext cx="9525" cy="4310811"/>
          </a:xfrm>
          <a:prstGeom prst="rect">
            <a:avLst/>
          </a:prstGeom>
          <a:solidFill>
            <a:srgbClr val="3F4042"/>
          </a:solidFill>
        </p:spPr>
      </p:sp>
      <p:sp>
        <p:nvSpPr>
          <p:cNvPr name="TextBox 4" id="4"/>
          <p:cNvSpPr txBox="true"/>
          <p:nvPr/>
        </p:nvSpPr>
        <p:spPr>
          <a:xfrm rot="0">
            <a:off x="5034746" y="295193"/>
            <a:ext cx="7770244" cy="10331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8319"/>
              </a:lnSpc>
            </a:pPr>
            <a:r>
              <a:rPr lang="en-US" b="true" sz="6399" spc="319">
                <a:solidFill>
                  <a:srgbClr val="EB8208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INTRODUCTION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748210" y="1936386"/>
            <a:ext cx="12791581" cy="54168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53125" indent="-376562" lvl="1">
              <a:lnSpc>
                <a:spcPts val="5406"/>
              </a:lnSpc>
              <a:buFont typeface="Arial"/>
              <a:buChar char="•"/>
            </a:pPr>
            <a:r>
              <a:rPr lang="en-US" sz="3488">
                <a:solidFill>
                  <a:srgbClr val="3F4042"/>
                </a:solidFill>
                <a:latin typeface="Canva Sans"/>
                <a:ea typeface="Canva Sans"/>
                <a:cs typeface="Canva Sans"/>
                <a:sym typeface="Canva Sans"/>
              </a:rPr>
              <a:t>In t</a:t>
            </a:r>
            <a:r>
              <a:rPr lang="en-US" sz="3488">
                <a:solidFill>
                  <a:srgbClr val="3F4042"/>
                </a:solidFill>
                <a:latin typeface="Canva Sans"/>
                <a:ea typeface="Canva Sans"/>
                <a:cs typeface="Canva Sans"/>
                <a:sym typeface="Canva Sans"/>
              </a:rPr>
              <a:t>oday’s digital era, SEO is the backbone of online success.</a:t>
            </a:r>
          </a:p>
          <a:p>
            <a:pPr algn="l" marL="753125" indent="-376562" lvl="1">
              <a:lnSpc>
                <a:spcPts val="5406"/>
              </a:lnSpc>
              <a:buFont typeface="Arial"/>
              <a:buChar char="•"/>
            </a:pPr>
            <a:r>
              <a:rPr lang="en-US" sz="3488">
                <a:solidFill>
                  <a:srgbClr val="3F4042"/>
                </a:solidFill>
                <a:latin typeface="Canva Sans"/>
                <a:ea typeface="Canva Sans"/>
                <a:cs typeface="Canva Sans"/>
                <a:sym typeface="Canva Sans"/>
              </a:rPr>
              <a:t>DigitalOye offers result-driven SEO services in Noida to help businesses rank higher, attract quality leads, and maximize ROI.</a:t>
            </a:r>
          </a:p>
          <a:p>
            <a:pPr algn="l" marL="753125" indent="-376562" lvl="1">
              <a:lnSpc>
                <a:spcPts val="5406"/>
              </a:lnSpc>
              <a:buFont typeface="Arial"/>
              <a:buChar char="•"/>
            </a:pPr>
            <a:r>
              <a:rPr lang="en-US" sz="3488">
                <a:solidFill>
                  <a:srgbClr val="3F4042"/>
                </a:solidFill>
                <a:latin typeface="Canva Sans"/>
                <a:ea typeface="Canva Sans"/>
                <a:cs typeface="Canva Sans"/>
                <a:sym typeface="Canva Sans"/>
              </a:rPr>
              <a:t>Our mission: Empower brands with strong online visibility.</a:t>
            </a:r>
          </a:p>
          <a:p>
            <a:pPr algn="l">
              <a:lnSpc>
                <a:spcPts val="5406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17181" y="361868"/>
            <a:ext cx="4171136" cy="1031408"/>
          </a:xfrm>
          <a:custGeom>
            <a:avLst/>
            <a:gdLst/>
            <a:ahLst/>
            <a:cxnLst/>
            <a:rect r="r" b="b" t="t" l="l"/>
            <a:pathLst>
              <a:path h="1031408" w="4171136">
                <a:moveTo>
                  <a:pt x="0" y="0"/>
                </a:moveTo>
                <a:lnTo>
                  <a:pt x="4171136" y="0"/>
                </a:lnTo>
                <a:lnTo>
                  <a:pt x="4171136" y="1031408"/>
                </a:lnTo>
                <a:lnTo>
                  <a:pt x="0" y="10314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856290" y="7943994"/>
            <a:ext cx="13292513" cy="169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12"/>
              </a:lnSpc>
              <a:spcBef>
                <a:spcPct val="0"/>
              </a:spcBef>
            </a:pPr>
            <a:r>
              <a:rPr lang="en-US" sz="322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To know about digitaloye to visit official website , https://www.digitaloye.com/india/seo-company-noida.html </a:t>
            </a:r>
          </a:p>
          <a:p>
            <a:pPr algn="ctr">
              <a:lnSpc>
                <a:spcPts val="4512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296391" y="1403621"/>
            <a:ext cx="5178841" cy="9011450"/>
          </a:xfrm>
          <a:custGeom>
            <a:avLst/>
            <a:gdLst/>
            <a:ahLst/>
            <a:cxnLst/>
            <a:rect r="r" b="b" t="t" l="l"/>
            <a:pathLst>
              <a:path h="9011450" w="5178841">
                <a:moveTo>
                  <a:pt x="0" y="0"/>
                </a:moveTo>
                <a:lnTo>
                  <a:pt x="5178842" y="0"/>
                </a:lnTo>
                <a:lnTo>
                  <a:pt x="5178842" y="9011450"/>
                </a:lnTo>
                <a:lnTo>
                  <a:pt x="0" y="90114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625" t="0" r="-2377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18852" y="477635"/>
            <a:ext cx="10977539" cy="9878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64"/>
              </a:lnSpc>
            </a:pPr>
            <a:r>
              <a:rPr lang="en-US" sz="576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Our</a:t>
            </a:r>
            <a:r>
              <a:rPr lang="en-US" b="true" sz="576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SEO Services at DigitalOye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2126231"/>
            <a:ext cx="13410605" cy="5274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On-Page SEO (Content Optimization, Meta Tags, Keywor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ds)</a:t>
            </a:r>
          </a:p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Off-Page SEO (Backlinks, Guest Posting, Social Signals)</a:t>
            </a:r>
          </a:p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Technical SEO (Site Speed, Mobile Optimization, Crawlability)</a:t>
            </a:r>
          </a:p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Local SEO (Google My Business, Maps Optimization)</a:t>
            </a:r>
          </a:p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E-commerce SEO</a:t>
            </a:r>
          </a:p>
          <a:p>
            <a:pPr algn="ctr" marL="734059" indent="-367030" lvl="1">
              <a:lnSpc>
                <a:spcPts val="6051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Customized SEO Strategies for your business</a:t>
            </a:r>
          </a:p>
          <a:p>
            <a:pPr algn="ctr">
              <a:lnSpc>
                <a:spcPts val="6051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800244" y="76231"/>
            <a:ext cx="4171136" cy="1031408"/>
          </a:xfrm>
          <a:custGeom>
            <a:avLst/>
            <a:gdLst/>
            <a:ahLst/>
            <a:cxnLst/>
            <a:rect r="r" b="b" t="t" l="l"/>
            <a:pathLst>
              <a:path h="1031408" w="4171136">
                <a:moveTo>
                  <a:pt x="0" y="0"/>
                </a:moveTo>
                <a:lnTo>
                  <a:pt x="4171136" y="0"/>
                </a:lnTo>
                <a:lnTo>
                  <a:pt x="4171136" y="1031408"/>
                </a:lnTo>
                <a:lnTo>
                  <a:pt x="0" y="10314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8375307"/>
            <a:ext cx="13292513" cy="169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12"/>
              </a:lnSpc>
              <a:spcBef>
                <a:spcPct val="0"/>
              </a:spcBef>
            </a:pPr>
            <a:r>
              <a:rPr lang="en-US" sz="322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To know about digitaloye to visit official website , https://www.digitaloye.com/india/seo-company-noida.html </a:t>
            </a:r>
          </a:p>
          <a:p>
            <a:pPr algn="ctr">
              <a:lnSpc>
                <a:spcPts val="4512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4351" y="1852753"/>
            <a:ext cx="6667490" cy="5800717"/>
          </a:xfrm>
          <a:custGeom>
            <a:avLst/>
            <a:gdLst/>
            <a:ahLst/>
            <a:cxnLst/>
            <a:rect r="r" b="b" t="t" l="l"/>
            <a:pathLst>
              <a:path h="5800717" w="6667490">
                <a:moveTo>
                  <a:pt x="0" y="0"/>
                </a:moveTo>
                <a:lnTo>
                  <a:pt x="6667490" y="0"/>
                </a:lnTo>
                <a:lnTo>
                  <a:pt x="6667490" y="5800716"/>
                </a:lnTo>
                <a:lnTo>
                  <a:pt x="0" y="58007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330925" y="102012"/>
            <a:ext cx="9545433" cy="926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88"/>
              </a:lnSpc>
            </a:pPr>
            <a:r>
              <a:rPr lang="en-US" sz="542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Key</a:t>
            </a:r>
            <a:r>
              <a:rPr lang="en-US" b="true" sz="542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Benefits with DigitalOye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330925" y="1821437"/>
            <a:ext cx="10484915" cy="5038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54151" indent="-327076" lvl="1">
              <a:lnSpc>
                <a:spcPts val="6786"/>
              </a:lnSpc>
              <a:buFont typeface="Arial"/>
              <a:buChar char="•"/>
            </a:pP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Target both local &amp; global au</a:t>
            </a: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dience</a:t>
            </a:r>
          </a:p>
          <a:p>
            <a:pPr algn="ctr" marL="654151" indent="-327076" lvl="1">
              <a:lnSpc>
                <a:spcPts val="6786"/>
              </a:lnSpc>
              <a:buFont typeface="Arial"/>
              <a:buChar char="•"/>
            </a:pP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Drive qualified leads &amp; sales</a:t>
            </a:r>
          </a:p>
          <a:p>
            <a:pPr algn="ctr" marL="654151" indent="-327076" lvl="1">
              <a:lnSpc>
                <a:spcPts val="6786"/>
              </a:lnSpc>
              <a:buFont typeface="Arial"/>
              <a:buChar char="•"/>
            </a:pP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Strengthen your brand authority</a:t>
            </a:r>
          </a:p>
          <a:p>
            <a:pPr algn="ctr" marL="654151" indent="-327076" lvl="1">
              <a:lnSpc>
                <a:spcPts val="6786"/>
              </a:lnSpc>
              <a:buFont typeface="Arial"/>
              <a:buChar char="•"/>
            </a:pP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Stay ahead of competitors in Noida</a:t>
            </a:r>
          </a:p>
          <a:p>
            <a:pPr algn="ctr" marL="654151" indent="-327076" lvl="1">
              <a:lnSpc>
                <a:spcPts val="6786"/>
              </a:lnSpc>
              <a:buFont typeface="Arial"/>
              <a:buChar char="•"/>
            </a:pPr>
            <a:r>
              <a:rPr lang="en-US" sz="302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Measurable growth with transparent reporting</a:t>
            </a:r>
          </a:p>
          <a:p>
            <a:pPr algn="ctr">
              <a:lnSpc>
                <a:spcPts val="6786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35353" y="206787"/>
            <a:ext cx="4171136" cy="1031408"/>
          </a:xfrm>
          <a:custGeom>
            <a:avLst/>
            <a:gdLst/>
            <a:ahLst/>
            <a:cxnLst/>
            <a:rect r="r" b="b" t="t" l="l"/>
            <a:pathLst>
              <a:path h="1031408" w="4171136">
                <a:moveTo>
                  <a:pt x="0" y="0"/>
                </a:moveTo>
                <a:lnTo>
                  <a:pt x="4171136" y="0"/>
                </a:lnTo>
                <a:lnTo>
                  <a:pt x="4171136" y="1031408"/>
                </a:lnTo>
                <a:lnTo>
                  <a:pt x="0" y="103140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899394" y="8205919"/>
            <a:ext cx="13292513" cy="169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12"/>
              </a:lnSpc>
              <a:spcBef>
                <a:spcPct val="0"/>
              </a:spcBef>
            </a:pPr>
            <a:r>
              <a:rPr lang="en-US" sz="3223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To know about digitaloye to visit official website , https://www.digitaloye.com/india/seo-company-noida.html </a:t>
            </a:r>
          </a:p>
          <a:p>
            <a:pPr algn="ctr">
              <a:lnSpc>
                <a:spcPts val="4512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988100" y="401537"/>
            <a:ext cx="6311801" cy="1566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335353" y="206787"/>
            <a:ext cx="4171136" cy="1031408"/>
          </a:xfrm>
          <a:custGeom>
            <a:avLst/>
            <a:gdLst/>
            <a:ahLst/>
            <a:cxnLst/>
            <a:rect r="r" b="b" t="t" l="l"/>
            <a:pathLst>
              <a:path h="1031408" w="4171136">
                <a:moveTo>
                  <a:pt x="0" y="0"/>
                </a:moveTo>
                <a:lnTo>
                  <a:pt x="4171136" y="0"/>
                </a:lnTo>
                <a:lnTo>
                  <a:pt x="4171136" y="1031408"/>
                </a:lnTo>
                <a:lnTo>
                  <a:pt x="0" y="10314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420921" y="2758886"/>
            <a:ext cx="14097573" cy="5965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12"/>
              </a:lnSpc>
            </a:pPr>
            <a:r>
              <a:rPr lang="en-US" b="true" sz="400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DigitalOye B-112, Second Floor</a:t>
            </a:r>
          </a:p>
          <a:p>
            <a:pPr algn="ctr">
              <a:lnSpc>
                <a:spcPts val="8012"/>
              </a:lnSpc>
            </a:pP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Sector-64, Noida - 201301</a:t>
            </a:r>
          </a:p>
          <a:p>
            <a:pPr algn="ctr">
              <a:lnSpc>
                <a:spcPts val="8012"/>
              </a:lnSpc>
            </a:pPr>
            <a:r>
              <a:rPr lang="en-US" b="true" sz="400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- 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sales@digitaloye.com"/>
              </a:rPr>
              <a:t>sales@digitaloye.com</a:t>
            </a:r>
          </a:p>
          <a:p>
            <a:pPr algn="ctr">
              <a:lnSpc>
                <a:spcPts val="8012"/>
              </a:lnSpc>
            </a:pPr>
            <a:r>
              <a:rPr lang="en-US" b="true" sz="400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:- 7217894696</a:t>
            </a:r>
          </a:p>
          <a:p>
            <a:pPr algn="ctr">
              <a:lnSpc>
                <a:spcPts val="8012"/>
              </a:lnSpc>
            </a:pPr>
            <a:r>
              <a:rPr lang="en-US" b="true" sz="400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 </a:t>
            </a:r>
            <a:r>
              <a:rPr lang="en-US" sz="400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://www.digitaloye.com"/>
              </a:rPr>
              <a:t>www.digitaloye.com</a:t>
            </a:r>
          </a:p>
          <a:p>
            <a:pPr algn="ctr">
              <a:lnSpc>
                <a:spcPts val="8012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DAGxDUyLdBs</dc:identifier>
  <dcterms:modified xsi:type="dcterms:W3CDTF">2011-08-01T06:04:30Z</dcterms:modified>
  <cp:revision>1</cp:revision>
  <dc:title>Company Mission and Goals</dc:title>
</cp:coreProperties>
</file>