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Open Sauce Bold" charset="1" panose="00000800000000000000"/>
      <p:regular r:id="rId11"/>
    </p:embeddedFont>
    <p:embeddedFont>
      <p:font typeface="Open Sauce" charset="1" panose="00000500000000000000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.png" Type="http://schemas.openxmlformats.org/officeDocument/2006/relationships/image"/><Relationship Id="rId11" Target="../media/image4.svg" Type="http://schemas.openxmlformats.org/officeDocument/2006/relationships/image"/><Relationship Id="rId12" Target="../media/image15.jpeg" Type="http://schemas.openxmlformats.org/officeDocument/2006/relationships/image"/><Relationship Id="rId13" Target="mailto:info@travipro.com" TargetMode="External" Type="http://schemas.openxmlformats.org/officeDocument/2006/relationships/hyperlink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B3B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047759" y="3749017"/>
            <a:ext cx="3240241" cy="6504134"/>
          </a:xfrm>
          <a:custGeom>
            <a:avLst/>
            <a:gdLst/>
            <a:ahLst/>
            <a:cxnLst/>
            <a:rect r="r" b="b" t="t" l="l"/>
            <a:pathLst>
              <a:path h="6504134" w="3240241">
                <a:moveTo>
                  <a:pt x="0" y="0"/>
                </a:moveTo>
                <a:lnTo>
                  <a:pt x="3240241" y="0"/>
                </a:lnTo>
                <a:lnTo>
                  <a:pt x="3240241" y="6504133"/>
                </a:lnTo>
                <a:lnTo>
                  <a:pt x="0" y="65041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032403" y="-1448305"/>
            <a:ext cx="5255597" cy="13183610"/>
            <a:chOff x="0" y="0"/>
            <a:chExt cx="1384190" cy="347222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84190" cy="3472226"/>
            </a:xfrm>
            <a:custGeom>
              <a:avLst/>
              <a:gdLst/>
              <a:ahLst/>
              <a:cxnLst/>
              <a:rect r="r" b="b" t="t" l="l"/>
              <a:pathLst>
                <a:path h="3472226" w="1384190">
                  <a:moveTo>
                    <a:pt x="0" y="0"/>
                  </a:moveTo>
                  <a:lnTo>
                    <a:pt x="1384190" y="0"/>
                  </a:lnTo>
                  <a:lnTo>
                    <a:pt x="1384190" y="3472226"/>
                  </a:lnTo>
                  <a:lnTo>
                    <a:pt x="0" y="3472226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1384190" cy="34912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9432880" y="1526000"/>
            <a:ext cx="7234999" cy="7234999"/>
          </a:xfrm>
          <a:custGeom>
            <a:avLst/>
            <a:gdLst/>
            <a:ahLst/>
            <a:cxnLst/>
            <a:rect r="r" b="b" t="t" l="l"/>
            <a:pathLst>
              <a:path h="7234999" w="7234999">
                <a:moveTo>
                  <a:pt x="0" y="0"/>
                </a:moveTo>
                <a:lnTo>
                  <a:pt x="7234999" y="0"/>
                </a:lnTo>
                <a:lnTo>
                  <a:pt x="7234999" y="7235000"/>
                </a:lnTo>
                <a:lnTo>
                  <a:pt x="0" y="72350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7" id="7"/>
          <p:cNvGrpSpPr/>
          <p:nvPr/>
        </p:nvGrpSpPr>
        <p:grpSpPr>
          <a:xfrm rot="0">
            <a:off x="10370028" y="1688353"/>
            <a:ext cx="5887580" cy="5887556"/>
            <a:chOff x="0" y="0"/>
            <a:chExt cx="6350000" cy="63499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17436" t="0" r="-17436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213965" y="235332"/>
            <a:ext cx="3895793" cy="1099619"/>
          </a:xfrm>
          <a:custGeom>
            <a:avLst/>
            <a:gdLst/>
            <a:ahLst/>
            <a:cxnLst/>
            <a:rect r="r" b="b" t="t" l="l"/>
            <a:pathLst>
              <a:path h="1099619" w="3895793">
                <a:moveTo>
                  <a:pt x="0" y="0"/>
                </a:moveTo>
                <a:lnTo>
                  <a:pt x="3895793" y="0"/>
                </a:lnTo>
                <a:lnTo>
                  <a:pt x="3895793" y="1099619"/>
                </a:lnTo>
                <a:lnTo>
                  <a:pt x="0" y="10996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446733" y="3568042"/>
            <a:ext cx="8045359" cy="1554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30"/>
              </a:lnSpc>
            </a:pPr>
            <a:r>
              <a:rPr lang="en-US" b="true" sz="3790" spc="-75">
                <a:solidFill>
                  <a:srgbClr val="19191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Flight Booking Portal Development in India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311632" y="5580604"/>
            <a:ext cx="6832368" cy="498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5"/>
              </a:lnSpc>
            </a:pPr>
            <a:r>
              <a:rPr lang="en-US" sz="3018" spc="241">
                <a:solidFill>
                  <a:srgbClr val="191919"/>
                </a:solidFill>
                <a:latin typeface="Open Sauce"/>
                <a:ea typeface="Open Sauce"/>
                <a:cs typeface="Open Sauce"/>
                <a:sym typeface="Open Sauce"/>
              </a:rPr>
              <a:t>www.Travipro.com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F4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047759" y="3749017"/>
            <a:ext cx="3240241" cy="6504134"/>
          </a:xfrm>
          <a:custGeom>
            <a:avLst/>
            <a:gdLst/>
            <a:ahLst/>
            <a:cxnLst/>
            <a:rect r="r" b="b" t="t" l="l"/>
            <a:pathLst>
              <a:path h="6504134" w="3240241">
                <a:moveTo>
                  <a:pt x="0" y="0"/>
                </a:moveTo>
                <a:lnTo>
                  <a:pt x="3240241" y="0"/>
                </a:lnTo>
                <a:lnTo>
                  <a:pt x="3240241" y="6504133"/>
                </a:lnTo>
                <a:lnTo>
                  <a:pt x="0" y="65041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032403" y="-1448305"/>
            <a:ext cx="5255597" cy="13183610"/>
            <a:chOff x="0" y="0"/>
            <a:chExt cx="1384190" cy="347222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84190" cy="3472226"/>
            </a:xfrm>
            <a:custGeom>
              <a:avLst/>
              <a:gdLst/>
              <a:ahLst/>
              <a:cxnLst/>
              <a:rect r="r" b="b" t="t" l="l"/>
              <a:pathLst>
                <a:path h="3472226" w="1384190">
                  <a:moveTo>
                    <a:pt x="0" y="0"/>
                  </a:moveTo>
                  <a:lnTo>
                    <a:pt x="1384190" y="0"/>
                  </a:lnTo>
                  <a:lnTo>
                    <a:pt x="1384190" y="3472226"/>
                  </a:lnTo>
                  <a:lnTo>
                    <a:pt x="0" y="3472226"/>
                  </a:lnTo>
                  <a:close/>
                </a:path>
              </a:pathLst>
            </a:custGeom>
            <a:solidFill>
              <a:srgbClr val="E0B3B5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1384190" cy="34912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3099862" y="271537"/>
            <a:ext cx="3895793" cy="1099619"/>
          </a:xfrm>
          <a:custGeom>
            <a:avLst/>
            <a:gdLst/>
            <a:ahLst/>
            <a:cxnLst/>
            <a:rect r="r" b="b" t="t" l="l"/>
            <a:pathLst>
              <a:path h="1099619" w="3895793">
                <a:moveTo>
                  <a:pt x="0" y="0"/>
                </a:moveTo>
                <a:lnTo>
                  <a:pt x="3895793" y="0"/>
                </a:lnTo>
                <a:lnTo>
                  <a:pt x="3895793" y="1099619"/>
                </a:lnTo>
                <a:lnTo>
                  <a:pt x="0" y="10996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58545" y="701654"/>
            <a:ext cx="7085455" cy="10913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52"/>
              </a:lnSpc>
            </a:pPr>
            <a:r>
              <a:rPr lang="en-US" b="true" sz="5540" spc="-110">
                <a:solidFill>
                  <a:srgbClr val="19191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Introduction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05137" y="1998795"/>
            <a:ext cx="8592918" cy="498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5"/>
              </a:lnSpc>
            </a:pPr>
            <a:r>
              <a:rPr lang="en-US" sz="3018" spc="241">
                <a:solidFill>
                  <a:srgbClr val="191919"/>
                </a:solidFill>
                <a:latin typeface="Open Sauce"/>
                <a:ea typeface="Open Sauce"/>
                <a:cs typeface="Open Sauce"/>
                <a:sym typeface="Open Sauce"/>
              </a:rPr>
              <a:t>Revolutionizing Air Travel Booking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0" y="2879929"/>
            <a:ext cx="12622680" cy="3175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9"/>
              </a:lnSpc>
            </a:pPr>
            <a:r>
              <a:rPr lang="en-US" sz="2584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</a:rPr>
              <a:t>In to</a:t>
            </a:r>
            <a:r>
              <a:rPr lang="en-US" sz="2584">
                <a:solidFill>
                  <a:srgbClr val="191919"/>
                </a:solidFill>
                <a:latin typeface="Canva Sans"/>
                <a:ea typeface="Canva Sans"/>
                <a:cs typeface="Canva Sans"/>
                <a:sym typeface="Canva Sans"/>
              </a:rPr>
              <a:t>day’s competitive travel industry, a robust flight booking portal is essential for travel agencies and businesses to provide quick, secure, and user-friendly ticketing services. Travipro delivers cutting-edge flight booking portal development solutions in India, designed for scalability, efficiency, and superior customer experience.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6972508"/>
            <a:ext cx="1154959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  <a:spcBef>
                <a:spcPct val="0"/>
              </a:spcBef>
            </a:pPr>
            <a:r>
              <a:rPr lang="en-US" b="true" sz="2999">
                <a:solidFill>
                  <a:srgbClr val="19191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To Know more about Travipro to visit official website</a:t>
            </a:r>
            <a:r>
              <a:rPr lang="en-US" sz="2999">
                <a:solidFill>
                  <a:srgbClr val="191919"/>
                </a:solidFill>
                <a:latin typeface="Open Sauce"/>
                <a:ea typeface="Open Sauce"/>
                <a:cs typeface="Open Sauce"/>
                <a:sym typeface="Open Sauce"/>
              </a:rPr>
              <a:t> </a:t>
            </a:r>
          </a:p>
          <a:p>
            <a:pPr algn="ctr">
              <a:lnSpc>
                <a:spcPts val="5519"/>
              </a:lnSpc>
            </a:pPr>
            <a:r>
              <a:rPr lang="en-US" sz="2999">
                <a:solidFill>
                  <a:srgbClr val="191919"/>
                </a:solidFill>
                <a:latin typeface="Open Sauce"/>
                <a:ea typeface="Open Sauce"/>
                <a:cs typeface="Open Sauce"/>
                <a:sym typeface="Open Sauce"/>
              </a:rPr>
              <a:t>, https://www.travipro.com/flight-booking-portal-development.html </a:t>
            </a:r>
          </a:p>
          <a:p>
            <a:pPr algn="ctr">
              <a:lnSpc>
                <a:spcPts val="38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42610"/>
            <a:chOff x="0" y="0"/>
            <a:chExt cx="4816593" cy="269764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2697642"/>
            </a:xfrm>
            <a:custGeom>
              <a:avLst/>
              <a:gdLst/>
              <a:ahLst/>
              <a:cxnLst/>
              <a:rect r="r" b="b" t="t" l="l"/>
              <a:pathLst>
                <a:path h="2697642" w="4816592">
                  <a:moveTo>
                    <a:pt x="10583" y="0"/>
                  </a:moveTo>
                  <a:lnTo>
                    <a:pt x="4806009" y="0"/>
                  </a:lnTo>
                  <a:cubicBezTo>
                    <a:pt x="4808816" y="0"/>
                    <a:pt x="4811508" y="1115"/>
                    <a:pt x="4813493" y="3100"/>
                  </a:cubicBezTo>
                  <a:cubicBezTo>
                    <a:pt x="4815477" y="5085"/>
                    <a:pt x="4816592" y="7776"/>
                    <a:pt x="4816592" y="10583"/>
                  </a:cubicBezTo>
                  <a:lnTo>
                    <a:pt x="4816592" y="2687059"/>
                  </a:lnTo>
                  <a:cubicBezTo>
                    <a:pt x="4816592" y="2689866"/>
                    <a:pt x="4815477" y="2692558"/>
                    <a:pt x="4813493" y="2694542"/>
                  </a:cubicBezTo>
                  <a:cubicBezTo>
                    <a:pt x="4811508" y="2696527"/>
                    <a:pt x="4808816" y="2697642"/>
                    <a:pt x="4806009" y="2697642"/>
                  </a:cubicBezTo>
                  <a:lnTo>
                    <a:pt x="10583" y="2697642"/>
                  </a:lnTo>
                  <a:cubicBezTo>
                    <a:pt x="7776" y="2697642"/>
                    <a:pt x="5085" y="2696527"/>
                    <a:pt x="3100" y="2694542"/>
                  </a:cubicBezTo>
                  <a:cubicBezTo>
                    <a:pt x="1115" y="2692558"/>
                    <a:pt x="0" y="2689866"/>
                    <a:pt x="0" y="2687059"/>
                  </a:cubicBezTo>
                  <a:lnTo>
                    <a:pt x="0" y="10583"/>
                  </a:lnTo>
                  <a:cubicBezTo>
                    <a:pt x="0" y="7776"/>
                    <a:pt x="1115" y="5085"/>
                    <a:pt x="3100" y="3100"/>
                  </a:cubicBezTo>
                  <a:cubicBezTo>
                    <a:pt x="5085" y="1115"/>
                    <a:pt x="7776" y="0"/>
                    <a:pt x="10583" y="0"/>
                  </a:cubicBezTo>
                  <a:close/>
                </a:path>
              </a:pathLst>
            </a:custGeom>
            <a:solidFill>
              <a:srgbClr val="FDFBFB">
                <a:alpha val="98824"/>
              </a:srgbClr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4816593" cy="27166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4783283" y="168335"/>
            <a:ext cx="8721434" cy="86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178"/>
              </a:lnSpc>
              <a:spcBef>
                <a:spcPct val="0"/>
              </a:spcBef>
            </a:pPr>
            <a:r>
              <a:rPr lang="en-US" b="true" sz="5127" spc="-102">
                <a:solidFill>
                  <a:srgbClr val="19191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Key Features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768759" y="2023959"/>
            <a:ext cx="12177484" cy="6080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562801" indent="-281401" lvl="1">
              <a:lnSpc>
                <a:spcPts val="4431"/>
              </a:lnSpc>
              <a:buFont typeface="Arial"/>
              <a:buChar char="•"/>
            </a:pPr>
            <a:r>
              <a:rPr lang="en-US" b="true" sz="2606">
                <a:solidFill>
                  <a:srgbClr val="343432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Real-time Flight Search &amp; Booking </a:t>
            </a:r>
            <a:r>
              <a:rPr lang="en-US" sz="2606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– Instant results from multiple airlines with Travipro’s advanced technology.</a:t>
            </a:r>
          </a:p>
          <a:p>
            <a:pPr algn="ctr" marL="562801" indent="-281401" lvl="1">
              <a:lnSpc>
                <a:spcPts val="4431"/>
              </a:lnSpc>
              <a:buFont typeface="Arial"/>
              <a:buChar char="•"/>
            </a:pPr>
            <a:r>
              <a:rPr lang="en-US" b="true" sz="2606">
                <a:solidFill>
                  <a:srgbClr val="343432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Global Distribution System (GDS) Integration</a:t>
            </a:r>
            <a:r>
              <a:rPr lang="en-US" sz="2606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 – Access to Amadeus, Sabre, Galileo, and more.</a:t>
            </a:r>
          </a:p>
          <a:p>
            <a:pPr algn="ctr" marL="562801" indent="-281401" lvl="1">
              <a:lnSpc>
                <a:spcPts val="4431"/>
              </a:lnSpc>
              <a:buFont typeface="Arial"/>
              <a:buChar char="•"/>
            </a:pPr>
            <a:r>
              <a:rPr lang="en-US" b="true" sz="2606">
                <a:solidFill>
                  <a:srgbClr val="343432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Multiple Payment Gateways</a:t>
            </a:r>
            <a:r>
              <a:rPr lang="en-US" sz="2606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 – Secure and convenient transactions powered by Travipro.</a:t>
            </a:r>
          </a:p>
          <a:p>
            <a:pPr algn="ctr" marL="562801" indent="-281401" lvl="1">
              <a:lnSpc>
                <a:spcPts val="4431"/>
              </a:lnSpc>
              <a:buFont typeface="Arial"/>
              <a:buChar char="•"/>
            </a:pPr>
            <a:r>
              <a:rPr lang="en-US" b="true" sz="2606">
                <a:solidFill>
                  <a:srgbClr val="343432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Multi-Language &amp; Multi-Currency Support</a:t>
            </a:r>
            <a:r>
              <a:rPr lang="en-US" sz="2606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 – Reach customers worldwide.</a:t>
            </a:r>
          </a:p>
          <a:p>
            <a:pPr algn="ctr" marL="562801" indent="-281401" lvl="1">
              <a:lnSpc>
                <a:spcPts val="4431"/>
              </a:lnSpc>
              <a:buFont typeface="Arial"/>
              <a:buChar char="•"/>
            </a:pPr>
            <a:r>
              <a:rPr lang="en-US" b="true" sz="2606">
                <a:solidFill>
                  <a:srgbClr val="343432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Customizable Interface</a:t>
            </a:r>
            <a:r>
              <a:rPr lang="en-US" sz="2606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 – Tailored design that reflects your brand with Travipro’s creative touch.</a:t>
            </a:r>
          </a:p>
          <a:p>
            <a:pPr algn="ctr" marL="0" indent="0" lvl="0">
              <a:lnSpc>
                <a:spcPts val="4431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4508818" y="1409343"/>
            <a:ext cx="8697367" cy="5124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1"/>
              </a:lnSpc>
            </a:pPr>
            <a:r>
              <a:rPr lang="en-US" sz="2800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Core Functionalities We Offer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487708" y="8552025"/>
            <a:ext cx="10739586" cy="1336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54"/>
              </a:lnSpc>
              <a:spcBef>
                <a:spcPct val="0"/>
              </a:spcBef>
            </a:pPr>
            <a:r>
              <a:rPr lang="en-US" b="true" sz="2426">
                <a:solidFill>
                  <a:srgbClr val="19191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To Know more about Travipro to visit official website</a:t>
            </a:r>
            <a:r>
              <a:rPr lang="en-US" sz="2426">
                <a:solidFill>
                  <a:srgbClr val="191919"/>
                </a:solidFill>
                <a:latin typeface="Open Sauce"/>
                <a:ea typeface="Open Sauce"/>
                <a:cs typeface="Open Sauce"/>
                <a:sym typeface="Open Sauce"/>
              </a:rPr>
              <a:t> </a:t>
            </a:r>
          </a:p>
          <a:p>
            <a:pPr algn="ctr">
              <a:lnSpc>
                <a:spcPts val="4465"/>
              </a:lnSpc>
            </a:pPr>
            <a:r>
              <a:rPr lang="en-US" sz="2426">
                <a:solidFill>
                  <a:srgbClr val="191919"/>
                </a:solidFill>
                <a:latin typeface="Open Sauce"/>
                <a:ea typeface="Open Sauce"/>
                <a:cs typeface="Open Sauce"/>
                <a:sym typeface="Open Sauce"/>
              </a:rPr>
              <a:t>https://www.travipro.com/flight-booking-portal-development.html </a:t>
            </a:r>
          </a:p>
          <a:p>
            <a:pPr algn="ctr">
              <a:lnSpc>
                <a:spcPts val="3154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320712" y="588232"/>
            <a:ext cx="9871994" cy="795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569"/>
              </a:lnSpc>
              <a:spcBef>
                <a:spcPct val="0"/>
              </a:spcBef>
            </a:pPr>
            <a:r>
              <a:rPr lang="en-US" b="true" sz="4692" spc="-93">
                <a:solidFill>
                  <a:srgbClr val="19191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Benefits for Travel Businesses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36016" y="1947305"/>
            <a:ext cx="13710719" cy="74785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36103" indent="-418051" lvl="1">
              <a:lnSpc>
                <a:spcPts val="6660"/>
              </a:lnSpc>
              <a:buFont typeface="Arial"/>
              <a:buChar char="•"/>
            </a:pPr>
            <a:r>
              <a:rPr lang="en-US" sz="3872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Boost operational efficiency with Travipro’s automated processes.</a:t>
            </a:r>
          </a:p>
          <a:p>
            <a:pPr algn="l" marL="836103" indent="-418051" lvl="1">
              <a:lnSpc>
                <a:spcPts val="6660"/>
              </a:lnSpc>
              <a:buFont typeface="Arial"/>
              <a:buChar char="•"/>
            </a:pPr>
            <a:r>
              <a:rPr lang="en-US" sz="3872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Enhance customer satisfaction through fast and easy bookings.</a:t>
            </a:r>
          </a:p>
          <a:p>
            <a:pPr algn="l" marL="836103" indent="-418051" lvl="1">
              <a:lnSpc>
                <a:spcPts val="6660"/>
              </a:lnSpc>
              <a:buFont typeface="Arial"/>
              <a:buChar char="•"/>
            </a:pPr>
            <a:r>
              <a:rPr lang="en-US" sz="3872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Expand business reach with global connectivity.</a:t>
            </a:r>
          </a:p>
          <a:p>
            <a:pPr algn="l" marL="836103" indent="-418051" lvl="1">
              <a:lnSpc>
                <a:spcPts val="6660"/>
              </a:lnSpc>
              <a:buFont typeface="Arial"/>
              <a:buChar char="•"/>
            </a:pPr>
            <a:r>
              <a:rPr lang="en-US" sz="3872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Reduce manual errors and save time.</a:t>
            </a:r>
          </a:p>
          <a:p>
            <a:pPr algn="l" marL="836103" indent="-418051" lvl="1">
              <a:lnSpc>
                <a:spcPts val="6660"/>
              </a:lnSpc>
              <a:buFont typeface="Arial"/>
              <a:buChar char="•"/>
            </a:pPr>
            <a:r>
              <a:rPr lang="en-US" sz="3872">
                <a:solidFill>
                  <a:srgbClr val="343432"/>
                </a:solidFill>
                <a:latin typeface="Open Sauce"/>
                <a:ea typeface="Open Sauce"/>
                <a:cs typeface="Open Sauce"/>
                <a:sym typeface="Open Sauce"/>
              </a:rPr>
              <a:t>Increase revenue through dynamic pricing and add-on services by Travipro.</a:t>
            </a:r>
          </a:p>
          <a:p>
            <a:pPr algn="l" marL="0" indent="0" lvl="0">
              <a:lnSpc>
                <a:spcPts val="6660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499871" y="2680192"/>
            <a:ext cx="11867382" cy="5622278"/>
            <a:chOff x="0" y="0"/>
            <a:chExt cx="3717434" cy="17611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717434" cy="1761167"/>
            </a:xfrm>
            <a:custGeom>
              <a:avLst/>
              <a:gdLst/>
              <a:ahLst/>
              <a:cxnLst/>
              <a:rect r="r" b="b" t="t" l="l"/>
              <a:pathLst>
                <a:path h="1761167" w="3717434">
                  <a:moveTo>
                    <a:pt x="29357" y="0"/>
                  </a:moveTo>
                  <a:lnTo>
                    <a:pt x="3688077" y="0"/>
                  </a:lnTo>
                  <a:cubicBezTo>
                    <a:pt x="3704290" y="0"/>
                    <a:pt x="3717434" y="13143"/>
                    <a:pt x="3717434" y="29357"/>
                  </a:cubicBezTo>
                  <a:lnTo>
                    <a:pt x="3717434" y="1731811"/>
                  </a:lnTo>
                  <a:cubicBezTo>
                    <a:pt x="3717434" y="1739596"/>
                    <a:pt x="3714341" y="1747063"/>
                    <a:pt x="3708835" y="1752569"/>
                  </a:cubicBezTo>
                  <a:cubicBezTo>
                    <a:pt x="3703330" y="1758074"/>
                    <a:pt x="3695863" y="1761167"/>
                    <a:pt x="3688077" y="1761167"/>
                  </a:cubicBezTo>
                  <a:lnTo>
                    <a:pt x="29357" y="1761167"/>
                  </a:lnTo>
                  <a:cubicBezTo>
                    <a:pt x="13143" y="1761167"/>
                    <a:pt x="0" y="1748024"/>
                    <a:pt x="0" y="1731811"/>
                  </a:cubicBezTo>
                  <a:lnTo>
                    <a:pt x="0" y="29357"/>
                  </a:lnTo>
                  <a:cubicBezTo>
                    <a:pt x="0" y="13143"/>
                    <a:pt x="13143" y="0"/>
                    <a:pt x="29357" y="0"/>
                  </a:cubicBezTo>
                  <a:close/>
                </a:path>
              </a:pathLst>
            </a:custGeom>
            <a:solidFill>
              <a:srgbClr val="106861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717434" cy="17992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35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7488696" y="6385721"/>
            <a:ext cx="323665" cy="323665"/>
          </a:xfrm>
          <a:custGeom>
            <a:avLst/>
            <a:gdLst/>
            <a:ahLst/>
            <a:cxnLst/>
            <a:rect r="r" b="b" t="t" l="l"/>
            <a:pathLst>
              <a:path h="323665" w="323665">
                <a:moveTo>
                  <a:pt x="0" y="0"/>
                </a:moveTo>
                <a:lnTo>
                  <a:pt x="323665" y="0"/>
                </a:lnTo>
                <a:lnTo>
                  <a:pt x="323665" y="323665"/>
                </a:lnTo>
                <a:lnTo>
                  <a:pt x="0" y="3236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7488696" y="5549952"/>
            <a:ext cx="323665" cy="323665"/>
          </a:xfrm>
          <a:custGeom>
            <a:avLst/>
            <a:gdLst/>
            <a:ahLst/>
            <a:cxnLst/>
            <a:rect r="r" b="b" t="t" l="l"/>
            <a:pathLst>
              <a:path h="323665" w="323665">
                <a:moveTo>
                  <a:pt x="0" y="0"/>
                </a:moveTo>
                <a:lnTo>
                  <a:pt x="323665" y="0"/>
                </a:lnTo>
                <a:lnTo>
                  <a:pt x="323665" y="323665"/>
                </a:lnTo>
                <a:lnTo>
                  <a:pt x="0" y="3236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7488696" y="5980242"/>
            <a:ext cx="323520" cy="323665"/>
          </a:xfrm>
          <a:custGeom>
            <a:avLst/>
            <a:gdLst/>
            <a:ahLst/>
            <a:cxnLst/>
            <a:rect r="r" b="b" t="t" l="l"/>
            <a:pathLst>
              <a:path h="323665" w="323520">
                <a:moveTo>
                  <a:pt x="0" y="0"/>
                </a:moveTo>
                <a:lnTo>
                  <a:pt x="323519" y="0"/>
                </a:lnTo>
                <a:lnTo>
                  <a:pt x="323519" y="323665"/>
                </a:lnTo>
                <a:lnTo>
                  <a:pt x="0" y="3236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7488696" y="5142256"/>
            <a:ext cx="323665" cy="323665"/>
          </a:xfrm>
          <a:custGeom>
            <a:avLst/>
            <a:gdLst/>
            <a:ahLst/>
            <a:cxnLst/>
            <a:rect r="r" b="b" t="t" l="l"/>
            <a:pathLst>
              <a:path h="323665" w="323665">
                <a:moveTo>
                  <a:pt x="0" y="0"/>
                </a:moveTo>
                <a:lnTo>
                  <a:pt x="323665" y="0"/>
                </a:lnTo>
                <a:lnTo>
                  <a:pt x="323665" y="323665"/>
                </a:lnTo>
                <a:lnTo>
                  <a:pt x="0" y="32366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68394" y="2100713"/>
            <a:ext cx="6083085" cy="6083085"/>
          </a:xfrm>
          <a:custGeom>
            <a:avLst/>
            <a:gdLst/>
            <a:ahLst/>
            <a:cxnLst/>
            <a:rect r="r" b="b" t="t" l="l"/>
            <a:pathLst>
              <a:path h="6083085" w="6083085">
                <a:moveTo>
                  <a:pt x="0" y="0"/>
                </a:moveTo>
                <a:lnTo>
                  <a:pt x="6083085" y="0"/>
                </a:lnTo>
                <a:lnTo>
                  <a:pt x="6083085" y="6083086"/>
                </a:lnTo>
                <a:lnTo>
                  <a:pt x="0" y="608308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10" id="10"/>
          <p:cNvGrpSpPr/>
          <p:nvPr/>
        </p:nvGrpSpPr>
        <p:grpSpPr>
          <a:xfrm rot="0">
            <a:off x="1434840" y="2667169"/>
            <a:ext cx="4950194" cy="4950174"/>
            <a:chOff x="0" y="0"/>
            <a:chExt cx="6350000" cy="634997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12"/>
              <a:stretch>
                <a:fillRect l="-37145" t="0" r="-37145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197737" y="4532216"/>
            <a:ext cx="42696" cy="2482460"/>
            <a:chOff x="0" y="0"/>
            <a:chExt cx="13374" cy="77762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3374" cy="777626"/>
            </a:xfrm>
            <a:custGeom>
              <a:avLst/>
              <a:gdLst/>
              <a:ahLst/>
              <a:cxnLst/>
              <a:rect r="r" b="b" t="t" l="l"/>
              <a:pathLst>
                <a:path h="777626" w="13374">
                  <a:moveTo>
                    <a:pt x="0" y="0"/>
                  </a:moveTo>
                  <a:lnTo>
                    <a:pt x="13374" y="0"/>
                  </a:lnTo>
                  <a:lnTo>
                    <a:pt x="13374" y="777626"/>
                  </a:lnTo>
                  <a:lnTo>
                    <a:pt x="0" y="777626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3374" cy="8157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35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5811589" y="8007246"/>
            <a:ext cx="4201427" cy="4201427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742950" cap="sq">
              <a:solidFill>
                <a:srgbClr val="AEEA00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756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-1868494" y="-2100713"/>
            <a:ext cx="4201427" cy="4201427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742950" cap="sq">
              <a:solidFill>
                <a:srgbClr val="AEEA00"/>
              </a:soli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756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6067950" y="6633635"/>
            <a:ext cx="762083" cy="762083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06861"/>
            </a:solidFill>
            <a:ln cap="sq">
              <a:noFill/>
              <a:prstDash val="solid"/>
              <a:miter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756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-575233" y="9258300"/>
            <a:ext cx="1614906" cy="1614906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06861"/>
            </a:solidFill>
            <a:ln cap="sq">
              <a:noFill/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756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7938726" y="5942142"/>
            <a:ext cx="3857414" cy="7182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25"/>
              </a:lnSpc>
            </a:pPr>
            <a:r>
              <a:rPr lang="en-US" sz="1946" u="sng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  <a:hlinkClick r:id="rId13" tooltip="mailto:info@travipro.com"/>
              </a:rPr>
              <a:t>info@travipro.com</a:t>
            </a:r>
          </a:p>
          <a:p>
            <a:pPr algn="l">
              <a:lnSpc>
                <a:spcPts val="3145"/>
              </a:lnSpc>
            </a:pPr>
          </a:p>
        </p:txBody>
      </p:sp>
      <p:sp>
        <p:nvSpPr>
          <p:cNvPr name="TextBox 28" id="28"/>
          <p:cNvSpPr txBox="true"/>
          <p:nvPr/>
        </p:nvSpPr>
        <p:spPr>
          <a:xfrm rot="0">
            <a:off x="7650455" y="6389632"/>
            <a:ext cx="3390341" cy="737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56"/>
              </a:lnSpc>
            </a:pPr>
            <a:r>
              <a:rPr lang="en-US" sz="1946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B-112, Sector-64 Noida - 201301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7938726" y="5117179"/>
            <a:ext cx="2884803" cy="3315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25"/>
              </a:lnSpc>
            </a:pPr>
            <a:r>
              <a:rPr lang="en-US" sz="1946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+91 9560 433 318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955009" y="4411937"/>
            <a:ext cx="3374058" cy="505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38"/>
              </a:lnSpc>
            </a:pPr>
            <a:r>
              <a:rPr lang="en-US" b="true" sz="2956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Travipro 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6638680" y="2948548"/>
            <a:ext cx="4690387" cy="861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116"/>
              </a:lnSpc>
              <a:spcBef>
                <a:spcPct val="0"/>
              </a:spcBef>
            </a:pPr>
            <a:r>
              <a:rPr lang="en-US" b="true" sz="5082" spc="477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THANK TOU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6638680" y="3787218"/>
            <a:ext cx="4872554" cy="4342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55"/>
              </a:lnSpc>
              <a:spcBef>
                <a:spcPct val="0"/>
              </a:spcBef>
            </a:pPr>
            <a:r>
              <a:rPr lang="en-US" sz="2611" spc="-52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For watching this presentation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7918863" y="5472281"/>
            <a:ext cx="2435275" cy="353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59"/>
              </a:lnSpc>
              <a:spcBef>
                <a:spcPct val="0"/>
              </a:spcBef>
            </a:pPr>
            <a:r>
              <a:rPr lang="en-US" sz="2199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www.travipro.com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DAGv7zdwGhM</dc:identifier>
  <dcterms:modified xsi:type="dcterms:W3CDTF">2011-08-01T06:04:30Z</dcterms:modified>
  <cp:revision>1</cp:revision>
  <dc:title>Flight Booking Portal Development in India</dc:title>
</cp:coreProperties>
</file>