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rvo Bold" charset="1" panose="02000000000000000000"/>
      <p:regular r:id="rId11"/>
    </p:embeddedFont>
    <p:embeddedFont>
      <p:font typeface="Roboto" charset="1" panose="02000000000000000000"/>
      <p:regular r:id="rId12"/>
    </p:embeddedFont>
    <p:embeddedFont>
      <p:font typeface="Arvo" charset="1" panose="02000000000000000000"/>
      <p:regular r:id="rId13"/>
    </p:embeddedFont>
    <p:embeddedFont>
      <p:font typeface="Roboto Bold" charset="1" panose="02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4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789490" y="8413750"/>
            <a:ext cx="1475740" cy="0"/>
          </a:xfrm>
          <a:prstGeom prst="line">
            <a:avLst/>
          </a:prstGeom>
          <a:ln cap="flat" w="6667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8640387" y="0"/>
            <a:ext cx="13817870" cy="10479761"/>
          </a:xfrm>
          <a:custGeom>
            <a:avLst/>
            <a:gdLst/>
            <a:ahLst/>
            <a:cxnLst/>
            <a:rect r="r" b="b" t="t" l="l"/>
            <a:pathLst>
              <a:path h="10479761" w="13817870">
                <a:moveTo>
                  <a:pt x="0" y="0"/>
                </a:moveTo>
                <a:lnTo>
                  <a:pt x="13817870" y="0"/>
                </a:lnTo>
                <a:lnTo>
                  <a:pt x="13817870" y="10479761"/>
                </a:lnTo>
                <a:lnTo>
                  <a:pt x="0" y="104797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13" t="0" r="-1222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136947"/>
            <a:ext cx="3606355" cy="891753"/>
          </a:xfrm>
          <a:custGeom>
            <a:avLst/>
            <a:gdLst/>
            <a:ahLst/>
            <a:cxnLst/>
            <a:rect r="r" b="b" t="t" l="l"/>
            <a:pathLst>
              <a:path h="891753" w="3606355">
                <a:moveTo>
                  <a:pt x="0" y="0"/>
                </a:moveTo>
                <a:lnTo>
                  <a:pt x="3606355" y="0"/>
                </a:lnTo>
                <a:lnTo>
                  <a:pt x="3606355" y="891753"/>
                </a:lnTo>
                <a:lnTo>
                  <a:pt x="0" y="891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14616" y="1456706"/>
            <a:ext cx="7086068" cy="3203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82"/>
              </a:lnSpc>
            </a:pPr>
            <a:r>
              <a:rPr lang="en-US" b="true" sz="6985" spc="558">
                <a:solidFill>
                  <a:srgbClr val="000000"/>
                </a:solidFill>
                <a:latin typeface="Arvo Bold"/>
                <a:ea typeface="Arvo Bold"/>
                <a:cs typeface="Arvo Bold"/>
                <a:sym typeface="Arvo Bold"/>
              </a:rPr>
              <a:t>BEST SEO AGENCY IN NOIDA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5422782"/>
            <a:ext cx="8115300" cy="126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Boost Your Rankings, Traffic &amp; Sales with Proven SEO Strategies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69825" y="8635365"/>
            <a:ext cx="4473060" cy="622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By DigitalOye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4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84408" y="1843568"/>
            <a:ext cx="8115300" cy="4563048"/>
          </a:xfrm>
          <a:custGeom>
            <a:avLst/>
            <a:gdLst/>
            <a:ahLst/>
            <a:cxnLst/>
            <a:rect r="r" b="b" t="t" l="l"/>
            <a:pathLst>
              <a:path h="4563048" w="8115300">
                <a:moveTo>
                  <a:pt x="0" y="0"/>
                </a:moveTo>
                <a:lnTo>
                  <a:pt x="8115300" y="0"/>
                </a:lnTo>
                <a:lnTo>
                  <a:pt x="8115300" y="4563048"/>
                </a:lnTo>
                <a:lnTo>
                  <a:pt x="0" y="45630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82" r="0" b="-928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661987"/>
            <a:ext cx="8597807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40"/>
              </a:lnSpc>
            </a:pPr>
            <a:r>
              <a:rPr lang="en-US" sz="4700" spc="376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INTRODUCTION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899708" y="1930312"/>
            <a:ext cx="9754729" cy="51866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1935" indent="-410967" lvl="1">
              <a:lnSpc>
                <a:spcPts val="6928"/>
              </a:lnSpc>
              <a:buFont typeface="Arial"/>
              <a:buChar char="•"/>
            </a:pPr>
            <a:r>
              <a:rPr lang="en-US" sz="380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DigitalOye: Trusted name in SEO excellence in Noida.</a:t>
            </a:r>
          </a:p>
          <a:p>
            <a:pPr algn="l" marL="821935" indent="-410967" lvl="1">
              <a:lnSpc>
                <a:spcPts val="6928"/>
              </a:lnSpc>
              <a:buFont typeface="Arial"/>
              <a:buChar char="•"/>
            </a:pPr>
            <a:r>
              <a:rPr lang="en-US" sz="380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Helping brands dominate search results.</a:t>
            </a:r>
          </a:p>
          <a:p>
            <a:pPr algn="l" marL="821935" indent="-410967" lvl="1">
              <a:lnSpc>
                <a:spcPts val="6928"/>
              </a:lnSpc>
              <a:buFont typeface="Arial"/>
              <a:buChar char="•"/>
            </a:pPr>
            <a:r>
              <a:rPr lang="en-US" sz="380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Customized strategies for every business.</a:t>
            </a:r>
          </a:p>
          <a:p>
            <a:pPr algn="l">
              <a:lnSpc>
                <a:spcPts val="69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6679220" y="8986899"/>
            <a:ext cx="6322084" cy="507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spc="11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www.digitaloye.com 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413209" y="136947"/>
            <a:ext cx="3606355" cy="891753"/>
          </a:xfrm>
          <a:custGeom>
            <a:avLst/>
            <a:gdLst/>
            <a:ahLst/>
            <a:cxnLst/>
            <a:rect r="r" b="b" t="t" l="l"/>
            <a:pathLst>
              <a:path h="891753" w="3606355">
                <a:moveTo>
                  <a:pt x="0" y="0"/>
                </a:moveTo>
                <a:lnTo>
                  <a:pt x="3606355" y="0"/>
                </a:lnTo>
                <a:lnTo>
                  <a:pt x="3606355" y="891753"/>
                </a:lnTo>
                <a:lnTo>
                  <a:pt x="0" y="891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8495" y="6787616"/>
            <a:ext cx="18139505" cy="17896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83"/>
              </a:lnSpc>
              <a:spcBef>
                <a:spcPct val="0"/>
              </a:spcBef>
            </a:pPr>
            <a:r>
              <a:rPr lang="en-US" b="true" sz="3416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To Know More About Digitaloye to Visit Official Website</a:t>
            </a:r>
            <a:r>
              <a:rPr lang="en-US" sz="341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, https://www.digitaloye.com/india/seo-company-noida.html </a:t>
            </a:r>
          </a:p>
          <a:p>
            <a:pPr algn="ctr">
              <a:lnSpc>
                <a:spcPts val="4783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4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6193" y="1946169"/>
            <a:ext cx="8115300" cy="5240233"/>
          </a:xfrm>
          <a:custGeom>
            <a:avLst/>
            <a:gdLst/>
            <a:ahLst/>
            <a:cxnLst/>
            <a:rect r="r" b="b" t="t" l="l"/>
            <a:pathLst>
              <a:path h="5240233" w="8115300">
                <a:moveTo>
                  <a:pt x="0" y="0"/>
                </a:moveTo>
                <a:lnTo>
                  <a:pt x="8115300" y="0"/>
                </a:lnTo>
                <a:lnTo>
                  <a:pt x="8115300" y="5240233"/>
                </a:lnTo>
                <a:lnTo>
                  <a:pt x="0" y="52402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21" r="0" b="-1621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46193" y="661987"/>
            <a:ext cx="8597807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40"/>
              </a:lnSpc>
            </a:pPr>
            <a:r>
              <a:rPr lang="en-US" sz="4700" spc="376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WHY CHOOSE US?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570741" y="1027748"/>
            <a:ext cx="9448823" cy="6896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40" indent="-388620" lvl="1">
              <a:lnSpc>
                <a:spcPts val="612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Proven Track Record</a:t>
            </a: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– 500+ satisfied clients.</a:t>
            </a:r>
          </a:p>
          <a:p>
            <a:pPr algn="l" marL="777240" indent="-388620" lvl="1">
              <a:lnSpc>
                <a:spcPts val="612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Expert Team</a:t>
            </a: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– Experienced SEO specialists.</a:t>
            </a:r>
          </a:p>
          <a:p>
            <a:pPr algn="l" marL="777240" indent="-388620" lvl="1">
              <a:lnSpc>
                <a:spcPts val="612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Transparent Reporting</a:t>
            </a: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– Regular progress updates.</a:t>
            </a:r>
          </a:p>
          <a:p>
            <a:pPr algn="l" marL="777240" indent="-388620" lvl="1">
              <a:lnSpc>
                <a:spcPts val="612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Affordable Plans</a:t>
            </a:r>
            <a:r>
              <a:rPr lang="en-US" sz="36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– High ROI-focused solutions.</a:t>
            </a:r>
          </a:p>
          <a:p>
            <a:pPr algn="l">
              <a:lnSpc>
                <a:spcPts val="612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8297653" y="9444946"/>
            <a:ext cx="6322084" cy="507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spc="11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www.digitaloye.com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46193" y="7416090"/>
            <a:ext cx="18139505" cy="17896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83"/>
              </a:lnSpc>
              <a:spcBef>
                <a:spcPct val="0"/>
              </a:spcBef>
            </a:pPr>
            <a:r>
              <a:rPr lang="en-US" b="true" sz="3416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To Know More About Digitaloye to Visit Official Website</a:t>
            </a:r>
            <a:r>
              <a:rPr lang="en-US" sz="341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, https://www.digitaloye.com/india/seo-company-noida.html </a:t>
            </a:r>
          </a:p>
          <a:p>
            <a:pPr algn="ctr">
              <a:lnSpc>
                <a:spcPts val="4783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413209" y="136947"/>
            <a:ext cx="3606355" cy="891753"/>
          </a:xfrm>
          <a:custGeom>
            <a:avLst/>
            <a:gdLst/>
            <a:ahLst/>
            <a:cxnLst/>
            <a:rect r="r" b="b" t="t" l="l"/>
            <a:pathLst>
              <a:path h="891753" w="3606355">
                <a:moveTo>
                  <a:pt x="0" y="0"/>
                </a:moveTo>
                <a:lnTo>
                  <a:pt x="3606355" y="0"/>
                </a:lnTo>
                <a:lnTo>
                  <a:pt x="3606355" y="891753"/>
                </a:lnTo>
                <a:lnTo>
                  <a:pt x="0" y="891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4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492350" y="1743075"/>
            <a:ext cx="10795650" cy="6486955"/>
          </a:xfrm>
          <a:custGeom>
            <a:avLst/>
            <a:gdLst/>
            <a:ahLst/>
            <a:cxnLst/>
            <a:rect r="r" b="b" t="t" l="l"/>
            <a:pathLst>
              <a:path h="6486955" w="10795650">
                <a:moveTo>
                  <a:pt x="0" y="0"/>
                </a:moveTo>
                <a:lnTo>
                  <a:pt x="10795650" y="0"/>
                </a:lnTo>
                <a:lnTo>
                  <a:pt x="10795650" y="6486955"/>
                </a:lnTo>
                <a:lnTo>
                  <a:pt x="0" y="6486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219" t="-9995" r="0" b="-9995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99658" y="1019175"/>
            <a:ext cx="9144000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40"/>
              </a:lnSpc>
            </a:pPr>
            <a:r>
              <a:rPr lang="en-US" sz="4700" spc="376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BENEFITS &amp; PROCESS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99658" y="1861640"/>
            <a:ext cx="8761721" cy="8425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35"/>
              </a:lnSpc>
            </a:pPr>
            <a:r>
              <a:rPr lang="en-US" sz="3167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 Key Benefits</a:t>
            </a:r>
          </a:p>
          <a:p>
            <a:pPr algn="l">
              <a:lnSpc>
                <a:spcPts val="4435"/>
              </a:lnSpc>
            </a:pPr>
          </a:p>
          <a:p>
            <a:pPr algn="l" marL="683949" indent="-341974" lvl="1">
              <a:lnSpc>
                <a:spcPts val="4435"/>
              </a:lnSpc>
              <a:buFont typeface="Arial"/>
              <a:buChar char="•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Higher Google rankings</a:t>
            </a:r>
          </a:p>
          <a:p>
            <a:pPr algn="l" marL="683949" indent="-341974" lvl="1">
              <a:lnSpc>
                <a:spcPts val="4435"/>
              </a:lnSpc>
              <a:buFont typeface="Arial"/>
              <a:buChar char="•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Increased organic traffic</a:t>
            </a:r>
          </a:p>
          <a:p>
            <a:pPr algn="l" marL="683949" indent="-341974" lvl="1">
              <a:lnSpc>
                <a:spcPts val="4435"/>
              </a:lnSpc>
              <a:buFont typeface="Arial"/>
              <a:buChar char="•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More quality leads</a:t>
            </a:r>
          </a:p>
          <a:p>
            <a:pPr algn="l" marL="683949" indent="-341974" lvl="1">
              <a:lnSpc>
                <a:spcPts val="4435"/>
              </a:lnSpc>
              <a:buFont typeface="Arial"/>
              <a:buChar char="•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Improved brand visibility</a:t>
            </a:r>
          </a:p>
          <a:p>
            <a:pPr algn="l" marL="683949" indent="-341974" lvl="1">
              <a:lnSpc>
                <a:spcPts val="4435"/>
              </a:lnSpc>
              <a:buFont typeface="Arial"/>
              <a:buChar char="•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Long-term growth</a:t>
            </a:r>
          </a:p>
          <a:p>
            <a:pPr algn="l">
              <a:lnSpc>
                <a:spcPts val="4435"/>
              </a:lnSpc>
            </a:pPr>
          </a:p>
          <a:p>
            <a:pPr algn="l">
              <a:lnSpc>
                <a:spcPts val="4435"/>
              </a:lnSpc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3167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Our Proven Process</a:t>
            </a:r>
          </a:p>
          <a:p>
            <a:pPr algn="l" marL="683949" indent="-341974" lvl="1">
              <a:lnSpc>
                <a:spcPts val="4435"/>
              </a:lnSpc>
              <a:buAutoNum type="arabicPeriod" startAt="1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Website Audit</a:t>
            </a:r>
          </a:p>
          <a:p>
            <a:pPr algn="l" marL="683949" indent="-341974" lvl="1">
              <a:lnSpc>
                <a:spcPts val="4435"/>
              </a:lnSpc>
              <a:buAutoNum type="arabicPeriod" startAt="1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St</a:t>
            </a: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rategy Planning</a:t>
            </a:r>
          </a:p>
          <a:p>
            <a:pPr algn="l" marL="683949" indent="-341974" lvl="1">
              <a:lnSpc>
                <a:spcPts val="4435"/>
              </a:lnSpc>
              <a:buAutoNum type="arabicPeriod" startAt="1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Implementation</a:t>
            </a:r>
          </a:p>
          <a:p>
            <a:pPr algn="l" marL="683949" indent="-341974" lvl="1">
              <a:lnSpc>
                <a:spcPts val="4435"/>
              </a:lnSpc>
              <a:buAutoNum type="arabicPeriod" startAt="1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Monitoring &amp; Reporting</a:t>
            </a:r>
          </a:p>
          <a:p>
            <a:pPr algn="l" marL="683949" indent="-341974" lvl="1">
              <a:lnSpc>
                <a:spcPts val="4435"/>
              </a:lnSpc>
              <a:buAutoNum type="arabicPeriod" startAt="1"/>
            </a:pPr>
            <a:r>
              <a:rPr lang="en-US" sz="316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Continuous Optimization</a:t>
            </a:r>
          </a:p>
          <a:p>
            <a:pPr algn="l">
              <a:lnSpc>
                <a:spcPts val="4435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0221450" y="9383873"/>
            <a:ext cx="6322084" cy="507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spc="11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www.digitaloye.com 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413209" y="136947"/>
            <a:ext cx="3606355" cy="891753"/>
          </a:xfrm>
          <a:custGeom>
            <a:avLst/>
            <a:gdLst/>
            <a:ahLst/>
            <a:cxnLst/>
            <a:rect r="r" b="b" t="t" l="l"/>
            <a:pathLst>
              <a:path h="891753" w="3606355">
                <a:moveTo>
                  <a:pt x="0" y="0"/>
                </a:moveTo>
                <a:lnTo>
                  <a:pt x="3606355" y="0"/>
                </a:lnTo>
                <a:lnTo>
                  <a:pt x="3606355" y="891753"/>
                </a:lnTo>
                <a:lnTo>
                  <a:pt x="0" y="891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4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98723" y="2000250"/>
            <a:ext cx="10989277" cy="7702206"/>
          </a:xfrm>
          <a:custGeom>
            <a:avLst/>
            <a:gdLst/>
            <a:ahLst/>
            <a:cxnLst/>
            <a:rect r="r" b="b" t="t" l="l"/>
            <a:pathLst>
              <a:path h="7702206" w="10989277">
                <a:moveTo>
                  <a:pt x="0" y="0"/>
                </a:moveTo>
                <a:lnTo>
                  <a:pt x="10989277" y="0"/>
                </a:lnTo>
                <a:lnTo>
                  <a:pt x="10989277" y="7702206"/>
                </a:lnTo>
                <a:lnTo>
                  <a:pt x="0" y="7702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764" t="0" r="-415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90500" y="1009650"/>
            <a:ext cx="9144000" cy="990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79"/>
              </a:lnSpc>
            </a:pPr>
            <a:r>
              <a:rPr lang="en-US" sz="6399" spc="511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CONTACT US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90500" y="2670518"/>
            <a:ext cx="10379174" cy="5514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355"/>
              </a:lnSpc>
            </a:pPr>
            <a:r>
              <a:rPr lang="en-US" sz="3752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Address</a:t>
            </a: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:- DigitalOye B-112, Second Floor</a:t>
            </a:r>
          </a:p>
          <a:p>
            <a:pPr algn="l">
              <a:lnSpc>
                <a:spcPts val="7355"/>
              </a:lnSpc>
            </a:pP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Sector-64, Noida</a:t>
            </a: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- 201301</a:t>
            </a:r>
          </a:p>
          <a:p>
            <a:pPr algn="l">
              <a:lnSpc>
                <a:spcPts val="7355"/>
              </a:lnSpc>
            </a:pPr>
            <a:r>
              <a:rPr lang="en-US" sz="3752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Email</a:t>
            </a: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- </a:t>
            </a:r>
            <a:r>
              <a:rPr lang="en-US" sz="3752" u="sng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7355"/>
              </a:lnSpc>
            </a:pPr>
            <a:r>
              <a:rPr lang="en-US" sz="3752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Phone No</a:t>
            </a: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:- 7217894696</a:t>
            </a:r>
          </a:p>
          <a:p>
            <a:pPr algn="l">
              <a:lnSpc>
                <a:spcPts val="7355"/>
              </a:lnSpc>
            </a:pPr>
            <a:r>
              <a:rPr lang="en-US" sz="3752" b="true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Website</a:t>
            </a:r>
            <a:r>
              <a:rPr lang="en-US" sz="3752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: </a:t>
            </a:r>
            <a:r>
              <a:rPr lang="en-US" sz="3752" u="sng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  <a:hlinkClick r:id="rId4" tooltip="http://www.digitaloye.com"/>
              </a:rPr>
              <a:t>www.digitaloye.com</a:t>
            </a:r>
          </a:p>
          <a:p>
            <a:pPr algn="l">
              <a:lnSpc>
                <a:spcPts val="7355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413209" y="136947"/>
            <a:ext cx="3606355" cy="891753"/>
          </a:xfrm>
          <a:custGeom>
            <a:avLst/>
            <a:gdLst/>
            <a:ahLst/>
            <a:cxnLst/>
            <a:rect r="r" b="b" t="t" l="l"/>
            <a:pathLst>
              <a:path h="891753" w="3606355">
                <a:moveTo>
                  <a:pt x="0" y="0"/>
                </a:moveTo>
                <a:lnTo>
                  <a:pt x="3606355" y="0"/>
                </a:lnTo>
                <a:lnTo>
                  <a:pt x="3606355" y="891753"/>
                </a:lnTo>
                <a:lnTo>
                  <a:pt x="0" y="89175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DAGv1yhvrZQ</dc:identifier>
  <dcterms:modified xsi:type="dcterms:W3CDTF">2011-08-01T06:04:30Z</dcterms:modified>
  <cp:revision>1</cp:revision>
  <dc:title>Best SEO Agency in Noida</dc:title>
</cp:coreProperties>
</file>