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Montserrat Bold" charset="1" panose="00000800000000000000"/>
      <p:regular r:id="rId11"/>
    </p:embeddedFont>
    <p:embeddedFont>
      <p:font typeface="Montserrat" charset="1" panose="00000500000000000000"/>
      <p:regular r:id="rId12"/>
    </p:embeddedFont>
    <p:embeddedFont>
      <p:font typeface="Futura Bold" charset="1" panose="020B0702020204020203"/>
      <p:regular r:id="rId13"/>
    </p:embeddedFont>
    <p:embeddedFont>
      <p:font typeface="Futura" charset="1" panose="020B0502020204020303"/>
      <p:regular r:id="rId14"/>
    </p:embeddedFont>
    <p:embeddedFont>
      <p:font typeface="Canva Sans" charset="1" panose="020B0503030501040103"/>
      <p:regular r:id="rId15"/>
    </p:embeddedFont>
    <p:embeddedFont>
      <p:font typeface="Canva Sans Bold" charset="1" panose="020B0803030501040103"/>
      <p:regular r:id="rId16"/>
    </p:embeddedFont>
    <p:embeddedFont>
      <p:font typeface="Poppins" charset="1" panose="0000050000000000000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7.jpeg" Type="http://schemas.openxmlformats.org/officeDocument/2006/relationships/image"/><Relationship Id="rId5" Target="../media/image6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8.jpeg" Type="http://schemas.openxmlformats.org/officeDocument/2006/relationships/image"/><Relationship Id="rId5" Target="../media/image2.png" Type="http://schemas.openxmlformats.org/officeDocument/2006/relationships/image"/><Relationship Id="rId6" Target="../media/image3.svg" Type="http://schemas.openxmlformats.org/officeDocument/2006/relationships/image"/><Relationship Id="rId7" Target="../media/image6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9.jpeg" Type="http://schemas.openxmlformats.org/officeDocument/2006/relationships/image"/><Relationship Id="rId5" Target="../media/image6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3022589">
            <a:off x="9028339" y="-6392231"/>
            <a:ext cx="13614672" cy="11584254"/>
            <a:chOff x="0" y="0"/>
            <a:chExt cx="477631" cy="4064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77631" cy="406400"/>
            </a:xfrm>
            <a:custGeom>
              <a:avLst/>
              <a:gdLst/>
              <a:ahLst/>
              <a:cxnLst/>
              <a:rect r="r" b="b" t="t" l="l"/>
              <a:pathLst>
                <a:path h="406400" w="477631">
                  <a:moveTo>
                    <a:pt x="274431" y="0"/>
                  </a:moveTo>
                  <a:cubicBezTo>
                    <a:pt x="386656" y="0"/>
                    <a:pt x="477631" y="90976"/>
                    <a:pt x="477631" y="203200"/>
                  </a:cubicBezTo>
                  <a:cubicBezTo>
                    <a:pt x="477631" y="315424"/>
                    <a:pt x="386656" y="406400"/>
                    <a:pt x="274431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48C6B">
                <a:alpha val="47843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114300"/>
              <a:ext cx="477631" cy="520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-3022589">
            <a:off x="16453287" y="1303783"/>
            <a:ext cx="3750229" cy="1875115"/>
            <a:chOff x="0" y="0"/>
            <a:chExt cx="812800" cy="4064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lnTo>
                    <a:pt x="6096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07B98E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114300"/>
              <a:ext cx="812800" cy="520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910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869350" y="1984135"/>
            <a:ext cx="6957854" cy="6957854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07B98E"/>
              </a:solidFill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76200" y="-38100"/>
              <a:ext cx="660400" cy="774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-3022589">
            <a:off x="-4123402" y="4699420"/>
            <a:ext cx="12838903" cy="6419452"/>
            <a:chOff x="0" y="0"/>
            <a:chExt cx="812800" cy="4064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48C6B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114300"/>
              <a:ext cx="812800" cy="520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8313522" y="2744706"/>
            <a:ext cx="4340458" cy="957082"/>
            <a:chOff x="0" y="0"/>
            <a:chExt cx="1338376" cy="295115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338376" cy="295115"/>
            </a:xfrm>
            <a:custGeom>
              <a:avLst/>
              <a:gdLst/>
              <a:ahLst/>
              <a:cxnLst/>
              <a:rect r="r" b="b" t="t" l="l"/>
              <a:pathLst>
                <a:path h="295115" w="1338376">
                  <a:moveTo>
                    <a:pt x="37457" y="0"/>
                  </a:moveTo>
                  <a:lnTo>
                    <a:pt x="1300919" y="0"/>
                  </a:lnTo>
                  <a:cubicBezTo>
                    <a:pt x="1321606" y="0"/>
                    <a:pt x="1338376" y="16770"/>
                    <a:pt x="1338376" y="37457"/>
                  </a:cubicBezTo>
                  <a:lnTo>
                    <a:pt x="1338376" y="257658"/>
                  </a:lnTo>
                  <a:cubicBezTo>
                    <a:pt x="1338376" y="267593"/>
                    <a:pt x="1334429" y="277120"/>
                    <a:pt x="1327405" y="284144"/>
                  </a:cubicBezTo>
                  <a:cubicBezTo>
                    <a:pt x="1320380" y="291169"/>
                    <a:pt x="1310853" y="295115"/>
                    <a:pt x="1300919" y="295115"/>
                  </a:cubicBezTo>
                  <a:lnTo>
                    <a:pt x="37457" y="295115"/>
                  </a:lnTo>
                  <a:cubicBezTo>
                    <a:pt x="16770" y="295115"/>
                    <a:pt x="0" y="278345"/>
                    <a:pt x="0" y="257658"/>
                  </a:cubicBezTo>
                  <a:lnTo>
                    <a:pt x="0" y="37457"/>
                  </a:lnTo>
                  <a:cubicBezTo>
                    <a:pt x="0" y="16770"/>
                    <a:pt x="16770" y="0"/>
                    <a:pt x="37457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114300"/>
              <a:ext cx="1338376" cy="40941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371044" y="2485829"/>
            <a:ext cx="5954467" cy="5954467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l="-25046" t="0" r="-25046" b="0"/>
              </a:stretch>
            </a:blipFill>
            <a:ln w="152400" cap="sq">
              <a:solidFill>
                <a:srgbClr val="FFFFFF"/>
              </a:solidFill>
              <a:prstDash val="solid"/>
              <a:miter/>
            </a:ln>
          </p:spPr>
        </p:sp>
      </p:grpSp>
      <p:grpSp>
        <p:nvGrpSpPr>
          <p:cNvPr name="Group 19" id="19"/>
          <p:cNvGrpSpPr/>
          <p:nvPr/>
        </p:nvGrpSpPr>
        <p:grpSpPr>
          <a:xfrm rot="0">
            <a:off x="1266786" y="6479666"/>
            <a:ext cx="2058527" cy="2058527"/>
            <a:chOff x="0" y="0"/>
            <a:chExt cx="812800" cy="812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76200" y="-38100"/>
              <a:ext cx="660400" cy="774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sp>
        <p:nvSpPr>
          <p:cNvPr name="Freeform 22" id="22"/>
          <p:cNvSpPr/>
          <p:nvPr/>
        </p:nvSpPr>
        <p:spPr>
          <a:xfrm flipH="false" flipV="false" rot="0">
            <a:off x="1633797" y="6866728"/>
            <a:ext cx="1324504" cy="1324504"/>
          </a:xfrm>
          <a:custGeom>
            <a:avLst/>
            <a:gdLst/>
            <a:ahLst/>
            <a:cxnLst/>
            <a:rect r="r" b="b" t="t" l="l"/>
            <a:pathLst>
              <a:path h="1324504" w="1324504">
                <a:moveTo>
                  <a:pt x="0" y="0"/>
                </a:moveTo>
                <a:lnTo>
                  <a:pt x="1324505" y="0"/>
                </a:lnTo>
                <a:lnTo>
                  <a:pt x="1324505" y="1324505"/>
                </a:lnTo>
                <a:lnTo>
                  <a:pt x="0" y="132450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16277230" y="9177056"/>
            <a:ext cx="982070" cy="162488"/>
          </a:xfrm>
          <a:custGeom>
            <a:avLst/>
            <a:gdLst/>
            <a:ahLst/>
            <a:cxnLst/>
            <a:rect r="r" b="b" t="t" l="l"/>
            <a:pathLst>
              <a:path h="162488" w="982070">
                <a:moveTo>
                  <a:pt x="0" y="0"/>
                </a:moveTo>
                <a:lnTo>
                  <a:pt x="982070" y="0"/>
                </a:lnTo>
                <a:lnTo>
                  <a:pt x="982070" y="162488"/>
                </a:lnTo>
                <a:lnTo>
                  <a:pt x="0" y="16248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378315" y="2485829"/>
            <a:ext cx="982070" cy="162488"/>
          </a:xfrm>
          <a:custGeom>
            <a:avLst/>
            <a:gdLst/>
            <a:ahLst/>
            <a:cxnLst/>
            <a:rect r="r" b="b" t="t" l="l"/>
            <a:pathLst>
              <a:path h="162488" w="982070">
                <a:moveTo>
                  <a:pt x="0" y="0"/>
                </a:moveTo>
                <a:lnTo>
                  <a:pt x="982070" y="0"/>
                </a:lnTo>
                <a:lnTo>
                  <a:pt x="982070" y="162487"/>
                </a:lnTo>
                <a:lnTo>
                  <a:pt x="0" y="16248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14357408" y="199112"/>
            <a:ext cx="3839644" cy="1083770"/>
          </a:xfrm>
          <a:custGeom>
            <a:avLst/>
            <a:gdLst/>
            <a:ahLst/>
            <a:cxnLst/>
            <a:rect r="r" b="b" t="t" l="l"/>
            <a:pathLst>
              <a:path h="1083770" w="3839644">
                <a:moveTo>
                  <a:pt x="0" y="0"/>
                </a:moveTo>
                <a:lnTo>
                  <a:pt x="3839644" y="0"/>
                </a:lnTo>
                <a:lnTo>
                  <a:pt x="3839644" y="1083771"/>
                </a:lnTo>
                <a:lnTo>
                  <a:pt x="0" y="108377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26" id="26"/>
          <p:cNvSpPr txBox="true"/>
          <p:nvPr/>
        </p:nvSpPr>
        <p:spPr>
          <a:xfrm rot="0">
            <a:off x="8045730" y="4235943"/>
            <a:ext cx="8659481" cy="18423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392"/>
              </a:lnSpc>
            </a:pPr>
            <a:r>
              <a:rPr lang="en-US" b="true" sz="5686" spc="-255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Travel Web Development in India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8380407" y="2981610"/>
            <a:ext cx="4206687" cy="6070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666"/>
              </a:lnSpc>
              <a:spcBef>
                <a:spcPct val="0"/>
              </a:spcBef>
            </a:pPr>
            <a:r>
              <a:rPr lang="en-US" b="true" sz="4860" spc="-218">
                <a:solidFill>
                  <a:srgbClr val="00765A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Welcome To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8313522" y="6842826"/>
            <a:ext cx="8391689" cy="4305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6"/>
              </a:lnSpc>
            </a:pPr>
            <a:r>
              <a:rPr lang="en-US" sz="2547" b="true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Reliable, Secure, and Scalable Hosting Solutions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028700" y="8983272"/>
            <a:ext cx="3798767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www.Travipro.com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3022589">
            <a:off x="9028339" y="-6392231"/>
            <a:ext cx="13614672" cy="11584254"/>
            <a:chOff x="0" y="0"/>
            <a:chExt cx="477631" cy="4064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77631" cy="406400"/>
            </a:xfrm>
            <a:custGeom>
              <a:avLst/>
              <a:gdLst/>
              <a:ahLst/>
              <a:cxnLst/>
              <a:rect r="r" b="b" t="t" l="l"/>
              <a:pathLst>
                <a:path h="406400" w="477631">
                  <a:moveTo>
                    <a:pt x="274431" y="0"/>
                  </a:moveTo>
                  <a:cubicBezTo>
                    <a:pt x="386656" y="0"/>
                    <a:pt x="477631" y="90976"/>
                    <a:pt x="477631" y="203200"/>
                  </a:cubicBezTo>
                  <a:cubicBezTo>
                    <a:pt x="477631" y="315424"/>
                    <a:pt x="386656" y="406400"/>
                    <a:pt x="274431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48C6B">
                <a:alpha val="47843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114300"/>
              <a:ext cx="477631" cy="520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-3022589">
            <a:off x="16453287" y="1303783"/>
            <a:ext cx="3750229" cy="1875115"/>
            <a:chOff x="0" y="0"/>
            <a:chExt cx="812800" cy="4064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lnTo>
                    <a:pt x="6096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07B98E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114300"/>
              <a:ext cx="812800" cy="520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6277230" y="9177056"/>
            <a:ext cx="982070" cy="162488"/>
          </a:xfrm>
          <a:custGeom>
            <a:avLst/>
            <a:gdLst/>
            <a:ahLst/>
            <a:cxnLst/>
            <a:rect r="r" b="b" t="t" l="l"/>
            <a:pathLst>
              <a:path h="162488" w="982070">
                <a:moveTo>
                  <a:pt x="0" y="0"/>
                </a:moveTo>
                <a:lnTo>
                  <a:pt x="982070" y="0"/>
                </a:lnTo>
                <a:lnTo>
                  <a:pt x="982070" y="162488"/>
                </a:lnTo>
                <a:lnTo>
                  <a:pt x="0" y="162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78315" y="2485829"/>
            <a:ext cx="982070" cy="162488"/>
          </a:xfrm>
          <a:custGeom>
            <a:avLst/>
            <a:gdLst/>
            <a:ahLst/>
            <a:cxnLst/>
            <a:rect r="r" b="b" t="t" l="l"/>
            <a:pathLst>
              <a:path h="162488" w="982070">
                <a:moveTo>
                  <a:pt x="0" y="0"/>
                </a:moveTo>
                <a:lnTo>
                  <a:pt x="982070" y="0"/>
                </a:lnTo>
                <a:lnTo>
                  <a:pt x="982070" y="162487"/>
                </a:lnTo>
                <a:lnTo>
                  <a:pt x="0" y="1624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2054380" y="3192666"/>
            <a:ext cx="7371250" cy="1090902"/>
            <a:chOff x="0" y="0"/>
            <a:chExt cx="2272918" cy="336379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272918" cy="336379"/>
            </a:xfrm>
            <a:custGeom>
              <a:avLst/>
              <a:gdLst/>
              <a:ahLst/>
              <a:cxnLst/>
              <a:rect r="r" b="b" t="t" l="l"/>
              <a:pathLst>
                <a:path h="336379" w="2272918">
                  <a:moveTo>
                    <a:pt x="15754" y="0"/>
                  </a:moveTo>
                  <a:lnTo>
                    <a:pt x="2257164" y="0"/>
                  </a:lnTo>
                  <a:cubicBezTo>
                    <a:pt x="2265864" y="0"/>
                    <a:pt x="2272918" y="7053"/>
                    <a:pt x="2272918" y="15754"/>
                  </a:cubicBezTo>
                  <a:lnTo>
                    <a:pt x="2272918" y="320624"/>
                  </a:lnTo>
                  <a:cubicBezTo>
                    <a:pt x="2272918" y="329325"/>
                    <a:pt x="2265864" y="336379"/>
                    <a:pt x="2257164" y="336379"/>
                  </a:cubicBezTo>
                  <a:lnTo>
                    <a:pt x="15754" y="336379"/>
                  </a:lnTo>
                  <a:cubicBezTo>
                    <a:pt x="7053" y="336379"/>
                    <a:pt x="0" y="329325"/>
                    <a:pt x="0" y="320624"/>
                  </a:cubicBezTo>
                  <a:lnTo>
                    <a:pt x="0" y="15754"/>
                  </a:lnTo>
                  <a:cubicBezTo>
                    <a:pt x="0" y="7053"/>
                    <a:pt x="7053" y="0"/>
                    <a:pt x="15754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114300"/>
              <a:ext cx="2272918" cy="45067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0128426" y="2222525"/>
            <a:ext cx="6639839" cy="6639839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07B98E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76200" y="-38100"/>
              <a:ext cx="660400" cy="774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-3022589">
            <a:off x="-2284179" y="6647115"/>
            <a:ext cx="3750229" cy="1875115"/>
            <a:chOff x="0" y="0"/>
            <a:chExt cx="812800" cy="4064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lnTo>
                    <a:pt x="6096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07B98E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-114300"/>
              <a:ext cx="812800" cy="520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0455944" y="2567072"/>
            <a:ext cx="5954467" cy="5954467"/>
            <a:chOff x="0" y="0"/>
            <a:chExt cx="812800" cy="812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/>
              <a:stretch>
                <a:fillRect l="-24906" t="0" r="-24906" b="0"/>
              </a:stretch>
            </a:blipFill>
            <a:ln w="152400" cap="sq">
              <a:solidFill>
                <a:srgbClr val="FFFFFF"/>
              </a:solidFill>
              <a:prstDash val="solid"/>
              <a:miter/>
            </a:ln>
          </p:spPr>
        </p:sp>
      </p:grpSp>
      <p:sp>
        <p:nvSpPr>
          <p:cNvPr name="TextBox 21" id="21"/>
          <p:cNvSpPr txBox="true"/>
          <p:nvPr/>
        </p:nvSpPr>
        <p:spPr>
          <a:xfrm rot="0">
            <a:off x="1360385" y="952500"/>
            <a:ext cx="9293074" cy="176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119"/>
              </a:lnSpc>
            </a:pPr>
            <a:r>
              <a:rPr lang="en-US" b="true" sz="5234" spc="-235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Travel Web Development in India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2201216" y="3282020"/>
            <a:ext cx="7077578" cy="7550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06"/>
              </a:lnSpc>
              <a:spcBef>
                <a:spcPct val="0"/>
              </a:spcBef>
            </a:pPr>
            <a:r>
              <a:rPr lang="en-US" b="true" sz="2147">
                <a:solidFill>
                  <a:srgbClr val="00765A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Transforming Travel Businesses with Innovative Digital Solutions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378315" y="4604782"/>
            <a:ext cx="9982644" cy="29943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985"/>
              </a:lnSpc>
              <a:spcBef>
                <a:spcPct val="0"/>
              </a:spcBef>
            </a:pPr>
            <a:r>
              <a:rPr lang="en-US" b="true" sz="2344">
                <a:solidFill>
                  <a:srgbClr val="000000">
                    <a:alpha val="69804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India</a:t>
            </a:r>
            <a:r>
              <a:rPr lang="en-US" b="true" sz="2344" strike="noStrike" u="none">
                <a:solidFill>
                  <a:srgbClr val="000000">
                    <a:alpha val="69804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has become a global hub for cutting-edge travel web development. With a blend of technical expertise, affordability, and scalable solutions, Indian companies are helping travel businesses create powerful digital platforms that boost online visibility, streamline operations, and enhance customer experience.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926799" y="8284970"/>
            <a:ext cx="7351995" cy="1661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58"/>
              </a:lnSpc>
              <a:spcBef>
                <a:spcPct val="0"/>
              </a:spcBef>
            </a:pPr>
            <a:r>
              <a:rPr lang="en-US" b="true" sz="3158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To Know More Visit , </a:t>
            </a:r>
            <a:r>
              <a:rPr lang="en-US" sz="3158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https://www.travipro.com/travel-website-development.html </a:t>
            </a:r>
          </a:p>
          <a:p>
            <a:pPr algn="ctr">
              <a:lnSpc>
                <a:spcPts val="3158"/>
              </a:lnSpc>
              <a:spcBef>
                <a:spcPct val="0"/>
              </a:spcBef>
            </a:pPr>
          </a:p>
        </p:txBody>
      </p:sp>
      <p:sp>
        <p:nvSpPr>
          <p:cNvPr name="Freeform 25" id="25"/>
          <p:cNvSpPr/>
          <p:nvPr/>
        </p:nvSpPr>
        <p:spPr>
          <a:xfrm flipH="false" flipV="false" rot="0">
            <a:off x="14108452" y="375696"/>
            <a:ext cx="3839644" cy="1083770"/>
          </a:xfrm>
          <a:custGeom>
            <a:avLst/>
            <a:gdLst/>
            <a:ahLst/>
            <a:cxnLst/>
            <a:rect r="r" b="b" t="t" l="l"/>
            <a:pathLst>
              <a:path h="1083770" w="3839644">
                <a:moveTo>
                  <a:pt x="0" y="0"/>
                </a:moveTo>
                <a:lnTo>
                  <a:pt x="3839644" y="0"/>
                </a:lnTo>
                <a:lnTo>
                  <a:pt x="3839644" y="1083771"/>
                </a:lnTo>
                <a:lnTo>
                  <a:pt x="0" y="10837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3022589">
            <a:off x="-3067569" y="5981685"/>
            <a:ext cx="13614672" cy="11584254"/>
            <a:chOff x="0" y="0"/>
            <a:chExt cx="477631" cy="4064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77631" cy="406400"/>
            </a:xfrm>
            <a:custGeom>
              <a:avLst/>
              <a:gdLst/>
              <a:ahLst/>
              <a:cxnLst/>
              <a:rect r="r" b="b" t="t" l="l"/>
              <a:pathLst>
                <a:path h="406400" w="477631">
                  <a:moveTo>
                    <a:pt x="274431" y="0"/>
                  </a:moveTo>
                  <a:cubicBezTo>
                    <a:pt x="386656" y="0"/>
                    <a:pt x="477631" y="90976"/>
                    <a:pt x="477631" y="203200"/>
                  </a:cubicBezTo>
                  <a:cubicBezTo>
                    <a:pt x="477631" y="315424"/>
                    <a:pt x="386656" y="406400"/>
                    <a:pt x="274431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48C6B">
                <a:alpha val="47843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114300"/>
              <a:ext cx="477631" cy="520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2191140" y="2485829"/>
            <a:ext cx="6431247" cy="6431247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07B98E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76200" y="-38100"/>
              <a:ext cx="660400" cy="774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-3022589">
            <a:off x="9028339" y="-6392231"/>
            <a:ext cx="13614672" cy="11584254"/>
            <a:chOff x="0" y="0"/>
            <a:chExt cx="477631" cy="406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77631" cy="406400"/>
            </a:xfrm>
            <a:custGeom>
              <a:avLst/>
              <a:gdLst/>
              <a:ahLst/>
              <a:cxnLst/>
              <a:rect r="r" b="b" t="t" l="l"/>
              <a:pathLst>
                <a:path h="406400" w="477631">
                  <a:moveTo>
                    <a:pt x="274431" y="0"/>
                  </a:moveTo>
                  <a:cubicBezTo>
                    <a:pt x="386656" y="0"/>
                    <a:pt x="477631" y="90976"/>
                    <a:pt x="477631" y="203200"/>
                  </a:cubicBezTo>
                  <a:cubicBezTo>
                    <a:pt x="477631" y="315424"/>
                    <a:pt x="386656" y="406400"/>
                    <a:pt x="274431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48C6B">
                <a:alpha val="47843"/>
              </a:srgbClr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114300"/>
              <a:ext cx="477631" cy="520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-3022589">
            <a:off x="16453287" y="1303783"/>
            <a:ext cx="3750229" cy="1875115"/>
            <a:chOff x="0" y="0"/>
            <a:chExt cx="812800" cy="4064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lnTo>
                    <a:pt x="6096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07B98E"/>
              </a:solidFill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114300"/>
              <a:ext cx="812800" cy="520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16277230" y="9177056"/>
            <a:ext cx="982070" cy="162488"/>
          </a:xfrm>
          <a:custGeom>
            <a:avLst/>
            <a:gdLst/>
            <a:ahLst/>
            <a:cxnLst/>
            <a:rect r="r" b="b" t="t" l="l"/>
            <a:pathLst>
              <a:path h="162488" w="982070">
                <a:moveTo>
                  <a:pt x="0" y="0"/>
                </a:moveTo>
                <a:lnTo>
                  <a:pt x="982070" y="0"/>
                </a:lnTo>
                <a:lnTo>
                  <a:pt x="982070" y="162488"/>
                </a:lnTo>
                <a:lnTo>
                  <a:pt x="0" y="162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378315" y="2485829"/>
            <a:ext cx="982070" cy="162488"/>
          </a:xfrm>
          <a:custGeom>
            <a:avLst/>
            <a:gdLst/>
            <a:ahLst/>
            <a:cxnLst/>
            <a:rect r="r" b="b" t="t" l="l"/>
            <a:pathLst>
              <a:path h="162488" w="982070">
                <a:moveTo>
                  <a:pt x="0" y="0"/>
                </a:moveTo>
                <a:lnTo>
                  <a:pt x="982070" y="0"/>
                </a:lnTo>
                <a:lnTo>
                  <a:pt x="982070" y="162487"/>
                </a:lnTo>
                <a:lnTo>
                  <a:pt x="0" y="1624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6" id="16"/>
          <p:cNvGrpSpPr/>
          <p:nvPr/>
        </p:nvGrpSpPr>
        <p:grpSpPr>
          <a:xfrm rot="-3022589">
            <a:off x="-2284179" y="6647115"/>
            <a:ext cx="3750229" cy="1875115"/>
            <a:chOff x="0" y="0"/>
            <a:chExt cx="812800" cy="4064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lnTo>
                    <a:pt x="6096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07B98E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-114300"/>
              <a:ext cx="812800" cy="520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2363108" y="1135856"/>
            <a:ext cx="6087312" cy="7492076"/>
            <a:chOff x="0" y="0"/>
            <a:chExt cx="660400" cy="812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660400" cy="812800"/>
            </a:xfrm>
            <a:custGeom>
              <a:avLst/>
              <a:gdLst/>
              <a:ahLst/>
              <a:cxnLst/>
              <a:rect r="r" b="b" t="t" l="l"/>
              <a:pathLst>
                <a:path h="812800" w="660400">
                  <a:moveTo>
                    <a:pt x="220252" y="793731"/>
                  </a:moveTo>
                  <a:cubicBezTo>
                    <a:pt x="254109" y="805245"/>
                    <a:pt x="292600" y="812800"/>
                    <a:pt x="330378" y="812800"/>
                  </a:cubicBezTo>
                  <a:cubicBezTo>
                    <a:pt x="368157" y="812800"/>
                    <a:pt x="404509" y="806323"/>
                    <a:pt x="438009" y="794809"/>
                  </a:cubicBezTo>
                  <a:cubicBezTo>
                    <a:pt x="438723" y="794450"/>
                    <a:pt x="439435" y="794450"/>
                    <a:pt x="440148" y="794090"/>
                  </a:cubicBezTo>
                  <a:cubicBezTo>
                    <a:pt x="565955" y="748035"/>
                    <a:pt x="658618" y="626421"/>
                    <a:pt x="660400" y="484298"/>
                  </a:cubicBezTo>
                  <a:lnTo>
                    <a:pt x="660400" y="0"/>
                  </a:lnTo>
                  <a:lnTo>
                    <a:pt x="0" y="0"/>
                  </a:lnTo>
                  <a:lnTo>
                    <a:pt x="0" y="483939"/>
                  </a:lnTo>
                  <a:cubicBezTo>
                    <a:pt x="1782" y="627140"/>
                    <a:pt x="93019" y="748755"/>
                    <a:pt x="220252" y="793731"/>
                  </a:cubicBezTo>
                  <a:close/>
                </a:path>
              </a:pathLst>
            </a:custGeom>
            <a:blipFill>
              <a:blip r:embed="rId4"/>
              <a:stretch>
                <a:fillRect l="-42192" t="0" r="-42192" b="0"/>
              </a:stretch>
            </a:blipFill>
          </p:spPr>
        </p:sp>
      </p:grpSp>
      <p:grpSp>
        <p:nvGrpSpPr>
          <p:cNvPr name="Group 21" id="21"/>
          <p:cNvGrpSpPr/>
          <p:nvPr/>
        </p:nvGrpSpPr>
        <p:grpSpPr>
          <a:xfrm rot="0">
            <a:off x="6819951" y="2823366"/>
            <a:ext cx="2058527" cy="2058527"/>
            <a:chOff x="0" y="0"/>
            <a:chExt cx="812800" cy="8128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76200" y="-38100"/>
              <a:ext cx="660400" cy="774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sp>
        <p:nvSpPr>
          <p:cNvPr name="Freeform 24" id="24"/>
          <p:cNvSpPr/>
          <p:nvPr/>
        </p:nvSpPr>
        <p:spPr>
          <a:xfrm flipH="false" flipV="false" rot="0">
            <a:off x="7186962" y="3210429"/>
            <a:ext cx="1324504" cy="1324504"/>
          </a:xfrm>
          <a:custGeom>
            <a:avLst/>
            <a:gdLst/>
            <a:ahLst/>
            <a:cxnLst/>
            <a:rect r="r" b="b" t="t" l="l"/>
            <a:pathLst>
              <a:path h="1324504" w="1324504">
                <a:moveTo>
                  <a:pt x="0" y="0"/>
                </a:moveTo>
                <a:lnTo>
                  <a:pt x="1324505" y="0"/>
                </a:lnTo>
                <a:lnTo>
                  <a:pt x="1324505" y="1324504"/>
                </a:lnTo>
                <a:lnTo>
                  <a:pt x="0" y="132450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9144000" y="1268207"/>
            <a:ext cx="8353610" cy="18094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203"/>
              </a:lnSpc>
            </a:pPr>
            <a:r>
              <a:rPr lang="en-US" b="true" sz="5376" spc="-24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The Need for Travel Web Development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8511467" y="3747855"/>
            <a:ext cx="9449923" cy="36993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73422" indent="-236711" lvl="1">
              <a:lnSpc>
                <a:spcPts val="3727"/>
              </a:lnSpc>
              <a:spcBef>
                <a:spcPct val="0"/>
              </a:spcBef>
              <a:buFont typeface="Arial"/>
              <a:buChar char="•"/>
            </a:pPr>
            <a:r>
              <a:rPr lang="en-US" sz="2192">
                <a:solidFill>
                  <a:srgbClr val="000000">
                    <a:alpha val="69804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The t</a:t>
            </a:r>
            <a:r>
              <a:rPr lang="en-US" sz="2192" strike="noStrike" u="none">
                <a:solidFill>
                  <a:srgbClr val="000000">
                    <a:alpha val="69804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ravel industry is shifting towards digital-first experiences.</a:t>
            </a:r>
          </a:p>
          <a:p>
            <a:pPr algn="l" marL="473422" indent="-236711" lvl="1">
              <a:lnSpc>
                <a:spcPts val="3727"/>
              </a:lnSpc>
              <a:spcBef>
                <a:spcPct val="0"/>
              </a:spcBef>
              <a:buFont typeface="Arial"/>
              <a:buChar char="•"/>
            </a:pPr>
            <a:r>
              <a:rPr lang="en-US" sz="2192" strike="noStrike" u="none">
                <a:solidFill>
                  <a:srgbClr val="000000">
                    <a:alpha val="69804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Travelers expect real-time booking, seamless navigation, and instant support.</a:t>
            </a:r>
          </a:p>
          <a:p>
            <a:pPr algn="l" marL="473422" indent="-236711" lvl="1">
              <a:lnSpc>
                <a:spcPts val="3727"/>
              </a:lnSpc>
              <a:spcBef>
                <a:spcPct val="0"/>
              </a:spcBef>
              <a:buFont typeface="Arial"/>
              <a:buChar char="•"/>
            </a:pPr>
            <a:r>
              <a:rPr lang="en-US" sz="2192" strike="noStrike" u="none">
                <a:solidFill>
                  <a:srgbClr val="000000">
                    <a:alpha val="69804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Businesses need a robust web platform to manage bookings, payments, APIs, and customer engagement.</a:t>
            </a:r>
          </a:p>
          <a:p>
            <a:pPr algn="l" marL="473422" indent="-236711" lvl="1">
              <a:lnSpc>
                <a:spcPts val="3727"/>
              </a:lnSpc>
              <a:spcBef>
                <a:spcPct val="0"/>
              </a:spcBef>
              <a:buFont typeface="Arial"/>
              <a:buChar char="•"/>
            </a:pPr>
            <a:r>
              <a:rPr lang="en-US" sz="2192" strike="noStrike" u="none">
                <a:solidFill>
                  <a:srgbClr val="000000">
                    <a:alpha val="69804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A professionally developed travel website ensures automation, efficiency, and 24/7 accessibility.</a:t>
            </a:r>
          </a:p>
          <a:p>
            <a:pPr algn="l" marL="0" indent="0" lvl="0">
              <a:lnSpc>
                <a:spcPts val="3727"/>
              </a:lnSpc>
              <a:spcBef>
                <a:spcPct val="0"/>
              </a:spcBef>
            </a:pPr>
          </a:p>
        </p:txBody>
      </p:sp>
      <p:sp>
        <p:nvSpPr>
          <p:cNvPr name="Freeform 27" id="27"/>
          <p:cNvSpPr/>
          <p:nvPr/>
        </p:nvSpPr>
        <p:spPr>
          <a:xfrm flipH="false" flipV="false" rot="0">
            <a:off x="14060699" y="199112"/>
            <a:ext cx="3839644" cy="1083770"/>
          </a:xfrm>
          <a:custGeom>
            <a:avLst/>
            <a:gdLst/>
            <a:ahLst/>
            <a:cxnLst/>
            <a:rect r="r" b="b" t="t" l="l"/>
            <a:pathLst>
              <a:path h="1083770" w="3839644">
                <a:moveTo>
                  <a:pt x="0" y="0"/>
                </a:moveTo>
                <a:lnTo>
                  <a:pt x="3839644" y="0"/>
                </a:lnTo>
                <a:lnTo>
                  <a:pt x="3839644" y="1083771"/>
                </a:lnTo>
                <a:lnTo>
                  <a:pt x="0" y="108377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28" id="28"/>
          <p:cNvSpPr txBox="true"/>
          <p:nvPr/>
        </p:nvSpPr>
        <p:spPr>
          <a:xfrm rot="0">
            <a:off x="9560431" y="7965026"/>
            <a:ext cx="7351995" cy="1661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58"/>
              </a:lnSpc>
              <a:spcBef>
                <a:spcPct val="0"/>
              </a:spcBef>
            </a:pPr>
            <a:r>
              <a:rPr lang="en-US" b="true" sz="3158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To Know More Visit , </a:t>
            </a:r>
            <a:r>
              <a:rPr lang="en-US" sz="3158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https://www.travipro.com/travel-website-development.html </a:t>
            </a:r>
          </a:p>
          <a:p>
            <a:pPr algn="ctr">
              <a:lnSpc>
                <a:spcPts val="3158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3022589">
            <a:off x="9028339" y="-6392231"/>
            <a:ext cx="13614672" cy="11584254"/>
            <a:chOff x="0" y="0"/>
            <a:chExt cx="477631" cy="4064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77631" cy="406400"/>
            </a:xfrm>
            <a:custGeom>
              <a:avLst/>
              <a:gdLst/>
              <a:ahLst/>
              <a:cxnLst/>
              <a:rect r="r" b="b" t="t" l="l"/>
              <a:pathLst>
                <a:path h="406400" w="477631">
                  <a:moveTo>
                    <a:pt x="274431" y="0"/>
                  </a:moveTo>
                  <a:cubicBezTo>
                    <a:pt x="386656" y="0"/>
                    <a:pt x="477631" y="90976"/>
                    <a:pt x="477631" y="203200"/>
                  </a:cubicBezTo>
                  <a:cubicBezTo>
                    <a:pt x="477631" y="315424"/>
                    <a:pt x="386656" y="406400"/>
                    <a:pt x="274431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48C6B">
                <a:alpha val="47843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114300"/>
              <a:ext cx="477631" cy="520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7032968" y="2795863"/>
            <a:ext cx="982070" cy="162488"/>
          </a:xfrm>
          <a:custGeom>
            <a:avLst/>
            <a:gdLst/>
            <a:ahLst/>
            <a:cxnLst/>
            <a:rect r="r" b="b" t="t" l="l"/>
            <a:pathLst>
              <a:path h="162488" w="982070">
                <a:moveTo>
                  <a:pt x="0" y="0"/>
                </a:moveTo>
                <a:lnTo>
                  <a:pt x="982070" y="0"/>
                </a:lnTo>
                <a:lnTo>
                  <a:pt x="982070" y="162488"/>
                </a:lnTo>
                <a:lnTo>
                  <a:pt x="0" y="162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78315" y="2485829"/>
            <a:ext cx="982070" cy="162488"/>
          </a:xfrm>
          <a:custGeom>
            <a:avLst/>
            <a:gdLst/>
            <a:ahLst/>
            <a:cxnLst/>
            <a:rect r="r" b="b" t="t" l="l"/>
            <a:pathLst>
              <a:path h="162488" w="982070">
                <a:moveTo>
                  <a:pt x="0" y="0"/>
                </a:moveTo>
                <a:lnTo>
                  <a:pt x="982070" y="0"/>
                </a:lnTo>
                <a:lnTo>
                  <a:pt x="982070" y="162487"/>
                </a:lnTo>
                <a:lnTo>
                  <a:pt x="0" y="1624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0128426" y="2555283"/>
            <a:ext cx="9551286" cy="9551286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07B98E"/>
              </a:solidFill>
              <a:prstDash val="solid"/>
              <a:miter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76200" y="-38100"/>
              <a:ext cx="660400" cy="774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0531495" y="2958351"/>
            <a:ext cx="8745150" cy="8745150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/>
              <a:stretch>
                <a:fillRect l="0" t="-25046" r="0" b="-25046"/>
              </a:stretch>
            </a:blipFill>
            <a:ln w="152400" cap="sq">
              <a:solidFill>
                <a:srgbClr val="FFFFFF"/>
              </a:solidFill>
              <a:prstDash val="solid"/>
              <a:miter/>
            </a:ln>
          </p:spPr>
        </p:sp>
      </p:grpSp>
      <p:grpSp>
        <p:nvGrpSpPr>
          <p:cNvPr name="Group 12" id="12"/>
          <p:cNvGrpSpPr/>
          <p:nvPr/>
        </p:nvGrpSpPr>
        <p:grpSpPr>
          <a:xfrm rot="-3022589">
            <a:off x="-2284179" y="6647115"/>
            <a:ext cx="3750229" cy="1875115"/>
            <a:chOff x="0" y="0"/>
            <a:chExt cx="812800" cy="406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lnTo>
                    <a:pt x="6096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07B98E"/>
              </a:solidFill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114300"/>
              <a:ext cx="812800" cy="520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1922040" y="571939"/>
            <a:ext cx="10221857" cy="19138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649"/>
              </a:lnSpc>
            </a:pPr>
            <a:r>
              <a:rPr lang="en-US" b="true" sz="5751" spc="-258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Travipro – Leading the Way in Indian Travel Tech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0" y="3207401"/>
            <a:ext cx="11194604" cy="40677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065"/>
              </a:lnSpc>
              <a:spcBef>
                <a:spcPct val="0"/>
              </a:spcBef>
            </a:pPr>
            <a:r>
              <a:rPr lang="en-US" b="true" sz="2391">
                <a:solidFill>
                  <a:srgbClr val="000000">
                    <a:alpha val="69804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</a:t>
            </a:r>
            <a:r>
              <a:rPr lang="en-US" b="true" sz="2391" strike="noStrike" u="none">
                <a:solidFill>
                  <a:srgbClr val="000000">
                    <a:alpha val="69804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ravipro </a:t>
            </a:r>
            <a:r>
              <a:rPr lang="en-US" sz="2391" strike="noStrike" u="none">
                <a:solidFill>
                  <a:srgbClr val="000000">
                    <a:alpha val="69804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is a trusted travel web development company in India offering tailored solutions for travel agencies, OTAs, and tour operators.</a:t>
            </a:r>
          </a:p>
          <a:p>
            <a:pPr algn="l" marL="516285" indent="-258142" lvl="1">
              <a:lnSpc>
                <a:spcPts val="4065"/>
              </a:lnSpc>
              <a:spcBef>
                <a:spcPct val="0"/>
              </a:spcBef>
              <a:buFont typeface="Arial"/>
              <a:buChar char="•"/>
            </a:pPr>
            <a:r>
              <a:rPr lang="en-US" sz="2391" strike="noStrike" u="none">
                <a:solidFill>
                  <a:srgbClr val="000000">
                    <a:alpha val="69804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Custom portals for B2B &amp; B2C models</a:t>
            </a:r>
          </a:p>
          <a:p>
            <a:pPr algn="l" marL="516285" indent="-258142" lvl="1">
              <a:lnSpc>
                <a:spcPts val="4065"/>
              </a:lnSpc>
              <a:spcBef>
                <a:spcPct val="0"/>
              </a:spcBef>
              <a:buFont typeface="Arial"/>
              <a:buChar char="•"/>
            </a:pPr>
            <a:r>
              <a:rPr lang="en-US" sz="2391" strike="noStrike" u="none">
                <a:solidFill>
                  <a:srgbClr val="000000">
                    <a:alpha val="69804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Real-time booking engines</a:t>
            </a:r>
          </a:p>
          <a:p>
            <a:pPr algn="l" marL="516285" indent="-258142" lvl="1">
              <a:lnSpc>
                <a:spcPts val="4065"/>
              </a:lnSpc>
              <a:spcBef>
                <a:spcPct val="0"/>
              </a:spcBef>
              <a:buFont typeface="Arial"/>
              <a:buChar char="•"/>
            </a:pPr>
            <a:r>
              <a:rPr lang="en-US" sz="2391" strike="noStrike" u="none">
                <a:solidFill>
                  <a:srgbClr val="000000">
                    <a:alpha val="69804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CRM integration and back-office automation</a:t>
            </a:r>
          </a:p>
          <a:p>
            <a:pPr algn="l" marL="516285" indent="-258142" lvl="1">
              <a:lnSpc>
                <a:spcPts val="4065"/>
              </a:lnSpc>
              <a:spcBef>
                <a:spcPct val="0"/>
              </a:spcBef>
              <a:buFont typeface="Arial"/>
              <a:buChar char="•"/>
            </a:pPr>
            <a:r>
              <a:rPr lang="en-US" sz="2391" strike="noStrike" u="none">
                <a:solidFill>
                  <a:srgbClr val="000000">
                    <a:alpha val="69804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Scalable solutions to grow with your business</a:t>
            </a:r>
          </a:p>
          <a:p>
            <a:pPr algn="l" marL="516285" indent="-258142" lvl="1">
              <a:lnSpc>
                <a:spcPts val="4065"/>
              </a:lnSpc>
              <a:spcBef>
                <a:spcPct val="0"/>
              </a:spcBef>
              <a:buFont typeface="Arial"/>
              <a:buChar char="•"/>
            </a:pPr>
            <a:r>
              <a:rPr lang="en-US" sz="2391" strike="noStrike" u="none">
                <a:solidFill>
                  <a:srgbClr val="000000">
                    <a:alpha val="69804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Partner with Travipro and digitize your travel business with confidence.</a:t>
            </a:r>
          </a:p>
          <a:p>
            <a:pPr algn="l" marL="0" indent="0" lvl="0">
              <a:lnSpc>
                <a:spcPts val="4065"/>
              </a:lnSpc>
              <a:spcBef>
                <a:spcPct val="0"/>
              </a:spcBef>
            </a:pP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14357408" y="199112"/>
            <a:ext cx="3839644" cy="1083770"/>
          </a:xfrm>
          <a:custGeom>
            <a:avLst/>
            <a:gdLst/>
            <a:ahLst/>
            <a:cxnLst/>
            <a:rect r="r" b="b" t="t" l="l"/>
            <a:pathLst>
              <a:path h="1083770" w="3839644">
                <a:moveTo>
                  <a:pt x="0" y="0"/>
                </a:moveTo>
                <a:lnTo>
                  <a:pt x="3839644" y="0"/>
                </a:lnTo>
                <a:lnTo>
                  <a:pt x="3839644" y="1083771"/>
                </a:lnTo>
                <a:lnTo>
                  <a:pt x="0" y="10837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926799" y="8284970"/>
            <a:ext cx="7351995" cy="1661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58"/>
              </a:lnSpc>
              <a:spcBef>
                <a:spcPct val="0"/>
              </a:spcBef>
            </a:pPr>
            <a:r>
              <a:rPr lang="en-US" b="true" sz="3158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To Know More Visit , </a:t>
            </a:r>
            <a:r>
              <a:rPr lang="en-US" sz="3158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https://www.travipro.com/travel-website-development.html </a:t>
            </a:r>
          </a:p>
          <a:p>
            <a:pPr algn="ctr">
              <a:lnSpc>
                <a:spcPts val="3158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452877" y="7586086"/>
            <a:ext cx="5282882" cy="514170"/>
            <a:chOff x="0" y="0"/>
            <a:chExt cx="1628971" cy="15854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628971" cy="158544"/>
            </a:xfrm>
            <a:custGeom>
              <a:avLst/>
              <a:gdLst/>
              <a:ahLst/>
              <a:cxnLst/>
              <a:rect r="r" b="b" t="t" l="l"/>
              <a:pathLst>
                <a:path h="158544" w="1628971">
                  <a:moveTo>
                    <a:pt x="21982" y="0"/>
                  </a:moveTo>
                  <a:lnTo>
                    <a:pt x="1606989" y="0"/>
                  </a:lnTo>
                  <a:cubicBezTo>
                    <a:pt x="1619130" y="0"/>
                    <a:pt x="1628971" y="9842"/>
                    <a:pt x="1628971" y="21982"/>
                  </a:cubicBezTo>
                  <a:lnTo>
                    <a:pt x="1628971" y="136562"/>
                  </a:lnTo>
                  <a:cubicBezTo>
                    <a:pt x="1628971" y="148702"/>
                    <a:pt x="1619130" y="158544"/>
                    <a:pt x="1606989" y="158544"/>
                  </a:cubicBezTo>
                  <a:lnTo>
                    <a:pt x="21982" y="158544"/>
                  </a:lnTo>
                  <a:cubicBezTo>
                    <a:pt x="9842" y="158544"/>
                    <a:pt x="0" y="148702"/>
                    <a:pt x="0" y="136562"/>
                  </a:cubicBezTo>
                  <a:lnTo>
                    <a:pt x="0" y="21982"/>
                  </a:lnTo>
                  <a:cubicBezTo>
                    <a:pt x="0" y="9842"/>
                    <a:pt x="9842" y="0"/>
                    <a:pt x="21982" y="0"/>
                  </a:cubicBezTo>
                  <a:close/>
                </a:path>
              </a:pathLst>
            </a:custGeom>
            <a:solidFill>
              <a:srgbClr val="07B98E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114300"/>
              <a:ext cx="1628971" cy="27284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9481249" y="7587501"/>
            <a:ext cx="2150090" cy="514170"/>
            <a:chOff x="0" y="0"/>
            <a:chExt cx="662978" cy="15854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978" cy="158544"/>
            </a:xfrm>
            <a:custGeom>
              <a:avLst/>
              <a:gdLst/>
              <a:ahLst/>
              <a:cxnLst/>
              <a:rect r="r" b="b" t="t" l="l"/>
              <a:pathLst>
                <a:path h="158544" w="662978">
                  <a:moveTo>
                    <a:pt x="54011" y="0"/>
                  </a:moveTo>
                  <a:lnTo>
                    <a:pt x="608967" y="0"/>
                  </a:lnTo>
                  <a:cubicBezTo>
                    <a:pt x="623292" y="0"/>
                    <a:pt x="637030" y="5690"/>
                    <a:pt x="647159" y="15819"/>
                  </a:cubicBezTo>
                  <a:cubicBezTo>
                    <a:pt x="657288" y="25949"/>
                    <a:pt x="662978" y="39686"/>
                    <a:pt x="662978" y="54011"/>
                  </a:cubicBezTo>
                  <a:lnTo>
                    <a:pt x="662978" y="104533"/>
                  </a:lnTo>
                  <a:cubicBezTo>
                    <a:pt x="662978" y="134362"/>
                    <a:pt x="638797" y="158544"/>
                    <a:pt x="608967" y="158544"/>
                  </a:cubicBezTo>
                  <a:lnTo>
                    <a:pt x="54011" y="158544"/>
                  </a:lnTo>
                  <a:cubicBezTo>
                    <a:pt x="39686" y="158544"/>
                    <a:pt x="25949" y="152853"/>
                    <a:pt x="15819" y="142724"/>
                  </a:cubicBezTo>
                  <a:cubicBezTo>
                    <a:pt x="5690" y="132595"/>
                    <a:pt x="0" y="118857"/>
                    <a:pt x="0" y="104533"/>
                  </a:cubicBezTo>
                  <a:lnTo>
                    <a:pt x="0" y="54011"/>
                  </a:lnTo>
                  <a:cubicBezTo>
                    <a:pt x="0" y="24182"/>
                    <a:pt x="24182" y="0"/>
                    <a:pt x="54011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114300"/>
              <a:ext cx="662978" cy="27284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-3022589">
            <a:off x="-2733672" y="5793423"/>
            <a:ext cx="13614672" cy="11584254"/>
            <a:chOff x="0" y="0"/>
            <a:chExt cx="477631" cy="4064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477631" cy="406400"/>
            </a:xfrm>
            <a:custGeom>
              <a:avLst/>
              <a:gdLst/>
              <a:ahLst/>
              <a:cxnLst/>
              <a:rect r="r" b="b" t="t" l="l"/>
              <a:pathLst>
                <a:path h="406400" w="477631">
                  <a:moveTo>
                    <a:pt x="274431" y="0"/>
                  </a:moveTo>
                  <a:cubicBezTo>
                    <a:pt x="386656" y="0"/>
                    <a:pt x="477631" y="90976"/>
                    <a:pt x="477631" y="203200"/>
                  </a:cubicBezTo>
                  <a:cubicBezTo>
                    <a:pt x="477631" y="315424"/>
                    <a:pt x="386656" y="406400"/>
                    <a:pt x="274431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48C6B">
                <a:alpha val="47843"/>
              </a:srgbClr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14300"/>
              <a:ext cx="477631" cy="520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3558836" y="7404746"/>
            <a:ext cx="5342471" cy="873577"/>
            <a:chOff x="0" y="0"/>
            <a:chExt cx="1647346" cy="269367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647346" cy="269367"/>
            </a:xfrm>
            <a:custGeom>
              <a:avLst/>
              <a:gdLst/>
              <a:ahLst/>
              <a:cxnLst/>
              <a:rect r="r" b="b" t="t" l="l"/>
              <a:pathLst>
                <a:path h="269367" w="1647346">
                  <a:moveTo>
                    <a:pt x="21737" y="0"/>
                  </a:moveTo>
                  <a:lnTo>
                    <a:pt x="1625609" y="0"/>
                  </a:lnTo>
                  <a:cubicBezTo>
                    <a:pt x="1637614" y="0"/>
                    <a:pt x="1647346" y="9732"/>
                    <a:pt x="1647346" y="21737"/>
                  </a:cubicBezTo>
                  <a:lnTo>
                    <a:pt x="1647346" y="247630"/>
                  </a:lnTo>
                  <a:cubicBezTo>
                    <a:pt x="1647346" y="253395"/>
                    <a:pt x="1645056" y="258924"/>
                    <a:pt x="1640979" y="263000"/>
                  </a:cubicBezTo>
                  <a:cubicBezTo>
                    <a:pt x="1636903" y="267077"/>
                    <a:pt x="1631374" y="269367"/>
                    <a:pt x="1625609" y="269367"/>
                  </a:cubicBezTo>
                  <a:lnTo>
                    <a:pt x="21737" y="269367"/>
                  </a:lnTo>
                  <a:cubicBezTo>
                    <a:pt x="9732" y="269367"/>
                    <a:pt x="0" y="259635"/>
                    <a:pt x="0" y="247630"/>
                  </a:cubicBezTo>
                  <a:lnTo>
                    <a:pt x="0" y="21737"/>
                  </a:lnTo>
                  <a:cubicBezTo>
                    <a:pt x="0" y="9732"/>
                    <a:pt x="9732" y="0"/>
                    <a:pt x="21737" y="0"/>
                  </a:cubicBezTo>
                  <a:close/>
                </a:path>
              </a:pathLst>
            </a:custGeom>
            <a:solidFill>
              <a:srgbClr val="07B98E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114300"/>
              <a:ext cx="1647346" cy="3836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1552241" y="7586086"/>
            <a:ext cx="2290890" cy="514170"/>
            <a:chOff x="0" y="0"/>
            <a:chExt cx="706394" cy="158544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706394" cy="158544"/>
            </a:xfrm>
            <a:custGeom>
              <a:avLst/>
              <a:gdLst/>
              <a:ahLst/>
              <a:cxnLst/>
              <a:rect r="r" b="b" t="t" l="l"/>
              <a:pathLst>
                <a:path h="158544" w="706394">
                  <a:moveTo>
                    <a:pt x="50692" y="0"/>
                  </a:moveTo>
                  <a:lnTo>
                    <a:pt x="655702" y="0"/>
                  </a:lnTo>
                  <a:cubicBezTo>
                    <a:pt x="683698" y="0"/>
                    <a:pt x="706394" y="22695"/>
                    <a:pt x="706394" y="50692"/>
                  </a:cubicBezTo>
                  <a:lnTo>
                    <a:pt x="706394" y="107852"/>
                  </a:lnTo>
                  <a:cubicBezTo>
                    <a:pt x="706394" y="135848"/>
                    <a:pt x="683698" y="158544"/>
                    <a:pt x="655702" y="158544"/>
                  </a:cubicBezTo>
                  <a:lnTo>
                    <a:pt x="50692" y="158544"/>
                  </a:lnTo>
                  <a:cubicBezTo>
                    <a:pt x="22695" y="158544"/>
                    <a:pt x="0" y="135848"/>
                    <a:pt x="0" y="107852"/>
                  </a:cubicBezTo>
                  <a:lnTo>
                    <a:pt x="0" y="50692"/>
                  </a:lnTo>
                  <a:cubicBezTo>
                    <a:pt x="0" y="22695"/>
                    <a:pt x="22695" y="0"/>
                    <a:pt x="50692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114300"/>
              <a:ext cx="706394" cy="27284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-3022589">
            <a:off x="-2284179" y="6647115"/>
            <a:ext cx="3750229" cy="1875115"/>
            <a:chOff x="0" y="0"/>
            <a:chExt cx="812800" cy="4064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lnTo>
                    <a:pt x="6096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07B98E"/>
              </a:solidFill>
              <a:prstDash val="solid"/>
              <a:miter/>
            </a:ln>
          </p:spPr>
        </p:sp>
        <p:sp>
          <p:nvSpPr>
            <p:cNvPr name="TextBox 20" id="20"/>
            <p:cNvSpPr txBox="true"/>
            <p:nvPr/>
          </p:nvSpPr>
          <p:spPr>
            <a:xfrm>
              <a:off x="0" y="-114300"/>
              <a:ext cx="812800" cy="520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grpSp>
        <p:nvGrpSpPr>
          <p:cNvPr name="Group 21" id="21"/>
          <p:cNvGrpSpPr/>
          <p:nvPr/>
        </p:nvGrpSpPr>
        <p:grpSpPr>
          <a:xfrm rot="-3022589">
            <a:off x="9028339" y="-6392231"/>
            <a:ext cx="13614672" cy="11584254"/>
            <a:chOff x="0" y="0"/>
            <a:chExt cx="477631" cy="4064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477631" cy="406400"/>
            </a:xfrm>
            <a:custGeom>
              <a:avLst/>
              <a:gdLst/>
              <a:ahLst/>
              <a:cxnLst/>
              <a:rect r="r" b="b" t="t" l="l"/>
              <a:pathLst>
                <a:path h="406400" w="477631">
                  <a:moveTo>
                    <a:pt x="274431" y="0"/>
                  </a:moveTo>
                  <a:cubicBezTo>
                    <a:pt x="386656" y="0"/>
                    <a:pt x="477631" y="90976"/>
                    <a:pt x="477631" y="203200"/>
                  </a:cubicBezTo>
                  <a:cubicBezTo>
                    <a:pt x="477631" y="315424"/>
                    <a:pt x="386656" y="406400"/>
                    <a:pt x="274431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48C6B">
                <a:alpha val="47843"/>
              </a:srgbClr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114300"/>
              <a:ext cx="477631" cy="520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0"/>
                </a:lnSpc>
              </a:pPr>
            </a:p>
          </p:txBody>
        </p:sp>
      </p:grpSp>
      <p:grpSp>
        <p:nvGrpSpPr>
          <p:cNvPr name="Group 24" id="24"/>
          <p:cNvGrpSpPr/>
          <p:nvPr/>
        </p:nvGrpSpPr>
        <p:grpSpPr>
          <a:xfrm rot="-3022589">
            <a:off x="16453287" y="1303783"/>
            <a:ext cx="3750229" cy="1875115"/>
            <a:chOff x="0" y="0"/>
            <a:chExt cx="812800" cy="4064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lnTo>
                    <a:pt x="6096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07B98E"/>
              </a:solidFill>
              <a:prstDash val="solid"/>
              <a:miter/>
            </a:ln>
          </p:spPr>
        </p:sp>
        <p:sp>
          <p:nvSpPr>
            <p:cNvPr name="TextBox 26" id="26"/>
            <p:cNvSpPr txBox="true"/>
            <p:nvPr/>
          </p:nvSpPr>
          <p:spPr>
            <a:xfrm>
              <a:off x="0" y="-114300"/>
              <a:ext cx="812800" cy="520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910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27" id="27"/>
          <p:cNvSpPr/>
          <p:nvPr/>
        </p:nvSpPr>
        <p:spPr>
          <a:xfrm flipH="false" flipV="false" rot="0">
            <a:off x="16277230" y="9177056"/>
            <a:ext cx="982070" cy="162488"/>
          </a:xfrm>
          <a:custGeom>
            <a:avLst/>
            <a:gdLst/>
            <a:ahLst/>
            <a:cxnLst/>
            <a:rect r="r" b="b" t="t" l="l"/>
            <a:pathLst>
              <a:path h="162488" w="982070">
                <a:moveTo>
                  <a:pt x="0" y="0"/>
                </a:moveTo>
                <a:lnTo>
                  <a:pt x="982070" y="0"/>
                </a:lnTo>
                <a:lnTo>
                  <a:pt x="982070" y="162488"/>
                </a:lnTo>
                <a:lnTo>
                  <a:pt x="0" y="16248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8" id="28"/>
          <p:cNvSpPr/>
          <p:nvPr/>
        </p:nvSpPr>
        <p:spPr>
          <a:xfrm flipH="false" flipV="false" rot="0">
            <a:off x="378315" y="2485829"/>
            <a:ext cx="982070" cy="162488"/>
          </a:xfrm>
          <a:custGeom>
            <a:avLst/>
            <a:gdLst/>
            <a:ahLst/>
            <a:cxnLst/>
            <a:rect r="r" b="b" t="t" l="l"/>
            <a:pathLst>
              <a:path h="162488" w="982070">
                <a:moveTo>
                  <a:pt x="0" y="0"/>
                </a:moveTo>
                <a:lnTo>
                  <a:pt x="982070" y="0"/>
                </a:lnTo>
                <a:lnTo>
                  <a:pt x="982070" y="162487"/>
                </a:lnTo>
                <a:lnTo>
                  <a:pt x="0" y="16248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9" id="29"/>
          <p:cNvSpPr txBox="true"/>
          <p:nvPr/>
        </p:nvSpPr>
        <p:spPr>
          <a:xfrm rot="0">
            <a:off x="6951526" y="934126"/>
            <a:ext cx="4902101" cy="19024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28"/>
              </a:lnSpc>
            </a:pPr>
            <a:r>
              <a:rPr lang="en-US" sz="6222" spc="-279" b="true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Thank You</a:t>
            </a:r>
          </a:p>
          <a:p>
            <a:pPr algn="l" marL="0" indent="0" lvl="0">
              <a:lnSpc>
                <a:spcPts val="7528"/>
              </a:lnSpc>
            </a:pPr>
          </a:p>
        </p:txBody>
      </p:sp>
      <p:sp>
        <p:nvSpPr>
          <p:cNvPr name="TextBox 30" id="30"/>
          <p:cNvSpPr txBox="true"/>
          <p:nvPr/>
        </p:nvSpPr>
        <p:spPr>
          <a:xfrm rot="0">
            <a:off x="4073664" y="8902065"/>
            <a:ext cx="3798767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100" b="true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www.travipro.com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3405695" y="7345634"/>
            <a:ext cx="5648755" cy="12072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09"/>
              </a:lnSpc>
            </a:pPr>
            <a:r>
              <a:rPr lang="en-US" sz="1888">
                <a:solidFill>
                  <a:srgbClr val="000000">
                    <a:alpha val="69804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 Alliance Web Solution Pvt Ltd. </a:t>
            </a:r>
          </a:p>
          <a:p>
            <a:pPr algn="ctr">
              <a:lnSpc>
                <a:spcPts val="3209"/>
              </a:lnSpc>
            </a:pPr>
            <a:r>
              <a:rPr lang="en-US" sz="1888">
                <a:solidFill>
                  <a:srgbClr val="000000">
                    <a:alpha val="69804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B-112, Sector-64 Noida </a:t>
            </a:r>
          </a:p>
          <a:p>
            <a:pPr algn="ctr" marL="0" indent="0" lvl="0">
              <a:lnSpc>
                <a:spcPts val="3209"/>
              </a:lnSpc>
              <a:spcBef>
                <a:spcPct val="0"/>
              </a:spcBef>
            </a:pPr>
          </a:p>
        </p:txBody>
      </p:sp>
      <p:sp>
        <p:nvSpPr>
          <p:cNvPr name="TextBox 32" id="32"/>
          <p:cNvSpPr txBox="true"/>
          <p:nvPr/>
        </p:nvSpPr>
        <p:spPr>
          <a:xfrm rot="0">
            <a:off x="1655676" y="7632321"/>
            <a:ext cx="2145853" cy="3740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06"/>
              </a:lnSpc>
              <a:spcBef>
                <a:spcPct val="0"/>
              </a:spcBef>
            </a:pPr>
            <a:r>
              <a:rPr lang="en-US" b="true" sz="2147" strike="noStrike" u="none">
                <a:solidFill>
                  <a:srgbClr val="00765A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Our Address :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1853628" y="7537330"/>
            <a:ext cx="4759021" cy="4750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856"/>
              </a:lnSpc>
              <a:spcBef>
                <a:spcPct val="0"/>
              </a:spcBef>
            </a:pPr>
            <a:r>
              <a:rPr lang="en-US" sz="2268">
                <a:solidFill>
                  <a:srgbClr val="FFFFFF">
                    <a:alpha val="69804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+91 9560 433 318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9524636" y="7632321"/>
            <a:ext cx="1992916" cy="3740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06"/>
              </a:lnSpc>
              <a:spcBef>
                <a:spcPct val="0"/>
              </a:spcBef>
            </a:pPr>
            <a:r>
              <a:rPr lang="en-US" b="true" sz="2147" strike="noStrike" u="none">
                <a:solidFill>
                  <a:srgbClr val="00765A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Our Phone :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2206659" y="8907072"/>
            <a:ext cx="3165872" cy="958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10"/>
              </a:lnSpc>
              <a:spcBef>
                <a:spcPct val="0"/>
              </a:spcBef>
            </a:pPr>
            <a:r>
              <a:rPr lang="en-US" b="true" sz="2300" spc="149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info@travipro.com</a:t>
            </a:r>
          </a:p>
          <a:p>
            <a:pPr algn="ctr">
              <a:lnSpc>
                <a:spcPts val="3910"/>
              </a:lnSpc>
              <a:spcBef>
                <a:spcPct val="0"/>
              </a:spcBef>
            </a:pPr>
          </a:p>
        </p:txBody>
      </p:sp>
      <p:sp>
        <p:nvSpPr>
          <p:cNvPr name="Freeform 36" id="36"/>
          <p:cNvSpPr/>
          <p:nvPr/>
        </p:nvSpPr>
        <p:spPr>
          <a:xfrm flipH="false" flipV="false" rot="0">
            <a:off x="14108452" y="375696"/>
            <a:ext cx="3839644" cy="1083770"/>
          </a:xfrm>
          <a:custGeom>
            <a:avLst/>
            <a:gdLst/>
            <a:ahLst/>
            <a:cxnLst/>
            <a:rect r="r" b="b" t="t" l="l"/>
            <a:pathLst>
              <a:path h="1083770" w="3839644">
                <a:moveTo>
                  <a:pt x="0" y="0"/>
                </a:moveTo>
                <a:lnTo>
                  <a:pt x="3839644" y="0"/>
                </a:lnTo>
                <a:lnTo>
                  <a:pt x="3839644" y="1083771"/>
                </a:lnTo>
                <a:lnTo>
                  <a:pt x="0" y="10837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DAGucbj8U6Y</dc:identifier>
  <dcterms:modified xsi:type="dcterms:W3CDTF">2011-08-01T06:04:30Z</dcterms:modified>
  <cp:revision>1</cp:revision>
  <dc:title>Travel Web Development in India</dc:title>
</cp:coreProperties>
</file>