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Garet ExtraBold" charset="1" panose="00000000000000000000"/>
      <p:regular r:id="rId11"/>
    </p:embeddedFont>
    <p:embeddedFont>
      <p:font typeface="Calibri (MS) Bold" charset="1" panose="020F0702030404030204"/>
      <p:regular r:id="rId12"/>
    </p:embeddedFont>
    <p:embeddedFont>
      <p:font typeface="Canva Sans Bold" charset="1" panose="020B0803030501040103"/>
      <p:regular r:id="rId13"/>
    </p:embeddedFont>
    <p:embeddedFont>
      <p:font typeface="Now Bold" charset="1" panose="00000600000000000000"/>
      <p:regular r:id="rId14"/>
    </p:embeddedFont>
    <p:embeddedFont>
      <p:font typeface="Courier Prime Bold" charset="1" panose="00000809000000000000"/>
      <p:regular r:id="rId15"/>
    </p:embeddedFont>
    <p:embeddedFont>
      <p:font typeface="Courier Prime" charset="1" panose="00000509000000000000"/>
      <p:regular r:id="rId16"/>
    </p:embeddedFont>
    <p:embeddedFont>
      <p:font typeface="Times New Roman Bold" charset="1" panose="02030802070405020303"/>
      <p:regular r:id="rId17"/>
    </p:embeddedFont>
    <p:embeddedFont>
      <p:font typeface="Times New Roman" charset="1" panose="02030502070405020303"/>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 Id="rId4"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6.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8438" r="0" b="0"/>
            </a:stretch>
          </a:blipFill>
        </p:spPr>
      </p:sp>
      <p:sp>
        <p:nvSpPr>
          <p:cNvPr name="Freeform 3" id="3"/>
          <p:cNvSpPr/>
          <p:nvPr/>
        </p:nvSpPr>
        <p:spPr>
          <a:xfrm flipH="false" flipV="false" rot="-10800000">
            <a:off x="4702411" y="0"/>
            <a:ext cx="16133189" cy="10287000"/>
          </a:xfrm>
          <a:custGeom>
            <a:avLst/>
            <a:gdLst/>
            <a:ahLst/>
            <a:cxnLst/>
            <a:rect r="r" b="b" t="t" l="l"/>
            <a:pathLst>
              <a:path h="10287000" w="16133189">
                <a:moveTo>
                  <a:pt x="0" y="0"/>
                </a:moveTo>
                <a:lnTo>
                  <a:pt x="16133189" y="0"/>
                </a:lnTo>
                <a:lnTo>
                  <a:pt x="16133189"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l="0" t="0" r="0" b="-56830"/>
            </a:stretch>
          </a:blipFill>
        </p:spPr>
      </p:sp>
      <p:sp>
        <p:nvSpPr>
          <p:cNvPr name="Freeform 4" id="4"/>
          <p:cNvSpPr/>
          <p:nvPr/>
        </p:nvSpPr>
        <p:spPr>
          <a:xfrm flipH="false" flipV="false" rot="-10800000">
            <a:off x="-4043501" y="8969248"/>
            <a:ext cx="4847446" cy="309499"/>
          </a:xfrm>
          <a:custGeom>
            <a:avLst/>
            <a:gdLst/>
            <a:ahLst/>
            <a:cxnLst/>
            <a:rect r="r" b="b" t="t" l="l"/>
            <a:pathLst>
              <a:path h="309499" w="4847446">
                <a:moveTo>
                  <a:pt x="0" y="0"/>
                </a:moveTo>
                <a:lnTo>
                  <a:pt x="4847445" y="0"/>
                </a:lnTo>
                <a:lnTo>
                  <a:pt x="4847445" y="309499"/>
                </a:lnTo>
                <a:lnTo>
                  <a:pt x="0" y="309499"/>
                </a:lnTo>
                <a:lnTo>
                  <a:pt x="0" y="0"/>
                </a:lnTo>
                <a:close/>
              </a:path>
            </a:pathLst>
          </a:custGeom>
          <a:blipFill>
            <a:blip r:embed="rId5">
              <a:extLst>
                <a:ext uri="{96DAC541-7B7A-43D3-8B79-37D633B846F1}">
                  <asvg:svgBlip xmlns:asvg="http://schemas.microsoft.com/office/drawing/2016/SVG/main" r:embed="rId6"/>
                </a:ext>
              </a:extLst>
            </a:blip>
            <a:stretch>
              <a:fillRect l="0" t="-1466224" r="0" b="0"/>
            </a:stretch>
          </a:blipFill>
        </p:spPr>
      </p:sp>
      <p:sp>
        <p:nvSpPr>
          <p:cNvPr name="Freeform 5" id="5"/>
          <p:cNvSpPr/>
          <p:nvPr/>
        </p:nvSpPr>
        <p:spPr>
          <a:xfrm flipH="false" flipV="false" rot="0">
            <a:off x="13172664" y="254326"/>
            <a:ext cx="4792514" cy="1185058"/>
          </a:xfrm>
          <a:custGeom>
            <a:avLst/>
            <a:gdLst/>
            <a:ahLst/>
            <a:cxnLst/>
            <a:rect r="r" b="b" t="t" l="l"/>
            <a:pathLst>
              <a:path h="1185058" w="4792514">
                <a:moveTo>
                  <a:pt x="0" y="0"/>
                </a:moveTo>
                <a:lnTo>
                  <a:pt x="4792514" y="0"/>
                </a:lnTo>
                <a:lnTo>
                  <a:pt x="4792514" y="1185058"/>
                </a:lnTo>
                <a:lnTo>
                  <a:pt x="0" y="1185058"/>
                </a:lnTo>
                <a:lnTo>
                  <a:pt x="0" y="0"/>
                </a:lnTo>
                <a:close/>
              </a:path>
            </a:pathLst>
          </a:custGeom>
          <a:blipFill>
            <a:blip r:embed="rId7"/>
            <a:stretch>
              <a:fillRect l="0" t="0" r="0" b="0"/>
            </a:stretch>
          </a:blipFill>
        </p:spPr>
      </p:sp>
      <p:sp>
        <p:nvSpPr>
          <p:cNvPr name="TextBox 6" id="6"/>
          <p:cNvSpPr txBox="true"/>
          <p:nvPr/>
        </p:nvSpPr>
        <p:spPr>
          <a:xfrm rot="0">
            <a:off x="2407580" y="7464622"/>
            <a:ext cx="13472839" cy="870586"/>
          </a:xfrm>
          <a:prstGeom prst="rect">
            <a:avLst/>
          </a:prstGeom>
        </p:spPr>
        <p:txBody>
          <a:bodyPr anchor="t" rtlCol="false" tIns="0" lIns="0" bIns="0" rIns="0">
            <a:spAutoFit/>
          </a:bodyPr>
          <a:lstStyle/>
          <a:p>
            <a:pPr algn="r">
              <a:lnSpc>
                <a:spcPts val="7139"/>
              </a:lnSpc>
            </a:pPr>
            <a:r>
              <a:rPr lang="en-US" sz="5099" spc="764">
                <a:solidFill>
                  <a:srgbClr val="FFFFFF"/>
                </a:solidFill>
                <a:latin typeface="Garet ExtraBold"/>
                <a:ea typeface="Garet ExtraBold"/>
                <a:cs typeface="Garet ExtraBold"/>
                <a:sym typeface="Garet ExtraBold"/>
              </a:rPr>
              <a:t>BEST SEO AGENCY IN NOIDA</a:t>
            </a:r>
          </a:p>
        </p:txBody>
      </p:sp>
      <p:sp>
        <p:nvSpPr>
          <p:cNvPr name="TextBox 7" id="7"/>
          <p:cNvSpPr txBox="true"/>
          <p:nvPr/>
        </p:nvSpPr>
        <p:spPr>
          <a:xfrm rot="0">
            <a:off x="1028700" y="8942070"/>
            <a:ext cx="8549211" cy="422275"/>
          </a:xfrm>
          <a:prstGeom prst="rect">
            <a:avLst/>
          </a:prstGeom>
        </p:spPr>
        <p:txBody>
          <a:bodyPr anchor="t" rtlCol="false" tIns="0" lIns="0" bIns="0" rIns="0">
            <a:spAutoFit/>
          </a:bodyPr>
          <a:lstStyle/>
          <a:p>
            <a:pPr algn="l">
              <a:lnSpc>
                <a:spcPts val="3499"/>
              </a:lnSpc>
            </a:pPr>
            <a:r>
              <a:rPr lang="en-US" sz="2499" spc="282">
                <a:solidFill>
                  <a:srgbClr val="FFFFFF"/>
                </a:solidFill>
                <a:latin typeface="Garet ExtraBold"/>
                <a:ea typeface="Garet ExtraBold"/>
                <a:cs typeface="Garet ExtraBold"/>
                <a:sym typeface="Garet ExtraBold"/>
              </a:rPr>
              <a:t>DIGITALOYE</a:t>
            </a:r>
          </a:p>
        </p:txBody>
      </p:sp>
      <p:sp>
        <p:nvSpPr>
          <p:cNvPr name="TextBox 8" id="8"/>
          <p:cNvSpPr txBox="true"/>
          <p:nvPr/>
        </p:nvSpPr>
        <p:spPr>
          <a:xfrm rot="0">
            <a:off x="1028700" y="9445041"/>
            <a:ext cx="3511451" cy="614046"/>
          </a:xfrm>
          <a:prstGeom prst="rect">
            <a:avLst/>
          </a:prstGeom>
        </p:spPr>
        <p:txBody>
          <a:bodyPr anchor="t" rtlCol="false" tIns="0" lIns="0" bIns="0" rIns="0">
            <a:spAutoFit/>
          </a:bodyPr>
          <a:lstStyle/>
          <a:p>
            <a:pPr algn="ctr">
              <a:lnSpc>
                <a:spcPts val="4479"/>
              </a:lnSpc>
            </a:pPr>
            <a:r>
              <a:rPr lang="en-US" sz="3199" b="true">
                <a:solidFill>
                  <a:srgbClr val="FFFFFF"/>
                </a:solidFill>
                <a:latin typeface="Calibri (MS) Bold"/>
                <a:ea typeface="Calibri (MS) Bold"/>
                <a:cs typeface="Calibri (MS) Bold"/>
                <a:sym typeface="Calibri (MS) Bold"/>
              </a:rPr>
              <a:t>www.digitaloye.com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E6E6E8"/>
        </a:solidFill>
      </p:bgPr>
    </p:bg>
    <p:spTree>
      <p:nvGrpSpPr>
        <p:cNvPr id="1" name=""/>
        <p:cNvGrpSpPr/>
        <p:nvPr/>
      </p:nvGrpSpPr>
      <p:grpSpPr>
        <a:xfrm>
          <a:off x="0" y="0"/>
          <a:ext cx="0" cy="0"/>
          <a:chOff x="0" y="0"/>
          <a:chExt cx="0" cy="0"/>
        </a:xfrm>
      </p:grpSpPr>
      <p:grpSp>
        <p:nvGrpSpPr>
          <p:cNvPr name="Group 2" id="2"/>
          <p:cNvGrpSpPr/>
          <p:nvPr/>
        </p:nvGrpSpPr>
        <p:grpSpPr>
          <a:xfrm rot="0">
            <a:off x="-211117" y="1063555"/>
            <a:ext cx="7793832" cy="7793832"/>
            <a:chOff x="0" y="0"/>
            <a:chExt cx="6350000" cy="6350000"/>
          </a:xfrm>
        </p:grpSpPr>
        <p:sp>
          <p:nvSpPr>
            <p:cNvPr name="Freeform 3" id="3"/>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6E6E8"/>
            </a:solidFill>
          </p:spPr>
        </p:sp>
      </p:grpSp>
      <p:sp>
        <p:nvSpPr>
          <p:cNvPr name="Freeform 4" id="4"/>
          <p:cNvSpPr/>
          <p:nvPr/>
        </p:nvSpPr>
        <p:spPr>
          <a:xfrm flipH="false" flipV="false" rot="0">
            <a:off x="107909" y="1382581"/>
            <a:ext cx="8040457" cy="8040457"/>
          </a:xfrm>
          <a:custGeom>
            <a:avLst/>
            <a:gdLst/>
            <a:ahLst/>
            <a:cxnLst/>
            <a:rect r="r" b="b" t="t" l="l"/>
            <a:pathLst>
              <a:path h="8040457" w="8040457">
                <a:moveTo>
                  <a:pt x="0" y="0"/>
                </a:moveTo>
                <a:lnTo>
                  <a:pt x="8040457" y="0"/>
                </a:lnTo>
                <a:lnTo>
                  <a:pt x="8040457" y="8040457"/>
                </a:lnTo>
                <a:lnTo>
                  <a:pt x="0" y="80404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5" id="5"/>
          <p:cNvSpPr txBox="true"/>
          <p:nvPr/>
        </p:nvSpPr>
        <p:spPr>
          <a:xfrm rot="0">
            <a:off x="660272" y="3552687"/>
            <a:ext cx="6922443" cy="3714096"/>
          </a:xfrm>
          <a:prstGeom prst="rect">
            <a:avLst/>
          </a:prstGeom>
        </p:spPr>
        <p:txBody>
          <a:bodyPr anchor="t" rtlCol="false" tIns="0" lIns="0" bIns="0" rIns="0">
            <a:spAutoFit/>
          </a:bodyPr>
          <a:lstStyle/>
          <a:p>
            <a:pPr algn="ctr">
              <a:lnSpc>
                <a:spcPts val="3677"/>
              </a:lnSpc>
            </a:pPr>
            <a:r>
              <a:rPr lang="en-US" sz="2627" spc="131">
                <a:solidFill>
                  <a:srgbClr val="FFFFFF"/>
                </a:solidFill>
                <a:latin typeface="Garet ExtraBold"/>
                <a:ea typeface="Garet ExtraBold"/>
                <a:cs typeface="Garet ExtraBold"/>
                <a:sym typeface="Garet ExtraBold"/>
              </a:rPr>
              <a:t>Discover how DigitalOye, the best SEO agency in Noida, empowers businesses with cutting-edge SEO strategies. We specialize in improving search visibility, driving organic traffic, and boosting ROI through proven, ethical SEO techniques.</a:t>
            </a:r>
          </a:p>
        </p:txBody>
      </p:sp>
      <p:sp>
        <p:nvSpPr>
          <p:cNvPr name="TextBox 6" id="6"/>
          <p:cNvSpPr txBox="true"/>
          <p:nvPr/>
        </p:nvSpPr>
        <p:spPr>
          <a:xfrm rot="0">
            <a:off x="13824220" y="9134704"/>
            <a:ext cx="3816855" cy="519519"/>
          </a:xfrm>
          <a:prstGeom prst="rect">
            <a:avLst/>
          </a:prstGeom>
        </p:spPr>
        <p:txBody>
          <a:bodyPr anchor="t" rtlCol="false" tIns="0" lIns="0" bIns="0" rIns="0">
            <a:spAutoFit/>
          </a:bodyPr>
          <a:lstStyle/>
          <a:p>
            <a:pPr algn="ctr">
              <a:lnSpc>
                <a:spcPts val="4250"/>
              </a:lnSpc>
            </a:pPr>
            <a:r>
              <a:rPr lang="en-US" sz="3036" b="true">
                <a:solidFill>
                  <a:srgbClr val="000000"/>
                </a:solidFill>
                <a:latin typeface="Canva Sans Bold"/>
                <a:ea typeface="Canva Sans Bold"/>
                <a:cs typeface="Canva Sans Bold"/>
                <a:sym typeface="Canva Sans Bold"/>
              </a:rPr>
              <a:t>www.digitaloye.com</a:t>
            </a:r>
          </a:p>
        </p:txBody>
      </p:sp>
      <p:sp>
        <p:nvSpPr>
          <p:cNvPr name="TextBox 7" id="7"/>
          <p:cNvSpPr txBox="true"/>
          <p:nvPr/>
        </p:nvSpPr>
        <p:spPr>
          <a:xfrm rot="0">
            <a:off x="8582584" y="3533637"/>
            <a:ext cx="9058491" cy="1323816"/>
          </a:xfrm>
          <a:prstGeom prst="rect">
            <a:avLst/>
          </a:prstGeom>
        </p:spPr>
        <p:txBody>
          <a:bodyPr anchor="t" rtlCol="false" tIns="0" lIns="0" bIns="0" rIns="0">
            <a:spAutoFit/>
          </a:bodyPr>
          <a:lstStyle/>
          <a:p>
            <a:pPr algn="ctr">
              <a:lnSpc>
                <a:spcPts val="5377"/>
              </a:lnSpc>
              <a:spcBef>
                <a:spcPct val="0"/>
              </a:spcBef>
            </a:pPr>
            <a:r>
              <a:rPr lang="en-US" b="true" sz="3840" spc="192">
                <a:solidFill>
                  <a:srgbClr val="000000"/>
                </a:solidFill>
                <a:latin typeface="Garet ExtraBold"/>
                <a:ea typeface="Garet ExtraBold"/>
                <a:cs typeface="Garet ExtraBold"/>
                <a:sym typeface="Garet ExtraBold"/>
              </a:rPr>
              <a:t> Introduction </a:t>
            </a:r>
          </a:p>
          <a:p>
            <a:pPr algn="ctr">
              <a:lnSpc>
                <a:spcPts val="5377"/>
              </a:lnSpc>
              <a:spcBef>
                <a:spcPct val="0"/>
              </a:spcBef>
            </a:pPr>
            <a:r>
              <a:rPr lang="en-US" b="true" sz="3840" spc="192">
                <a:solidFill>
                  <a:srgbClr val="000000"/>
                </a:solidFill>
                <a:latin typeface="Garet ExtraBold"/>
                <a:ea typeface="Garet ExtraBold"/>
                <a:cs typeface="Garet ExtraBold"/>
                <a:sym typeface="Garet ExtraBold"/>
              </a:rPr>
              <a:t>Best SEO Agency in Noida</a:t>
            </a:r>
          </a:p>
        </p:txBody>
      </p:sp>
      <p:sp>
        <p:nvSpPr>
          <p:cNvPr name="TextBox 8" id="8"/>
          <p:cNvSpPr txBox="true"/>
          <p:nvPr/>
        </p:nvSpPr>
        <p:spPr>
          <a:xfrm rot="0">
            <a:off x="9360804" y="5621553"/>
            <a:ext cx="7623721" cy="448792"/>
          </a:xfrm>
          <a:prstGeom prst="rect">
            <a:avLst/>
          </a:prstGeom>
        </p:spPr>
        <p:txBody>
          <a:bodyPr anchor="t" rtlCol="false" tIns="0" lIns="0" bIns="0" rIns="0">
            <a:spAutoFit/>
          </a:bodyPr>
          <a:lstStyle/>
          <a:p>
            <a:pPr algn="ctr">
              <a:lnSpc>
                <a:spcPts val="3613"/>
              </a:lnSpc>
              <a:spcBef>
                <a:spcPct val="0"/>
              </a:spcBef>
            </a:pPr>
            <a:r>
              <a:rPr lang="en-US" sz="2581" spc="129">
                <a:solidFill>
                  <a:srgbClr val="000000"/>
                </a:solidFill>
                <a:latin typeface="Garet ExtraBold"/>
                <a:ea typeface="Garet ExtraBold"/>
                <a:cs typeface="Garet ExtraBold"/>
                <a:sym typeface="Garet ExtraBold"/>
              </a:rPr>
              <a:t>DigitalOye – Driving Your Digital Growth</a:t>
            </a:r>
          </a:p>
        </p:txBody>
      </p:sp>
      <p:sp>
        <p:nvSpPr>
          <p:cNvPr name="Freeform 9" id="9"/>
          <p:cNvSpPr/>
          <p:nvPr/>
        </p:nvSpPr>
        <p:spPr>
          <a:xfrm flipH="false" flipV="false" rot="0">
            <a:off x="13172664" y="254326"/>
            <a:ext cx="4792514" cy="1185058"/>
          </a:xfrm>
          <a:custGeom>
            <a:avLst/>
            <a:gdLst/>
            <a:ahLst/>
            <a:cxnLst/>
            <a:rect r="r" b="b" t="t" l="l"/>
            <a:pathLst>
              <a:path h="1185058" w="4792514">
                <a:moveTo>
                  <a:pt x="0" y="0"/>
                </a:moveTo>
                <a:lnTo>
                  <a:pt x="4792514" y="0"/>
                </a:lnTo>
                <a:lnTo>
                  <a:pt x="4792514" y="1185058"/>
                </a:lnTo>
                <a:lnTo>
                  <a:pt x="0" y="1185058"/>
                </a:lnTo>
                <a:lnTo>
                  <a:pt x="0" y="0"/>
                </a:lnTo>
                <a:close/>
              </a:path>
            </a:pathLst>
          </a:custGeom>
          <a:blipFill>
            <a:blip r:embed="rId4"/>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6E6E8"/>
        </a:solidFill>
      </p:bgPr>
    </p:bg>
    <p:spTree>
      <p:nvGrpSpPr>
        <p:cNvPr id="1" name=""/>
        <p:cNvGrpSpPr/>
        <p:nvPr/>
      </p:nvGrpSpPr>
      <p:grpSpPr>
        <a:xfrm>
          <a:off x="0" y="0"/>
          <a:ext cx="0" cy="0"/>
          <a:chOff x="0" y="0"/>
          <a:chExt cx="0" cy="0"/>
        </a:xfrm>
      </p:grpSpPr>
      <p:sp>
        <p:nvSpPr>
          <p:cNvPr name="TextBox 2" id="2"/>
          <p:cNvSpPr txBox="true"/>
          <p:nvPr/>
        </p:nvSpPr>
        <p:spPr>
          <a:xfrm rot="0">
            <a:off x="4433759" y="28715"/>
            <a:ext cx="9420482" cy="1895194"/>
          </a:xfrm>
          <a:prstGeom prst="rect">
            <a:avLst/>
          </a:prstGeom>
        </p:spPr>
        <p:txBody>
          <a:bodyPr anchor="t" rtlCol="false" tIns="0" lIns="0" bIns="0" rIns="0">
            <a:spAutoFit/>
          </a:bodyPr>
          <a:lstStyle/>
          <a:p>
            <a:pPr algn="ctr">
              <a:lnSpc>
                <a:spcPts val="7608"/>
              </a:lnSpc>
            </a:pPr>
            <a:r>
              <a:rPr lang="en-US" sz="5434" spc="815">
                <a:solidFill>
                  <a:srgbClr val="000000"/>
                </a:solidFill>
                <a:latin typeface="Garet ExtraBold"/>
                <a:ea typeface="Garet ExtraBold"/>
                <a:cs typeface="Garet ExtraBold"/>
                <a:sym typeface="Garet ExtraBold"/>
              </a:rPr>
              <a:t>WHY CHOOSE DIGITALOYE?</a:t>
            </a:r>
          </a:p>
        </p:txBody>
      </p:sp>
      <p:sp>
        <p:nvSpPr>
          <p:cNvPr name="TextBox 3" id="3"/>
          <p:cNvSpPr txBox="true"/>
          <p:nvPr/>
        </p:nvSpPr>
        <p:spPr>
          <a:xfrm rot="0">
            <a:off x="2167230" y="3078558"/>
            <a:ext cx="15092070" cy="5259847"/>
          </a:xfrm>
          <a:prstGeom prst="rect">
            <a:avLst/>
          </a:prstGeom>
        </p:spPr>
        <p:txBody>
          <a:bodyPr anchor="t" rtlCol="false" tIns="0" lIns="0" bIns="0" rIns="0">
            <a:spAutoFit/>
          </a:bodyPr>
          <a:lstStyle/>
          <a:p>
            <a:pPr algn="l" marL="651494" indent="-325747" lvl="1">
              <a:lnSpc>
                <a:spcPts val="6004"/>
              </a:lnSpc>
              <a:buFont typeface="Arial"/>
              <a:buChar char="•"/>
            </a:pPr>
            <a:r>
              <a:rPr lang="en-US" b="true" sz="3017" spc="150">
                <a:solidFill>
                  <a:srgbClr val="000000"/>
                </a:solidFill>
                <a:latin typeface="Now Bold"/>
                <a:ea typeface="Now Bold"/>
                <a:cs typeface="Now Bold"/>
                <a:sym typeface="Now Bold"/>
              </a:rPr>
              <a:t>Result-Driven Strategies</a:t>
            </a:r>
            <a:r>
              <a:rPr lang="en-US" b="true" sz="3017" spc="150">
                <a:solidFill>
                  <a:srgbClr val="E08D1F"/>
                </a:solidFill>
                <a:latin typeface="Now Bold"/>
                <a:ea typeface="Now Bold"/>
                <a:cs typeface="Now Bold"/>
                <a:sym typeface="Now Bold"/>
              </a:rPr>
              <a:t> : Customized SEO plans aligned with your business goals.</a:t>
            </a:r>
          </a:p>
          <a:p>
            <a:pPr algn="l" marL="651494" indent="-325747" lvl="1">
              <a:lnSpc>
                <a:spcPts val="6004"/>
              </a:lnSpc>
              <a:buFont typeface="Arial"/>
              <a:buChar char="•"/>
            </a:pPr>
            <a:r>
              <a:rPr lang="en-US" b="true" sz="3017" spc="150">
                <a:solidFill>
                  <a:srgbClr val="000000"/>
                </a:solidFill>
                <a:latin typeface="Now Bold"/>
                <a:ea typeface="Now Bold"/>
                <a:cs typeface="Now Bold"/>
                <a:sym typeface="Now Bold"/>
              </a:rPr>
              <a:t>Experienced Team</a:t>
            </a:r>
            <a:r>
              <a:rPr lang="en-US" b="true" sz="3017" spc="150">
                <a:solidFill>
                  <a:srgbClr val="E08D1F"/>
                </a:solidFill>
                <a:latin typeface="Now Bold"/>
                <a:ea typeface="Now Bold"/>
                <a:cs typeface="Now Bold"/>
                <a:sym typeface="Now Bold"/>
              </a:rPr>
              <a:t> : SEO experts with proven track records.</a:t>
            </a:r>
          </a:p>
          <a:p>
            <a:pPr algn="l" marL="651494" indent="-325747" lvl="1">
              <a:lnSpc>
                <a:spcPts val="6004"/>
              </a:lnSpc>
              <a:buFont typeface="Arial"/>
              <a:buChar char="•"/>
            </a:pPr>
            <a:r>
              <a:rPr lang="en-US" b="true" sz="3017" spc="150">
                <a:solidFill>
                  <a:srgbClr val="000000"/>
                </a:solidFill>
                <a:latin typeface="Now Bold"/>
                <a:ea typeface="Now Bold"/>
                <a:cs typeface="Now Bold"/>
                <a:sym typeface="Now Bold"/>
              </a:rPr>
              <a:t>Data-Backed Approach</a:t>
            </a:r>
            <a:r>
              <a:rPr lang="en-US" b="true" sz="3017" spc="150">
                <a:solidFill>
                  <a:srgbClr val="E08D1F"/>
                </a:solidFill>
                <a:latin typeface="Now Bold"/>
                <a:ea typeface="Now Bold"/>
                <a:cs typeface="Now Bold"/>
                <a:sym typeface="Now Bold"/>
              </a:rPr>
              <a:t> : In-depth keyword analysis &amp; competitor audits.</a:t>
            </a:r>
          </a:p>
          <a:p>
            <a:pPr algn="l" marL="651494" indent="-325747" lvl="1">
              <a:lnSpc>
                <a:spcPts val="6004"/>
              </a:lnSpc>
              <a:buFont typeface="Arial"/>
              <a:buChar char="•"/>
            </a:pPr>
            <a:r>
              <a:rPr lang="en-US" b="true" sz="3017" spc="150">
                <a:solidFill>
                  <a:srgbClr val="000000"/>
                </a:solidFill>
                <a:latin typeface="Now Bold"/>
                <a:ea typeface="Now Bold"/>
                <a:cs typeface="Now Bold"/>
                <a:sym typeface="Now Bold"/>
              </a:rPr>
              <a:t>Transparent Reporting</a:t>
            </a:r>
            <a:r>
              <a:rPr lang="en-US" b="true" sz="3017" spc="150">
                <a:solidFill>
                  <a:srgbClr val="E08D1F"/>
                </a:solidFill>
                <a:latin typeface="Now Bold"/>
                <a:ea typeface="Now Bold"/>
                <a:cs typeface="Now Bold"/>
                <a:sym typeface="Now Bold"/>
              </a:rPr>
              <a:t> : Monthly progress reports &amp; KPIs.</a:t>
            </a:r>
          </a:p>
          <a:p>
            <a:pPr algn="l">
              <a:lnSpc>
                <a:spcPts val="6004"/>
              </a:lnSpc>
            </a:pPr>
          </a:p>
        </p:txBody>
      </p:sp>
      <p:sp>
        <p:nvSpPr>
          <p:cNvPr name="TextBox 4" id="4"/>
          <p:cNvSpPr txBox="true"/>
          <p:nvPr/>
        </p:nvSpPr>
        <p:spPr>
          <a:xfrm rot="0">
            <a:off x="4868269" y="8433094"/>
            <a:ext cx="8551462" cy="1526588"/>
          </a:xfrm>
          <a:prstGeom prst="rect">
            <a:avLst/>
          </a:prstGeom>
        </p:spPr>
        <p:txBody>
          <a:bodyPr anchor="t" rtlCol="false" tIns="0" lIns="0" bIns="0" rIns="0">
            <a:spAutoFit/>
          </a:bodyPr>
          <a:lstStyle/>
          <a:p>
            <a:pPr algn="ctr">
              <a:lnSpc>
                <a:spcPts val="4117"/>
              </a:lnSpc>
              <a:spcBef>
                <a:spcPct val="0"/>
              </a:spcBef>
            </a:pPr>
            <a:r>
              <a:rPr lang="en-US" b="true" sz="2510" spc="-75">
                <a:solidFill>
                  <a:srgbClr val="000000"/>
                </a:solidFill>
                <a:latin typeface="Courier Prime Bold"/>
                <a:ea typeface="Courier Prime Bold"/>
                <a:cs typeface="Courier Prime Bold"/>
                <a:sym typeface="Courier Prime Bold"/>
              </a:rPr>
              <a:t>To know more visit</a:t>
            </a:r>
            <a:r>
              <a:rPr lang="en-US" sz="2510" spc="-75">
                <a:solidFill>
                  <a:srgbClr val="000000"/>
                </a:solidFill>
                <a:latin typeface="Courier Prime"/>
                <a:ea typeface="Courier Prime"/>
                <a:cs typeface="Courier Prime"/>
                <a:sym typeface="Courier Prime"/>
              </a:rPr>
              <a:t> , https://www.digitaloye.com/india/seo-company-noida.html</a:t>
            </a:r>
          </a:p>
        </p:txBody>
      </p:sp>
      <p:sp>
        <p:nvSpPr>
          <p:cNvPr name="Freeform 5" id="5"/>
          <p:cNvSpPr/>
          <p:nvPr/>
        </p:nvSpPr>
        <p:spPr>
          <a:xfrm flipH="false" flipV="false" rot="0">
            <a:off x="13854241" y="422862"/>
            <a:ext cx="4110937" cy="1016523"/>
          </a:xfrm>
          <a:custGeom>
            <a:avLst/>
            <a:gdLst/>
            <a:ahLst/>
            <a:cxnLst/>
            <a:rect r="r" b="b" t="t" l="l"/>
            <a:pathLst>
              <a:path h="1016523" w="4110937">
                <a:moveTo>
                  <a:pt x="0" y="0"/>
                </a:moveTo>
                <a:lnTo>
                  <a:pt x="4110937" y="0"/>
                </a:lnTo>
                <a:lnTo>
                  <a:pt x="4110937" y="1016522"/>
                </a:lnTo>
                <a:lnTo>
                  <a:pt x="0" y="1016522"/>
                </a:lnTo>
                <a:lnTo>
                  <a:pt x="0" y="0"/>
                </a:lnTo>
                <a:close/>
              </a:path>
            </a:pathLst>
          </a:custGeom>
          <a:blipFill>
            <a:blip r:embed="rId2"/>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8700" y="1028700"/>
            <a:ext cx="7588274" cy="8229600"/>
          </a:xfrm>
          <a:custGeom>
            <a:avLst/>
            <a:gdLst/>
            <a:ahLst/>
            <a:cxnLst/>
            <a:rect r="r" b="b" t="t" l="l"/>
            <a:pathLst>
              <a:path h="8229600" w="7588274">
                <a:moveTo>
                  <a:pt x="0" y="0"/>
                </a:moveTo>
                <a:lnTo>
                  <a:pt x="7588274" y="0"/>
                </a:lnTo>
                <a:lnTo>
                  <a:pt x="7588274" y="8229600"/>
                </a:lnTo>
                <a:lnTo>
                  <a:pt x="0" y="8229600"/>
                </a:lnTo>
                <a:lnTo>
                  <a:pt x="0" y="0"/>
                </a:lnTo>
                <a:close/>
              </a:path>
            </a:pathLst>
          </a:custGeom>
          <a:blipFill>
            <a:blip r:embed="rId2"/>
            <a:stretch>
              <a:fillRect l="-23204" t="0" r="-23204" b="0"/>
            </a:stretch>
          </a:blipFill>
        </p:spPr>
      </p:sp>
      <p:sp>
        <p:nvSpPr>
          <p:cNvPr name="TextBox 3" id="3"/>
          <p:cNvSpPr txBox="true"/>
          <p:nvPr/>
        </p:nvSpPr>
        <p:spPr>
          <a:xfrm rot="0">
            <a:off x="9285551" y="1486730"/>
            <a:ext cx="7973749" cy="1280491"/>
          </a:xfrm>
          <a:prstGeom prst="rect">
            <a:avLst/>
          </a:prstGeom>
        </p:spPr>
        <p:txBody>
          <a:bodyPr anchor="t" rtlCol="false" tIns="0" lIns="0" bIns="0" rIns="0">
            <a:spAutoFit/>
          </a:bodyPr>
          <a:lstStyle/>
          <a:p>
            <a:pPr algn="ctr">
              <a:lnSpc>
                <a:spcPts val="4958"/>
              </a:lnSpc>
            </a:pPr>
            <a:r>
              <a:rPr lang="en-US" sz="4722" spc="236">
                <a:solidFill>
                  <a:srgbClr val="E08D1F"/>
                </a:solidFill>
                <a:latin typeface="Garet ExtraBold"/>
                <a:ea typeface="Garet ExtraBold"/>
                <a:cs typeface="Garet ExtraBold"/>
                <a:sym typeface="Garet ExtraBold"/>
              </a:rPr>
              <a:t>TRUSTED BY LEADING BRANDS</a:t>
            </a:r>
          </a:p>
        </p:txBody>
      </p:sp>
      <p:grpSp>
        <p:nvGrpSpPr>
          <p:cNvPr name="Group 4" id="4"/>
          <p:cNvGrpSpPr/>
          <p:nvPr/>
        </p:nvGrpSpPr>
        <p:grpSpPr>
          <a:xfrm rot="0">
            <a:off x="-490530" y="1028700"/>
            <a:ext cx="3686491" cy="8229600"/>
            <a:chOff x="0" y="0"/>
            <a:chExt cx="6205035" cy="13851913"/>
          </a:xfrm>
        </p:grpSpPr>
        <p:sp>
          <p:nvSpPr>
            <p:cNvPr name="Freeform 5" id="5"/>
            <p:cNvSpPr/>
            <p:nvPr/>
          </p:nvSpPr>
          <p:spPr>
            <a:xfrm flipH="false" flipV="false" rot="0">
              <a:off x="0" y="0"/>
              <a:ext cx="6205034" cy="13851913"/>
            </a:xfrm>
            <a:custGeom>
              <a:avLst/>
              <a:gdLst/>
              <a:ahLst/>
              <a:cxnLst/>
              <a:rect r="r" b="b" t="t" l="l"/>
              <a:pathLst>
                <a:path h="13851913" w="6205034">
                  <a:moveTo>
                    <a:pt x="0" y="0"/>
                  </a:moveTo>
                  <a:lnTo>
                    <a:pt x="6205034" y="0"/>
                  </a:lnTo>
                  <a:lnTo>
                    <a:pt x="6205034" y="13851913"/>
                  </a:lnTo>
                  <a:lnTo>
                    <a:pt x="0" y="13851913"/>
                  </a:lnTo>
                  <a:close/>
                </a:path>
              </a:pathLst>
            </a:custGeom>
            <a:solidFill>
              <a:srgbClr val="E08D1F">
                <a:alpha val="49804"/>
              </a:srgbClr>
            </a:solidFill>
          </p:spPr>
        </p:sp>
      </p:grpSp>
      <p:sp>
        <p:nvSpPr>
          <p:cNvPr name="TextBox 6" id="6"/>
          <p:cNvSpPr txBox="true"/>
          <p:nvPr/>
        </p:nvSpPr>
        <p:spPr>
          <a:xfrm rot="0">
            <a:off x="8616974" y="3695469"/>
            <a:ext cx="9671026" cy="3934478"/>
          </a:xfrm>
          <a:prstGeom prst="rect">
            <a:avLst/>
          </a:prstGeom>
        </p:spPr>
        <p:txBody>
          <a:bodyPr anchor="t" rtlCol="false" tIns="0" lIns="0" bIns="0" rIns="0">
            <a:spAutoFit/>
          </a:bodyPr>
          <a:lstStyle/>
          <a:p>
            <a:pPr algn="ctr">
              <a:lnSpc>
                <a:spcPts val="5269"/>
              </a:lnSpc>
            </a:pPr>
            <a:r>
              <a:rPr lang="en-US" b="true" sz="2583" spc="129">
                <a:solidFill>
                  <a:srgbClr val="000000"/>
                </a:solidFill>
                <a:latin typeface="Garet ExtraBold"/>
                <a:ea typeface="Garet ExtraBold"/>
                <a:cs typeface="Garet ExtraBold"/>
                <a:sym typeface="Garet ExtraBold"/>
              </a:rPr>
              <a:t>DigitalOye is trusted by startups, SMEs, and large enterprises across various sectors. Our commitment to delivering measurable SEO success has made us the top SEO agency in Noida. Let us help you dominate the search engine rankings.</a:t>
            </a:r>
          </a:p>
        </p:txBody>
      </p:sp>
      <p:sp>
        <p:nvSpPr>
          <p:cNvPr name="Freeform 7" id="7"/>
          <p:cNvSpPr/>
          <p:nvPr/>
        </p:nvSpPr>
        <p:spPr>
          <a:xfrm flipH="false" flipV="false" rot="0">
            <a:off x="14177063" y="12177"/>
            <a:ext cx="4110937" cy="1016523"/>
          </a:xfrm>
          <a:custGeom>
            <a:avLst/>
            <a:gdLst/>
            <a:ahLst/>
            <a:cxnLst/>
            <a:rect r="r" b="b" t="t" l="l"/>
            <a:pathLst>
              <a:path h="1016523" w="4110937">
                <a:moveTo>
                  <a:pt x="0" y="0"/>
                </a:moveTo>
                <a:lnTo>
                  <a:pt x="4110937" y="0"/>
                </a:lnTo>
                <a:lnTo>
                  <a:pt x="4110937" y="1016523"/>
                </a:lnTo>
                <a:lnTo>
                  <a:pt x="0" y="1016523"/>
                </a:lnTo>
                <a:lnTo>
                  <a:pt x="0" y="0"/>
                </a:lnTo>
                <a:close/>
              </a:path>
            </a:pathLst>
          </a:custGeom>
          <a:blipFill>
            <a:blip r:embed="rId3"/>
            <a:stretch>
              <a:fillRect l="0" t="0" r="0" b="0"/>
            </a:stretch>
          </a:blipFill>
        </p:spPr>
      </p:sp>
      <p:sp>
        <p:nvSpPr>
          <p:cNvPr name="TextBox 8" id="8"/>
          <p:cNvSpPr txBox="true"/>
          <p:nvPr/>
        </p:nvSpPr>
        <p:spPr>
          <a:xfrm rot="0">
            <a:off x="8055019" y="8639597"/>
            <a:ext cx="8551462" cy="1526588"/>
          </a:xfrm>
          <a:prstGeom prst="rect">
            <a:avLst/>
          </a:prstGeom>
        </p:spPr>
        <p:txBody>
          <a:bodyPr anchor="t" rtlCol="false" tIns="0" lIns="0" bIns="0" rIns="0">
            <a:spAutoFit/>
          </a:bodyPr>
          <a:lstStyle/>
          <a:p>
            <a:pPr algn="ctr">
              <a:lnSpc>
                <a:spcPts val="4117"/>
              </a:lnSpc>
              <a:spcBef>
                <a:spcPct val="0"/>
              </a:spcBef>
            </a:pPr>
            <a:r>
              <a:rPr lang="en-US" b="true" sz="2510" spc="-75">
                <a:solidFill>
                  <a:srgbClr val="000000"/>
                </a:solidFill>
                <a:latin typeface="Courier Prime Bold"/>
                <a:ea typeface="Courier Prime Bold"/>
                <a:cs typeface="Courier Prime Bold"/>
                <a:sym typeface="Courier Prime Bold"/>
              </a:rPr>
              <a:t>To know more visit</a:t>
            </a:r>
            <a:r>
              <a:rPr lang="en-US" sz="2510" spc="-75">
                <a:solidFill>
                  <a:srgbClr val="000000"/>
                </a:solidFill>
                <a:latin typeface="Courier Prime"/>
                <a:ea typeface="Courier Prime"/>
                <a:cs typeface="Courier Prime"/>
                <a:sym typeface="Courier Prime"/>
              </a:rPr>
              <a:t> , https://www.digitaloye.com/india/seo-company-noida.html</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71" t="0" r="0" b="-18523"/>
            </a:stretch>
          </a:blipFill>
        </p:spPr>
      </p:sp>
      <p:sp>
        <p:nvSpPr>
          <p:cNvPr name="AutoShape 3" id="3"/>
          <p:cNvSpPr/>
          <p:nvPr/>
        </p:nvSpPr>
        <p:spPr>
          <a:xfrm flipV="true">
            <a:off x="8057429" y="4381521"/>
            <a:ext cx="0" cy="2063850"/>
          </a:xfrm>
          <a:prstGeom prst="line">
            <a:avLst/>
          </a:prstGeom>
          <a:ln cap="rnd" w="85725">
            <a:solidFill>
              <a:srgbClr val="FFFFFF"/>
            </a:solidFill>
            <a:prstDash val="solid"/>
            <a:headEnd type="none" len="sm" w="sm"/>
            <a:tailEnd type="none" len="sm" w="sm"/>
          </a:ln>
        </p:spPr>
      </p:sp>
      <p:sp>
        <p:nvSpPr>
          <p:cNvPr name="TextBox 4" id="4"/>
          <p:cNvSpPr txBox="true"/>
          <p:nvPr/>
        </p:nvSpPr>
        <p:spPr>
          <a:xfrm rot="0">
            <a:off x="1028700" y="2320904"/>
            <a:ext cx="16019018" cy="1421115"/>
          </a:xfrm>
          <a:prstGeom prst="rect">
            <a:avLst/>
          </a:prstGeom>
        </p:spPr>
        <p:txBody>
          <a:bodyPr anchor="t" rtlCol="false" tIns="0" lIns="0" bIns="0" rIns="0">
            <a:spAutoFit/>
          </a:bodyPr>
          <a:lstStyle/>
          <a:p>
            <a:pPr algn="ctr">
              <a:lnSpc>
                <a:spcPts val="10775"/>
              </a:lnSpc>
            </a:pPr>
            <a:r>
              <a:rPr lang="en-US" sz="10262" spc="513">
                <a:solidFill>
                  <a:srgbClr val="FFFFFF"/>
                </a:solidFill>
                <a:latin typeface="Garet ExtraBold"/>
                <a:ea typeface="Garet ExtraBold"/>
                <a:cs typeface="Garet ExtraBold"/>
                <a:sym typeface="Garet ExtraBold"/>
              </a:rPr>
              <a:t>CONTA</a:t>
            </a:r>
            <a:r>
              <a:rPr lang="en-US" sz="10262" spc="513">
                <a:solidFill>
                  <a:srgbClr val="FFFFFF"/>
                </a:solidFill>
                <a:latin typeface="Garet ExtraBold"/>
                <a:ea typeface="Garet ExtraBold"/>
                <a:cs typeface="Garet ExtraBold"/>
                <a:sym typeface="Garet ExtraBold"/>
              </a:rPr>
              <a:t>CT INFO</a:t>
            </a:r>
          </a:p>
        </p:txBody>
      </p:sp>
      <p:sp>
        <p:nvSpPr>
          <p:cNvPr name="TextBox 5" id="5"/>
          <p:cNvSpPr txBox="true"/>
          <p:nvPr/>
        </p:nvSpPr>
        <p:spPr>
          <a:xfrm rot="0">
            <a:off x="1028700" y="4313425"/>
            <a:ext cx="6442270" cy="2131945"/>
          </a:xfrm>
          <a:prstGeom prst="rect">
            <a:avLst/>
          </a:prstGeom>
        </p:spPr>
        <p:txBody>
          <a:bodyPr anchor="t" rtlCol="false" tIns="0" lIns="0" bIns="0" rIns="0">
            <a:spAutoFit/>
          </a:bodyPr>
          <a:lstStyle/>
          <a:p>
            <a:pPr algn="r">
              <a:lnSpc>
                <a:spcPts val="5746"/>
              </a:lnSpc>
            </a:pPr>
            <a:r>
              <a:rPr lang="en-US" sz="4104" spc="205">
                <a:solidFill>
                  <a:srgbClr val="FFFFFF"/>
                </a:solidFill>
                <a:latin typeface="Garet ExtraBold"/>
                <a:ea typeface="Garet ExtraBold"/>
                <a:cs typeface="Garet ExtraBold"/>
                <a:sym typeface="Garet ExtraBold"/>
              </a:rPr>
              <a:t>We'll be glad</a:t>
            </a:r>
          </a:p>
          <a:p>
            <a:pPr algn="r">
              <a:lnSpc>
                <a:spcPts val="5746"/>
              </a:lnSpc>
            </a:pPr>
            <a:r>
              <a:rPr lang="en-US" sz="4104" spc="205">
                <a:solidFill>
                  <a:srgbClr val="FFFFFF"/>
                </a:solidFill>
                <a:latin typeface="Garet ExtraBold"/>
                <a:ea typeface="Garet ExtraBold"/>
                <a:cs typeface="Garet ExtraBold"/>
                <a:sym typeface="Garet ExtraBold"/>
              </a:rPr>
              <a:t>to assist </a:t>
            </a:r>
          </a:p>
          <a:p>
            <a:pPr algn="r">
              <a:lnSpc>
                <a:spcPts val="5746"/>
              </a:lnSpc>
            </a:pPr>
            <a:r>
              <a:rPr lang="en-US" sz="4104" spc="205">
                <a:solidFill>
                  <a:srgbClr val="FFFFFF"/>
                </a:solidFill>
                <a:latin typeface="Garet ExtraBold"/>
                <a:ea typeface="Garet ExtraBold"/>
                <a:cs typeface="Garet ExtraBold"/>
                <a:sym typeface="Garet ExtraBold"/>
              </a:rPr>
              <a:t>with you</a:t>
            </a:r>
          </a:p>
        </p:txBody>
      </p:sp>
      <p:sp>
        <p:nvSpPr>
          <p:cNvPr name="TextBox 6" id="6"/>
          <p:cNvSpPr txBox="true"/>
          <p:nvPr/>
        </p:nvSpPr>
        <p:spPr>
          <a:xfrm rot="0">
            <a:off x="8163324" y="4107729"/>
            <a:ext cx="8884394" cy="4001242"/>
          </a:xfrm>
          <a:prstGeom prst="rect">
            <a:avLst/>
          </a:prstGeom>
        </p:spPr>
        <p:txBody>
          <a:bodyPr anchor="t" rtlCol="false" tIns="0" lIns="0" bIns="0" rIns="0">
            <a:spAutoFit/>
          </a:bodyPr>
          <a:lstStyle/>
          <a:p>
            <a:pPr algn="l" marL="803320" indent="-401660" lvl="1">
              <a:lnSpc>
                <a:spcPts val="5209"/>
              </a:lnSpc>
              <a:buFont typeface="Arial"/>
              <a:buChar char="•"/>
            </a:pPr>
            <a:r>
              <a:rPr lang="en-US" b="true" sz="3720" spc="186">
                <a:solidFill>
                  <a:srgbClr val="FFFFFF"/>
                </a:solidFill>
                <a:latin typeface="Times New Roman Bold"/>
                <a:ea typeface="Times New Roman Bold"/>
                <a:cs typeface="Times New Roman Bold"/>
                <a:sym typeface="Times New Roman Bold"/>
              </a:rPr>
              <a:t>DigitalOye</a:t>
            </a:r>
          </a:p>
          <a:p>
            <a:pPr algn="l" marL="803320" indent="-401660" lvl="1">
              <a:lnSpc>
                <a:spcPts val="5209"/>
              </a:lnSpc>
              <a:buFont typeface="Arial"/>
              <a:buChar char="•"/>
            </a:pPr>
            <a:r>
              <a:rPr lang="en-US" b="true" sz="3720" spc="186">
                <a:solidFill>
                  <a:srgbClr val="FFFFFF"/>
                </a:solidFill>
                <a:latin typeface="Times New Roman Bold"/>
                <a:ea typeface="Times New Roman Bold"/>
                <a:cs typeface="Times New Roman Bold"/>
                <a:sym typeface="Times New Roman Bold"/>
              </a:rPr>
              <a:t>+91-721 7894 696</a:t>
            </a:r>
          </a:p>
          <a:p>
            <a:pPr algn="l" marL="803320" indent="-401660" lvl="1">
              <a:lnSpc>
                <a:spcPts val="5209"/>
              </a:lnSpc>
              <a:buFont typeface="Arial"/>
              <a:buChar char="•"/>
            </a:pPr>
            <a:r>
              <a:rPr lang="en-US" b="true" sz="3720" spc="186">
                <a:solidFill>
                  <a:srgbClr val="FFFFFF"/>
                </a:solidFill>
                <a:latin typeface="Times New Roman Bold"/>
                <a:ea typeface="Times New Roman Bold"/>
                <a:cs typeface="Times New Roman Bold"/>
                <a:sym typeface="Times New Roman Bold"/>
              </a:rPr>
              <a:t>sales@digitaloye.com</a:t>
            </a:r>
          </a:p>
          <a:p>
            <a:pPr algn="l" marL="803320" indent="-401660" lvl="1">
              <a:lnSpc>
                <a:spcPts val="5209"/>
              </a:lnSpc>
              <a:buFont typeface="Arial"/>
              <a:buChar char="•"/>
            </a:pPr>
            <a:r>
              <a:rPr lang="en-US" sz="3720" spc="186">
                <a:solidFill>
                  <a:srgbClr val="FFFFFF"/>
                </a:solidFill>
                <a:latin typeface="Times New Roman"/>
                <a:ea typeface="Times New Roman"/>
                <a:cs typeface="Times New Roman"/>
                <a:sym typeface="Times New Roman"/>
              </a:rPr>
              <a:t>www.digitaloye.com</a:t>
            </a:r>
          </a:p>
          <a:p>
            <a:pPr algn="l" marL="803320" indent="-401660" lvl="1">
              <a:lnSpc>
                <a:spcPts val="5209"/>
              </a:lnSpc>
              <a:buFont typeface="Arial"/>
              <a:buChar char="•"/>
            </a:pPr>
            <a:r>
              <a:rPr lang="en-US" b="true" sz="3720" spc="186">
                <a:solidFill>
                  <a:srgbClr val="FFFFFF"/>
                </a:solidFill>
                <a:latin typeface="Times New Roman Bold"/>
                <a:ea typeface="Times New Roman Bold"/>
                <a:cs typeface="Times New Roman Bold"/>
                <a:sym typeface="Times New Roman Bold"/>
              </a:rPr>
              <a:t>B-112, Second Floor, Sector-64, Noida - 201301</a:t>
            </a:r>
          </a:p>
        </p:txBody>
      </p:sp>
      <p:sp>
        <p:nvSpPr>
          <p:cNvPr name="TextBox 7" id="7"/>
          <p:cNvSpPr txBox="true"/>
          <p:nvPr/>
        </p:nvSpPr>
        <p:spPr>
          <a:xfrm rot="0">
            <a:off x="7076631" y="8642371"/>
            <a:ext cx="8551462" cy="1526588"/>
          </a:xfrm>
          <a:prstGeom prst="rect">
            <a:avLst/>
          </a:prstGeom>
        </p:spPr>
        <p:txBody>
          <a:bodyPr anchor="t" rtlCol="false" tIns="0" lIns="0" bIns="0" rIns="0">
            <a:spAutoFit/>
          </a:bodyPr>
          <a:lstStyle/>
          <a:p>
            <a:pPr algn="ctr">
              <a:lnSpc>
                <a:spcPts val="4117"/>
              </a:lnSpc>
              <a:spcBef>
                <a:spcPct val="0"/>
              </a:spcBef>
            </a:pPr>
            <a:r>
              <a:rPr lang="en-US" b="true" sz="2510" spc="-75">
                <a:solidFill>
                  <a:srgbClr val="FFFFFF"/>
                </a:solidFill>
                <a:latin typeface="Courier Prime Bold"/>
                <a:ea typeface="Courier Prime Bold"/>
                <a:cs typeface="Courier Prime Bold"/>
                <a:sym typeface="Courier Prime Bold"/>
              </a:rPr>
              <a:t>To know more visit</a:t>
            </a:r>
            <a:r>
              <a:rPr lang="en-US" sz="2510" spc="-75">
                <a:solidFill>
                  <a:srgbClr val="FFFFFF"/>
                </a:solidFill>
                <a:latin typeface="Courier Prime"/>
                <a:ea typeface="Courier Prime"/>
                <a:cs typeface="Courier Prime"/>
                <a:sym typeface="Courier Prime"/>
              </a:rPr>
              <a:t> , https://www.digitaloye.com/india/seo-company-noida.html</a:t>
            </a:r>
          </a:p>
        </p:txBody>
      </p:sp>
      <p:sp>
        <p:nvSpPr>
          <p:cNvPr name="Freeform 8" id="8"/>
          <p:cNvSpPr/>
          <p:nvPr/>
        </p:nvSpPr>
        <p:spPr>
          <a:xfrm flipH="false" flipV="false" rot="0">
            <a:off x="14177063" y="12177"/>
            <a:ext cx="4110937" cy="1016523"/>
          </a:xfrm>
          <a:custGeom>
            <a:avLst/>
            <a:gdLst/>
            <a:ahLst/>
            <a:cxnLst/>
            <a:rect r="r" b="b" t="t" l="l"/>
            <a:pathLst>
              <a:path h="1016523" w="4110937">
                <a:moveTo>
                  <a:pt x="0" y="0"/>
                </a:moveTo>
                <a:lnTo>
                  <a:pt x="4110937" y="0"/>
                </a:lnTo>
                <a:lnTo>
                  <a:pt x="4110937" y="1016523"/>
                </a:lnTo>
                <a:lnTo>
                  <a:pt x="0" y="1016523"/>
                </a:lnTo>
                <a:lnTo>
                  <a:pt x="0" y="0"/>
                </a:lnTo>
                <a:close/>
              </a:path>
            </a:pathLst>
          </a:custGeom>
          <a:blipFill>
            <a:blip r:embed="rId3"/>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DAFmQT_Qa58</dc:identifier>
  <dcterms:modified xsi:type="dcterms:W3CDTF">2011-08-01T06:04:30Z</dcterms:modified>
  <cp:revision>1</cp:revision>
  <dc:title>Best SEO Services in Delhi</dc:title>
</cp:coreProperties>
</file>