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Poppins Bold" charset="1" panose="00000800000000000000"/>
      <p:regular r:id="rId11"/>
    </p:embeddedFont>
    <p:embeddedFont>
      <p:font typeface="Poppins" charset="1" panose="0000050000000000000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jpe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13.jpeg" Type="http://schemas.openxmlformats.org/officeDocument/2006/relationships/image"/><Relationship Id="rId7" Target="../media/image9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jpeg" Type="http://schemas.openxmlformats.org/officeDocument/2006/relationships/image"/><Relationship Id="rId3" Target="../media/image11.png" Type="http://schemas.openxmlformats.org/officeDocument/2006/relationships/image"/><Relationship Id="rId4" Target="../media/image12.svg" Type="http://schemas.openxmlformats.org/officeDocument/2006/relationships/image"/><Relationship Id="rId5" Target="../media/image9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jpeg" Type="http://schemas.openxmlformats.org/officeDocument/2006/relationships/image"/><Relationship Id="rId3" Target="../media/image11.png" Type="http://schemas.openxmlformats.org/officeDocument/2006/relationships/image"/><Relationship Id="rId4" Target="../media/image12.sv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Relationship Id="rId7" Target="../media/image9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3F4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6247320" y="-3455576"/>
            <a:ext cx="13145186" cy="11209259"/>
          </a:xfrm>
          <a:custGeom>
            <a:avLst/>
            <a:gdLst/>
            <a:ahLst/>
            <a:cxnLst/>
            <a:rect r="r" b="b" t="t" l="l"/>
            <a:pathLst>
              <a:path h="11209259" w="13145186">
                <a:moveTo>
                  <a:pt x="0" y="0"/>
                </a:moveTo>
                <a:lnTo>
                  <a:pt x="13145186" y="0"/>
                </a:lnTo>
                <a:lnTo>
                  <a:pt x="13145186" y="11209258"/>
                </a:lnTo>
                <a:lnTo>
                  <a:pt x="0" y="112092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424866" y="287472"/>
            <a:ext cx="11364538" cy="8229600"/>
          </a:xfrm>
          <a:custGeom>
            <a:avLst/>
            <a:gdLst/>
            <a:ahLst/>
            <a:cxnLst/>
            <a:rect r="r" b="b" t="t" l="l"/>
            <a:pathLst>
              <a:path h="8229600" w="11364538">
                <a:moveTo>
                  <a:pt x="0" y="0"/>
                </a:moveTo>
                <a:lnTo>
                  <a:pt x="11364538" y="0"/>
                </a:lnTo>
                <a:lnTo>
                  <a:pt x="1136453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969" r="0" b="-969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772988" y="1607401"/>
            <a:ext cx="487499" cy="450271"/>
          </a:xfrm>
          <a:custGeom>
            <a:avLst/>
            <a:gdLst/>
            <a:ahLst/>
            <a:cxnLst/>
            <a:rect r="r" b="b" t="t" l="l"/>
            <a:pathLst>
              <a:path h="450271" w="487499">
                <a:moveTo>
                  <a:pt x="0" y="0"/>
                </a:moveTo>
                <a:lnTo>
                  <a:pt x="487499" y="0"/>
                </a:lnTo>
                <a:lnTo>
                  <a:pt x="487499" y="450271"/>
                </a:lnTo>
                <a:lnTo>
                  <a:pt x="0" y="45027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850588" y="9759996"/>
            <a:ext cx="307586" cy="307586"/>
          </a:xfrm>
          <a:custGeom>
            <a:avLst/>
            <a:gdLst/>
            <a:ahLst/>
            <a:cxnLst/>
            <a:rect r="r" b="b" t="t" l="l"/>
            <a:pathLst>
              <a:path h="307586" w="307586">
                <a:moveTo>
                  <a:pt x="0" y="0"/>
                </a:moveTo>
                <a:lnTo>
                  <a:pt x="307586" y="0"/>
                </a:lnTo>
                <a:lnTo>
                  <a:pt x="307586" y="307586"/>
                </a:lnTo>
                <a:lnTo>
                  <a:pt x="0" y="30758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9675422" y="6584934"/>
            <a:ext cx="2143275" cy="2155030"/>
          </a:xfrm>
          <a:custGeom>
            <a:avLst/>
            <a:gdLst/>
            <a:ahLst/>
            <a:cxnLst/>
            <a:rect r="r" b="b" t="t" l="l"/>
            <a:pathLst>
              <a:path h="2155030" w="2143275">
                <a:moveTo>
                  <a:pt x="0" y="0"/>
                </a:moveTo>
                <a:lnTo>
                  <a:pt x="2143275" y="0"/>
                </a:lnTo>
                <a:lnTo>
                  <a:pt x="2143275" y="2155030"/>
                </a:lnTo>
                <a:lnTo>
                  <a:pt x="0" y="215503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1094647" y="6584934"/>
            <a:ext cx="2143275" cy="2155030"/>
          </a:xfrm>
          <a:custGeom>
            <a:avLst/>
            <a:gdLst/>
            <a:ahLst/>
            <a:cxnLst/>
            <a:rect r="r" b="b" t="t" l="l"/>
            <a:pathLst>
              <a:path h="2155030" w="2143275">
                <a:moveTo>
                  <a:pt x="0" y="0"/>
                </a:moveTo>
                <a:lnTo>
                  <a:pt x="2143275" y="0"/>
                </a:lnTo>
                <a:lnTo>
                  <a:pt x="2143275" y="2155030"/>
                </a:lnTo>
                <a:lnTo>
                  <a:pt x="0" y="215503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513873" y="6584934"/>
            <a:ext cx="2143275" cy="2155030"/>
          </a:xfrm>
          <a:custGeom>
            <a:avLst/>
            <a:gdLst/>
            <a:ahLst/>
            <a:cxnLst/>
            <a:rect r="r" b="b" t="t" l="l"/>
            <a:pathLst>
              <a:path h="2155030" w="2143275">
                <a:moveTo>
                  <a:pt x="0" y="0"/>
                </a:moveTo>
                <a:lnTo>
                  <a:pt x="2143274" y="0"/>
                </a:lnTo>
                <a:lnTo>
                  <a:pt x="2143274" y="2155030"/>
                </a:lnTo>
                <a:lnTo>
                  <a:pt x="0" y="215503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2371003" y="1193088"/>
            <a:ext cx="4530951" cy="1278898"/>
          </a:xfrm>
          <a:custGeom>
            <a:avLst/>
            <a:gdLst/>
            <a:ahLst/>
            <a:cxnLst/>
            <a:rect r="r" b="b" t="t" l="l"/>
            <a:pathLst>
              <a:path h="1278898" w="4530951">
                <a:moveTo>
                  <a:pt x="0" y="0"/>
                </a:moveTo>
                <a:lnTo>
                  <a:pt x="4530951" y="0"/>
                </a:lnTo>
                <a:lnTo>
                  <a:pt x="4530951" y="1278897"/>
                </a:lnTo>
                <a:lnTo>
                  <a:pt x="0" y="127889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155327" y="844011"/>
            <a:ext cx="8132673" cy="6909672"/>
          </a:xfrm>
          <a:custGeom>
            <a:avLst/>
            <a:gdLst/>
            <a:ahLst/>
            <a:cxnLst/>
            <a:rect r="r" b="b" t="t" l="l"/>
            <a:pathLst>
              <a:path h="6909672" w="8132673">
                <a:moveTo>
                  <a:pt x="0" y="0"/>
                </a:moveTo>
                <a:lnTo>
                  <a:pt x="8132673" y="0"/>
                </a:lnTo>
                <a:lnTo>
                  <a:pt x="8132673" y="6909671"/>
                </a:lnTo>
                <a:lnTo>
                  <a:pt x="0" y="6909671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15018" t="0" r="-12504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772988" y="2808514"/>
            <a:ext cx="7831202" cy="15937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67"/>
              </a:lnSpc>
            </a:pPr>
            <a:r>
              <a:rPr lang="en-US" sz="5908" b="true">
                <a:solidFill>
                  <a:srgbClr val="16456A"/>
                </a:solidFill>
                <a:latin typeface="Poppins Bold"/>
                <a:ea typeface="Poppins Bold"/>
                <a:cs typeface="Poppins Bold"/>
                <a:sym typeface="Poppins Bold"/>
              </a:rPr>
              <a:t>Travel Portal Software Solutions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016737" y="5057775"/>
            <a:ext cx="7658685" cy="5089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71"/>
              </a:lnSpc>
            </a:pPr>
            <a:r>
              <a:rPr lang="en-US" sz="2836">
                <a:solidFill>
                  <a:srgbClr val="16456A"/>
                </a:solidFill>
                <a:latin typeface="Poppins"/>
                <a:ea typeface="Poppins"/>
                <a:cs typeface="Poppins"/>
                <a:sym typeface="Poppins"/>
              </a:rPr>
              <a:t>Digitally Empowering the Travel Industry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593663" y="8759014"/>
            <a:ext cx="4085630" cy="400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1"/>
              </a:lnSpc>
              <a:spcBef>
                <a:spcPct val="0"/>
              </a:spcBef>
            </a:pPr>
            <a:r>
              <a:rPr lang="en-US" b="true" sz="2773">
                <a:solidFill>
                  <a:srgbClr val="16456A"/>
                </a:solidFill>
                <a:latin typeface="Poppins Bold"/>
                <a:ea typeface="Poppins Bold"/>
                <a:cs typeface="Poppins Bold"/>
                <a:sym typeface="Poppins Bold"/>
              </a:rPr>
              <a:t>Presented by: Travipro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3F4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6850588" y="9759996"/>
            <a:ext cx="307586" cy="307586"/>
          </a:xfrm>
          <a:custGeom>
            <a:avLst/>
            <a:gdLst/>
            <a:ahLst/>
            <a:cxnLst/>
            <a:rect r="r" b="b" t="t" l="l"/>
            <a:pathLst>
              <a:path h="307586" w="307586">
                <a:moveTo>
                  <a:pt x="0" y="0"/>
                </a:moveTo>
                <a:lnTo>
                  <a:pt x="307586" y="0"/>
                </a:lnTo>
                <a:lnTo>
                  <a:pt x="307586" y="307586"/>
                </a:lnTo>
                <a:lnTo>
                  <a:pt x="0" y="3075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758988" y="433495"/>
            <a:ext cx="487499" cy="450271"/>
          </a:xfrm>
          <a:custGeom>
            <a:avLst/>
            <a:gdLst/>
            <a:ahLst/>
            <a:cxnLst/>
            <a:rect r="r" b="b" t="t" l="l"/>
            <a:pathLst>
              <a:path h="450271" w="487499">
                <a:moveTo>
                  <a:pt x="0" y="0"/>
                </a:moveTo>
                <a:lnTo>
                  <a:pt x="487499" y="0"/>
                </a:lnTo>
                <a:lnTo>
                  <a:pt x="487499" y="450271"/>
                </a:lnTo>
                <a:lnTo>
                  <a:pt x="0" y="45027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351" y="1793066"/>
            <a:ext cx="7246304" cy="6964041"/>
          </a:xfrm>
          <a:custGeom>
            <a:avLst/>
            <a:gdLst/>
            <a:ahLst/>
            <a:cxnLst/>
            <a:rect r="r" b="b" t="t" l="l"/>
            <a:pathLst>
              <a:path h="6964041" w="7246304">
                <a:moveTo>
                  <a:pt x="0" y="0"/>
                </a:moveTo>
                <a:lnTo>
                  <a:pt x="7246304" y="0"/>
                </a:lnTo>
                <a:lnTo>
                  <a:pt x="7246304" y="6964041"/>
                </a:lnTo>
                <a:lnTo>
                  <a:pt x="0" y="696404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5748" t="0" r="-18278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8798034" y="1421948"/>
            <a:ext cx="7231911" cy="1678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27"/>
              </a:lnSpc>
            </a:pPr>
            <a:r>
              <a:rPr lang="en-US" sz="6165" b="true">
                <a:solidFill>
                  <a:srgbClr val="16456A"/>
                </a:solidFill>
                <a:latin typeface="Poppins Bold"/>
                <a:ea typeface="Poppins Bold"/>
                <a:cs typeface="Poppins Bold"/>
                <a:sym typeface="Poppins Bold"/>
              </a:rPr>
              <a:t>What is Travel Portal Softwa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7622589" y="4315824"/>
            <a:ext cx="10328670" cy="40430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20123" indent="-310061" lvl="1">
              <a:lnSpc>
                <a:spcPts val="3561"/>
              </a:lnSpc>
              <a:buFont typeface="Arial"/>
              <a:buChar char="•"/>
            </a:pPr>
            <a:r>
              <a:rPr lang="en-US" sz="2872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A web-based platform that automates travel bookings and operations</a:t>
            </a:r>
          </a:p>
          <a:p>
            <a:pPr algn="just" marL="620123" indent="-310061" lvl="1">
              <a:lnSpc>
                <a:spcPts val="3561"/>
              </a:lnSpc>
              <a:buFont typeface="Arial"/>
              <a:buChar char="•"/>
            </a:pPr>
            <a:r>
              <a:rPr lang="en-US" sz="2872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Designed for travel agents, tour operators, and B2B/B2C businesses</a:t>
            </a:r>
          </a:p>
          <a:p>
            <a:pPr algn="just" marL="620123" indent="-310061" lvl="1">
              <a:lnSpc>
                <a:spcPts val="3561"/>
              </a:lnSpc>
              <a:buFont typeface="Arial"/>
              <a:buChar char="•"/>
            </a:pPr>
            <a:r>
              <a:rPr lang="en-US" sz="2872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Integrates with flight, hotel, car rental, and tour APIs for real-time bookings</a:t>
            </a:r>
          </a:p>
          <a:p>
            <a:pPr algn="just" marL="620123" indent="-310061" lvl="1">
              <a:lnSpc>
                <a:spcPts val="3561"/>
              </a:lnSpc>
              <a:buFont typeface="Arial"/>
              <a:buChar char="•"/>
            </a:pPr>
            <a:r>
              <a:rPr lang="en-US" sz="2872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Offers multi-language, multi-currency, and mobile-friendly access</a:t>
            </a:r>
          </a:p>
          <a:p>
            <a:pPr algn="just">
              <a:lnSpc>
                <a:spcPts val="3561"/>
              </a:lnSpc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4475311" y="393209"/>
            <a:ext cx="3475948" cy="981114"/>
          </a:xfrm>
          <a:custGeom>
            <a:avLst/>
            <a:gdLst/>
            <a:ahLst/>
            <a:cxnLst/>
            <a:rect r="r" b="b" t="t" l="l"/>
            <a:pathLst>
              <a:path h="981114" w="3475948">
                <a:moveTo>
                  <a:pt x="0" y="0"/>
                </a:moveTo>
                <a:lnTo>
                  <a:pt x="3475948" y="0"/>
                </a:lnTo>
                <a:lnTo>
                  <a:pt x="3475948" y="981114"/>
                </a:lnTo>
                <a:lnTo>
                  <a:pt x="0" y="98111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7249655" y="8647451"/>
            <a:ext cx="10328670" cy="18864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09"/>
              </a:lnSpc>
              <a:spcBef>
                <a:spcPct val="0"/>
              </a:spcBef>
            </a:pPr>
            <a:r>
              <a:rPr lang="en-US" b="true" sz="3573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To Know More Vist , https://www.travipro.com/travel-portal-development.html</a:t>
            </a:r>
          </a:p>
          <a:p>
            <a:pPr algn="ctr">
              <a:lnSpc>
                <a:spcPts val="360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3F4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9588" y="3844464"/>
            <a:ext cx="7056952" cy="4909863"/>
          </a:xfrm>
          <a:custGeom>
            <a:avLst/>
            <a:gdLst/>
            <a:ahLst/>
            <a:cxnLst/>
            <a:rect r="r" b="b" t="t" l="l"/>
            <a:pathLst>
              <a:path h="4909863" w="7056952">
                <a:moveTo>
                  <a:pt x="0" y="0"/>
                </a:moveTo>
                <a:lnTo>
                  <a:pt x="7056952" y="0"/>
                </a:lnTo>
                <a:lnTo>
                  <a:pt x="7056952" y="4909863"/>
                </a:lnTo>
                <a:lnTo>
                  <a:pt x="0" y="490986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</a:blip>
            <a:stretch>
              <a:fillRect l="-13302" t="-3129" r="0" b="-312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594185" y="578429"/>
            <a:ext cx="487499" cy="450271"/>
          </a:xfrm>
          <a:custGeom>
            <a:avLst/>
            <a:gdLst/>
            <a:ahLst/>
            <a:cxnLst/>
            <a:rect r="r" b="b" t="t" l="l"/>
            <a:pathLst>
              <a:path h="450271" w="487499">
                <a:moveTo>
                  <a:pt x="0" y="0"/>
                </a:moveTo>
                <a:lnTo>
                  <a:pt x="487499" y="0"/>
                </a:lnTo>
                <a:lnTo>
                  <a:pt x="487499" y="450271"/>
                </a:lnTo>
                <a:lnTo>
                  <a:pt x="0" y="45027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0" y="616529"/>
            <a:ext cx="8232381" cy="1475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5406" b="true">
                <a:solidFill>
                  <a:srgbClr val="16456A"/>
                </a:solidFill>
                <a:latin typeface="Poppins Bold"/>
                <a:ea typeface="Poppins Bold"/>
                <a:cs typeface="Poppins Bold"/>
                <a:sym typeface="Poppins Bold"/>
              </a:rPr>
              <a:t>Importance of Travel Portal Software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7616540" y="2646866"/>
            <a:ext cx="10671460" cy="49265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50179" indent="-325090" lvl="1">
              <a:lnSpc>
                <a:spcPts val="3914"/>
              </a:lnSpc>
              <a:buFont typeface="Arial"/>
              <a:buChar char="•"/>
            </a:pPr>
            <a:r>
              <a:rPr lang="en-US" sz="3011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Real-Time Bookings: Streamlines booking processes with instant confirmations</a:t>
            </a:r>
          </a:p>
          <a:p>
            <a:pPr algn="l" marL="650179" indent="-325090" lvl="1">
              <a:lnSpc>
                <a:spcPts val="3914"/>
              </a:lnSpc>
              <a:buFont typeface="Arial"/>
              <a:buChar char="•"/>
            </a:pPr>
            <a:r>
              <a:rPr lang="en-US" sz="3011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Business Automation: Reduces manual tasks and operational costs</a:t>
            </a:r>
          </a:p>
          <a:p>
            <a:pPr algn="l" marL="650179" indent="-325090" lvl="1">
              <a:lnSpc>
                <a:spcPts val="3914"/>
              </a:lnSpc>
              <a:buFont typeface="Arial"/>
              <a:buChar char="•"/>
            </a:pPr>
            <a:r>
              <a:rPr lang="en-US" sz="3011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Enhanced Customer Experience: Offers 24/7 online access to travel services</a:t>
            </a:r>
          </a:p>
          <a:p>
            <a:pPr algn="l" marL="650179" indent="-325090" lvl="1">
              <a:lnSpc>
                <a:spcPts val="3914"/>
              </a:lnSpc>
              <a:buFont typeface="Arial"/>
              <a:buChar char="•"/>
            </a:pPr>
            <a:r>
              <a:rPr lang="en-US" sz="3011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Scalability: Easily manages high volumes of traffic and transactions</a:t>
            </a:r>
          </a:p>
          <a:p>
            <a:pPr algn="l" marL="650179" indent="-325090" lvl="1">
              <a:lnSpc>
                <a:spcPts val="3914"/>
              </a:lnSpc>
              <a:buFont typeface="Arial"/>
              <a:buChar char="•"/>
            </a:pPr>
            <a:r>
              <a:rPr lang="en-US" sz="3011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Global Reach: Expands customer base with international APIs and payment gateways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4475311" y="393209"/>
            <a:ext cx="3475948" cy="981114"/>
          </a:xfrm>
          <a:custGeom>
            <a:avLst/>
            <a:gdLst/>
            <a:ahLst/>
            <a:cxnLst/>
            <a:rect r="r" b="b" t="t" l="l"/>
            <a:pathLst>
              <a:path h="981114" w="3475948">
                <a:moveTo>
                  <a:pt x="0" y="0"/>
                </a:moveTo>
                <a:lnTo>
                  <a:pt x="3475948" y="0"/>
                </a:lnTo>
                <a:lnTo>
                  <a:pt x="3475948" y="981114"/>
                </a:lnTo>
                <a:lnTo>
                  <a:pt x="0" y="98111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249655" y="8647451"/>
            <a:ext cx="10328670" cy="18864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09"/>
              </a:lnSpc>
              <a:spcBef>
                <a:spcPct val="0"/>
              </a:spcBef>
            </a:pPr>
            <a:r>
              <a:rPr lang="en-US" b="true" sz="3573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To Know More Vist , https://www.travipro.com/travel-portal-development.html</a:t>
            </a:r>
          </a:p>
          <a:p>
            <a:pPr algn="ctr">
              <a:lnSpc>
                <a:spcPts val="360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3F4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3448193"/>
            <a:ext cx="6830228" cy="5040610"/>
          </a:xfrm>
          <a:custGeom>
            <a:avLst/>
            <a:gdLst/>
            <a:ahLst/>
            <a:cxnLst/>
            <a:rect r="r" b="b" t="t" l="l"/>
            <a:pathLst>
              <a:path h="5040610" w="6830228">
                <a:moveTo>
                  <a:pt x="0" y="0"/>
                </a:moveTo>
                <a:lnTo>
                  <a:pt x="6830228" y="0"/>
                </a:lnTo>
                <a:lnTo>
                  <a:pt x="6830228" y="5040610"/>
                </a:lnTo>
                <a:lnTo>
                  <a:pt x="0" y="50406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</a:blip>
            <a:stretch>
              <a:fillRect l="-12230" t="-708" r="0" b="-70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616953" y="578429"/>
            <a:ext cx="487499" cy="450271"/>
          </a:xfrm>
          <a:custGeom>
            <a:avLst/>
            <a:gdLst/>
            <a:ahLst/>
            <a:cxnLst/>
            <a:rect r="r" b="b" t="t" l="l"/>
            <a:pathLst>
              <a:path h="450271" w="487499">
                <a:moveTo>
                  <a:pt x="0" y="0"/>
                </a:moveTo>
                <a:lnTo>
                  <a:pt x="487499" y="0"/>
                </a:lnTo>
                <a:lnTo>
                  <a:pt x="487499" y="450271"/>
                </a:lnTo>
                <a:lnTo>
                  <a:pt x="0" y="45027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8706867" y="2053803"/>
            <a:ext cx="8004674" cy="13943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61"/>
              </a:lnSpc>
            </a:pPr>
            <a:r>
              <a:rPr lang="en-US" sz="4075" b="true">
                <a:solidFill>
                  <a:srgbClr val="16456A"/>
                </a:solidFill>
                <a:latin typeface="Poppins Bold"/>
                <a:ea typeface="Poppins Bold"/>
                <a:cs typeface="Poppins Bold"/>
                <a:sym typeface="Poppins Bold"/>
              </a:rPr>
              <a:t>Key Features &amp; Why Choose Travipro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7358254" y="4015633"/>
            <a:ext cx="9901046" cy="33827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10"/>
              </a:lnSpc>
            </a:pPr>
            <a:r>
              <a:rPr lang="en-US" sz="3372" b="true">
                <a:solidFill>
                  <a:srgbClr val="368CD1"/>
                </a:solidFill>
                <a:latin typeface="Poppins Bold"/>
                <a:ea typeface="Poppins Bold"/>
                <a:cs typeface="Poppins Bold"/>
                <a:sym typeface="Poppins Bold"/>
              </a:rPr>
              <a:t>Key Features</a:t>
            </a:r>
            <a:r>
              <a:rPr lang="en-US" sz="3372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:</a:t>
            </a:r>
          </a:p>
          <a:p>
            <a:pPr algn="l" marL="728070" indent="-364035" lvl="1">
              <a:lnSpc>
                <a:spcPts val="3810"/>
              </a:lnSpc>
              <a:buFont typeface="Arial"/>
              <a:buChar char="•"/>
            </a:pPr>
            <a:r>
              <a:rPr lang="en-US" sz="3372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Booking engines for flights, hotels, cars &amp; tours</a:t>
            </a:r>
          </a:p>
          <a:p>
            <a:pPr algn="l" marL="728070" indent="-364035" lvl="1">
              <a:lnSpc>
                <a:spcPts val="3810"/>
              </a:lnSpc>
              <a:buFont typeface="Arial"/>
              <a:buChar char="•"/>
            </a:pPr>
            <a:r>
              <a:rPr lang="en-US" sz="3372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Custom itinerary planner</a:t>
            </a:r>
          </a:p>
          <a:p>
            <a:pPr algn="l" marL="728070" indent="-364035" lvl="1">
              <a:lnSpc>
                <a:spcPts val="3810"/>
              </a:lnSpc>
              <a:buFont typeface="Arial"/>
              <a:buChar char="•"/>
            </a:pPr>
            <a:r>
              <a:rPr lang="en-US" sz="3372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Agent dashboard &amp; commission management</a:t>
            </a:r>
          </a:p>
          <a:p>
            <a:pPr algn="l">
              <a:lnSpc>
                <a:spcPts val="3810"/>
              </a:lnSpc>
            </a:pP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4365537" y="1028700"/>
            <a:ext cx="1640427" cy="1649424"/>
          </a:xfrm>
          <a:custGeom>
            <a:avLst/>
            <a:gdLst/>
            <a:ahLst/>
            <a:cxnLst/>
            <a:rect r="r" b="b" t="t" l="l"/>
            <a:pathLst>
              <a:path h="1649424" w="1640427">
                <a:moveTo>
                  <a:pt x="0" y="0"/>
                </a:moveTo>
                <a:lnTo>
                  <a:pt x="1640427" y="0"/>
                </a:lnTo>
                <a:lnTo>
                  <a:pt x="1640427" y="1649424"/>
                </a:lnTo>
                <a:lnTo>
                  <a:pt x="0" y="164942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5451789" y="1028700"/>
            <a:ext cx="1640427" cy="1649424"/>
          </a:xfrm>
          <a:custGeom>
            <a:avLst/>
            <a:gdLst/>
            <a:ahLst/>
            <a:cxnLst/>
            <a:rect r="r" b="b" t="t" l="l"/>
            <a:pathLst>
              <a:path h="1649424" w="1640427">
                <a:moveTo>
                  <a:pt x="0" y="0"/>
                </a:moveTo>
                <a:lnTo>
                  <a:pt x="1640427" y="0"/>
                </a:lnTo>
                <a:lnTo>
                  <a:pt x="1640427" y="1649424"/>
                </a:lnTo>
                <a:lnTo>
                  <a:pt x="0" y="164942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6538040" y="1028700"/>
            <a:ext cx="1640427" cy="1649424"/>
          </a:xfrm>
          <a:custGeom>
            <a:avLst/>
            <a:gdLst/>
            <a:ahLst/>
            <a:cxnLst/>
            <a:rect r="r" b="b" t="t" l="l"/>
            <a:pathLst>
              <a:path h="1649424" w="1640427">
                <a:moveTo>
                  <a:pt x="0" y="0"/>
                </a:moveTo>
                <a:lnTo>
                  <a:pt x="1640428" y="0"/>
                </a:lnTo>
                <a:lnTo>
                  <a:pt x="1640428" y="1649424"/>
                </a:lnTo>
                <a:lnTo>
                  <a:pt x="0" y="164942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475311" y="393209"/>
            <a:ext cx="3475948" cy="981114"/>
          </a:xfrm>
          <a:custGeom>
            <a:avLst/>
            <a:gdLst/>
            <a:ahLst/>
            <a:cxnLst/>
            <a:rect r="r" b="b" t="t" l="l"/>
            <a:pathLst>
              <a:path h="981114" w="3475948">
                <a:moveTo>
                  <a:pt x="0" y="0"/>
                </a:moveTo>
                <a:lnTo>
                  <a:pt x="3475948" y="0"/>
                </a:lnTo>
                <a:lnTo>
                  <a:pt x="3475948" y="981114"/>
                </a:lnTo>
                <a:lnTo>
                  <a:pt x="0" y="98111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7092216" y="7360313"/>
            <a:ext cx="9901046" cy="26055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80"/>
              </a:lnSpc>
            </a:pPr>
            <a:r>
              <a:rPr lang="en-US" sz="3372" b="true">
                <a:solidFill>
                  <a:srgbClr val="368CD1"/>
                </a:solidFill>
                <a:latin typeface="Poppins Bold"/>
                <a:ea typeface="Poppins Bold"/>
                <a:cs typeface="Poppins Bold"/>
                <a:sym typeface="Poppins Bold"/>
              </a:rPr>
              <a:t>Why Choose Travipro:</a:t>
            </a:r>
          </a:p>
          <a:p>
            <a:pPr algn="l" marL="728070" indent="-364035" lvl="1">
              <a:lnSpc>
                <a:spcPts val="4080"/>
              </a:lnSpc>
              <a:buFont typeface="Arial"/>
              <a:buChar char="•"/>
            </a:pPr>
            <a:r>
              <a:rPr lang="en-US" sz="3372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Industry-leading travel tech expertise</a:t>
            </a:r>
          </a:p>
          <a:p>
            <a:pPr algn="l" marL="728070" indent="-364035" lvl="1">
              <a:lnSpc>
                <a:spcPts val="4080"/>
              </a:lnSpc>
              <a:buFont typeface="Arial"/>
              <a:buChar char="•"/>
            </a:pPr>
            <a:r>
              <a:rPr lang="en-US" sz="3372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Sea</a:t>
            </a:r>
            <a:r>
              <a:rPr lang="en-US" sz="3372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mless third-party API integrations</a:t>
            </a:r>
          </a:p>
          <a:p>
            <a:pPr algn="l" marL="728070" indent="-364035" lvl="1">
              <a:lnSpc>
                <a:spcPts val="4080"/>
              </a:lnSpc>
              <a:buFont typeface="Arial"/>
              <a:buChar char="•"/>
            </a:pPr>
            <a:r>
              <a:rPr lang="en-US" sz="3372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SEO-friendly, scalable platforms</a:t>
            </a:r>
          </a:p>
          <a:p>
            <a:pPr algn="l">
              <a:lnSpc>
                <a:spcPts val="4080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3F4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1800922"/>
            <a:ext cx="7682893" cy="5689796"/>
          </a:xfrm>
          <a:custGeom>
            <a:avLst/>
            <a:gdLst/>
            <a:ahLst/>
            <a:cxnLst/>
            <a:rect r="r" b="b" t="t" l="l"/>
            <a:pathLst>
              <a:path h="5689796" w="7682893">
                <a:moveTo>
                  <a:pt x="0" y="0"/>
                </a:moveTo>
                <a:lnTo>
                  <a:pt x="7682893" y="0"/>
                </a:lnTo>
                <a:lnTo>
                  <a:pt x="7682893" y="5689796"/>
                </a:lnTo>
                <a:lnTo>
                  <a:pt x="0" y="5689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</a:blip>
            <a:stretch>
              <a:fillRect l="-12276" t="-503" r="0" b="-503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8301058" y="803337"/>
            <a:ext cx="7697580" cy="9975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69"/>
              </a:lnSpc>
            </a:pPr>
            <a:r>
              <a:rPr lang="en-US" sz="6999" b="true">
                <a:solidFill>
                  <a:srgbClr val="16456A"/>
                </a:solidFill>
                <a:latin typeface="Poppins Bold"/>
                <a:ea typeface="Poppins Bold"/>
                <a:cs typeface="Poppins Bold"/>
                <a:sym typeface="Poppins Bold"/>
              </a:rPr>
              <a:t>CONTACT US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8301058" y="2499907"/>
            <a:ext cx="9540674" cy="60455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162"/>
              </a:lnSpc>
            </a:pPr>
            <a:r>
              <a:rPr lang="en-US" sz="4562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info@travipro.com</a:t>
            </a:r>
          </a:p>
          <a:p>
            <a:pPr algn="l">
              <a:lnSpc>
                <a:spcPts val="7162"/>
              </a:lnSpc>
            </a:pPr>
          </a:p>
          <a:p>
            <a:pPr algn="l">
              <a:lnSpc>
                <a:spcPts val="4607"/>
              </a:lnSpc>
            </a:pPr>
            <a:r>
              <a:rPr lang="en-US" sz="4562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+91 9560 433 318</a:t>
            </a:r>
          </a:p>
          <a:p>
            <a:pPr algn="l">
              <a:lnSpc>
                <a:spcPts val="4607"/>
              </a:lnSpc>
            </a:pPr>
          </a:p>
          <a:p>
            <a:pPr algn="l">
              <a:lnSpc>
                <a:spcPts val="4607"/>
              </a:lnSpc>
            </a:pPr>
            <a:r>
              <a:rPr lang="en-US" sz="4562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Alliance Web Solution Pvt Ltd.</a:t>
            </a:r>
          </a:p>
          <a:p>
            <a:pPr algn="l">
              <a:lnSpc>
                <a:spcPts val="4607"/>
              </a:lnSpc>
            </a:pPr>
            <a:r>
              <a:rPr lang="en-US" sz="4562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B-112, Sector-64 Noida</a:t>
            </a:r>
          </a:p>
          <a:p>
            <a:pPr algn="l">
              <a:lnSpc>
                <a:spcPts val="4607"/>
              </a:lnSpc>
            </a:pPr>
          </a:p>
          <a:p>
            <a:pPr algn="l">
              <a:lnSpc>
                <a:spcPts val="4607"/>
              </a:lnSpc>
            </a:pPr>
            <a:r>
              <a:rPr lang="en-US" sz="4562">
                <a:solidFill>
                  <a:srgbClr val="368CD1"/>
                </a:solidFill>
                <a:latin typeface="Poppins"/>
                <a:ea typeface="Poppins"/>
                <a:cs typeface="Poppins"/>
                <a:sym typeface="Poppins"/>
              </a:rPr>
              <a:t>www.travipro.com</a:t>
            </a:r>
          </a:p>
          <a:p>
            <a:pPr algn="l">
              <a:lnSpc>
                <a:spcPts val="4607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DAGt9rqrG9w</dc:identifier>
  <dcterms:modified xsi:type="dcterms:W3CDTF">2011-08-01T06:04:30Z</dcterms:modified>
  <cp:revision>1</cp:revision>
  <dc:title>Travel Web Development</dc:title>
</cp:coreProperties>
</file>