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Montserrat Bold" charset="1" panose="00000800000000000000"/>
      <p:regular r:id="rId11"/>
    </p:embeddedFont>
    <p:embeddedFont>
      <p:font typeface="Montserrat" charset="1" panose="000005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jpe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8.png" Type="http://schemas.openxmlformats.org/officeDocument/2006/relationships/image"/><Relationship Id="rId5" Target="../media/image9.svg" Type="http://schemas.openxmlformats.org/officeDocument/2006/relationships/image"/><Relationship Id="rId6" Target="../media/image15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jpeg" Type="http://schemas.openxmlformats.org/officeDocument/2006/relationships/image"/><Relationship Id="rId3" Target="../media/image17.png" Type="http://schemas.openxmlformats.org/officeDocument/2006/relationships/image"/><Relationship Id="rId4" Target="../media/image18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19.png" Type="http://schemas.openxmlformats.org/officeDocument/2006/relationships/image"/><Relationship Id="rId5" Target="../media/image20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333" r="0" b="-9333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14173200" y="-343954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4114800" y="0"/>
                </a:moveTo>
                <a:lnTo>
                  <a:pt x="0" y="0"/>
                </a:lnTo>
                <a:lnTo>
                  <a:pt x="0" y="4114800"/>
                </a:lnTo>
                <a:lnTo>
                  <a:pt x="4114800" y="4114800"/>
                </a:lnTo>
                <a:lnTo>
                  <a:pt x="411480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4" id="4"/>
          <p:cNvSpPr/>
          <p:nvPr/>
        </p:nvSpPr>
        <p:spPr>
          <a:xfrm>
            <a:off x="11795760" y="7078009"/>
            <a:ext cx="6492240" cy="0"/>
          </a:xfrm>
          <a:prstGeom prst="line">
            <a:avLst/>
          </a:prstGeom>
          <a:ln cap="flat" w="1905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-748953" y="4394547"/>
            <a:ext cx="1497905" cy="1497905"/>
          </a:xfrm>
          <a:custGeom>
            <a:avLst/>
            <a:gdLst/>
            <a:ahLst/>
            <a:cxnLst/>
            <a:rect r="r" b="b" t="t" l="l"/>
            <a:pathLst>
              <a:path h="1497905" w="1497905">
                <a:moveTo>
                  <a:pt x="0" y="0"/>
                </a:moveTo>
                <a:lnTo>
                  <a:pt x="1497906" y="0"/>
                </a:lnTo>
                <a:lnTo>
                  <a:pt x="1497906" y="1497906"/>
                </a:lnTo>
                <a:lnTo>
                  <a:pt x="0" y="149790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98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3410588" y="8849181"/>
            <a:ext cx="3251271" cy="3251271"/>
          </a:xfrm>
          <a:custGeom>
            <a:avLst/>
            <a:gdLst/>
            <a:ahLst/>
            <a:cxnLst/>
            <a:rect r="r" b="b" t="t" l="l"/>
            <a:pathLst>
              <a:path h="3251271" w="3251271">
                <a:moveTo>
                  <a:pt x="0" y="0"/>
                </a:moveTo>
                <a:lnTo>
                  <a:pt x="3251271" y="0"/>
                </a:lnTo>
                <a:lnTo>
                  <a:pt x="3251271" y="3251271"/>
                </a:lnTo>
                <a:lnTo>
                  <a:pt x="0" y="325127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2264093" y="5908265"/>
            <a:ext cx="8994469" cy="1375244"/>
            <a:chOff x="0" y="0"/>
            <a:chExt cx="1954252" cy="29880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954252" cy="298803"/>
            </a:xfrm>
            <a:custGeom>
              <a:avLst/>
              <a:gdLst/>
              <a:ahLst/>
              <a:cxnLst/>
              <a:rect r="r" b="b" t="t" l="l"/>
              <a:pathLst>
                <a:path h="298803" w="1954252">
                  <a:moveTo>
                    <a:pt x="0" y="0"/>
                  </a:moveTo>
                  <a:lnTo>
                    <a:pt x="1954252" y="0"/>
                  </a:lnTo>
                  <a:lnTo>
                    <a:pt x="1954252" y="298803"/>
                  </a:lnTo>
                  <a:lnTo>
                    <a:pt x="0" y="298803"/>
                  </a:lnTo>
                  <a:close/>
                </a:path>
              </a:pathLst>
            </a:custGeom>
            <a:solidFill>
              <a:srgbClr val="4D4C7D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954252" cy="336903"/>
            </a:xfrm>
            <a:prstGeom prst="rect">
              <a:avLst/>
            </a:prstGeom>
          </p:spPr>
          <p:txBody>
            <a:bodyPr anchor="ctr" rtlCol="false" tIns="58947" lIns="58947" bIns="58947" rIns="58947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12340462" y="5140237"/>
            <a:ext cx="2848162" cy="311327"/>
          </a:xfrm>
          <a:custGeom>
            <a:avLst/>
            <a:gdLst/>
            <a:ahLst/>
            <a:cxnLst/>
            <a:rect r="r" b="b" t="t" l="l"/>
            <a:pathLst>
              <a:path h="311327" w="2848162">
                <a:moveTo>
                  <a:pt x="0" y="0"/>
                </a:moveTo>
                <a:lnTo>
                  <a:pt x="2848162" y="0"/>
                </a:lnTo>
                <a:lnTo>
                  <a:pt x="2848162" y="311326"/>
                </a:lnTo>
                <a:lnTo>
                  <a:pt x="0" y="31132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alphaModFix amt="38000"/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-132221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9922753" y="-3263"/>
            <a:ext cx="8365247" cy="10287000"/>
          </a:xfrm>
          <a:custGeom>
            <a:avLst/>
            <a:gdLst/>
            <a:ahLst/>
            <a:cxnLst/>
            <a:rect r="r" b="b" t="t" l="l"/>
            <a:pathLst>
              <a:path h="10287000" w="8365247">
                <a:moveTo>
                  <a:pt x="0" y="0"/>
                </a:moveTo>
                <a:lnTo>
                  <a:pt x="8365247" y="0"/>
                </a:lnTo>
                <a:lnTo>
                  <a:pt x="8365247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alphaModFix amt="12000"/>
            </a:blip>
            <a:stretch>
              <a:fillRect l="-42287" t="0" r="-42287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662788" y="2652534"/>
            <a:ext cx="11035798" cy="22366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813"/>
              </a:lnSpc>
            </a:pPr>
            <a:r>
              <a:rPr lang="en-US" b="true" sz="7344">
                <a:solidFill>
                  <a:srgbClr val="372A28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TOP SEO COMPANY IN D</a:t>
            </a:r>
            <a:r>
              <a:rPr lang="en-US" sz="7344" b="true">
                <a:solidFill>
                  <a:srgbClr val="372A28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elhi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890099" y="6255929"/>
            <a:ext cx="7742456" cy="6133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1"/>
              </a:lnSpc>
            </a:pPr>
            <a:r>
              <a:rPr lang="en-US" sz="3600" spc="954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By. Digitaloye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12338576" y="1144670"/>
            <a:ext cx="2540034" cy="3167842"/>
          </a:xfrm>
          <a:custGeom>
            <a:avLst/>
            <a:gdLst/>
            <a:ahLst/>
            <a:cxnLst/>
            <a:rect r="r" b="b" t="t" l="l"/>
            <a:pathLst>
              <a:path h="3167842" w="2540034">
                <a:moveTo>
                  <a:pt x="0" y="0"/>
                </a:moveTo>
                <a:lnTo>
                  <a:pt x="2540033" y="0"/>
                </a:lnTo>
                <a:lnTo>
                  <a:pt x="2540033" y="3167843"/>
                </a:lnTo>
                <a:lnTo>
                  <a:pt x="0" y="316784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427549" y="1458575"/>
            <a:ext cx="7792639" cy="11032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703"/>
              </a:lnSpc>
            </a:pPr>
            <a:r>
              <a:rPr lang="en-US" sz="7252" b="true">
                <a:solidFill>
                  <a:srgbClr val="372A28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INTRODUCTION</a:t>
            </a:r>
          </a:p>
        </p:txBody>
      </p:sp>
      <p:sp>
        <p:nvSpPr>
          <p:cNvPr name="AutoShape 4" id="4"/>
          <p:cNvSpPr/>
          <p:nvPr/>
        </p:nvSpPr>
        <p:spPr>
          <a:xfrm>
            <a:off x="2213068" y="2977330"/>
            <a:ext cx="8338775" cy="0"/>
          </a:xfrm>
          <a:prstGeom prst="line">
            <a:avLst/>
          </a:prstGeom>
          <a:ln cap="flat" w="1905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5" id="5"/>
          <p:cNvSpPr txBox="true"/>
          <p:nvPr/>
        </p:nvSpPr>
        <p:spPr>
          <a:xfrm rot="0">
            <a:off x="2427549" y="3357914"/>
            <a:ext cx="8212733" cy="6406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74"/>
              </a:lnSpc>
              <a:spcBef>
                <a:spcPct val="0"/>
              </a:spcBef>
            </a:pPr>
            <a:r>
              <a:rPr lang="en-US" b="true" sz="4228">
                <a:solidFill>
                  <a:srgbClr val="372A28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TOP SEO COMPANY IN DELHI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723173" y="4848031"/>
            <a:ext cx="12599338" cy="213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75"/>
              </a:lnSpc>
              <a:spcBef>
                <a:spcPct val="0"/>
              </a:spcBef>
            </a:pPr>
            <a:r>
              <a:rPr lang="en-US" sz="2812">
                <a:solidFill>
                  <a:srgbClr val="372A28"/>
                </a:solidFill>
                <a:latin typeface="Montserrat"/>
                <a:ea typeface="Montserrat"/>
                <a:cs typeface="Montserrat"/>
                <a:sym typeface="Montserrat"/>
              </a:rPr>
              <a:t>DIGITALOYE IS A LEADING SEO AGENCY IN DELHI KNOWN FOR DELIVERING RESULT-DRIVEN STRATEGIES. LOOKING TO DOMINATE SEARCH RANKINGS AND DRIVE QUALITY TRAFFIC? OUR SEO EXPERTS CRAFT TAILORED SOLUTIONS THAT BOOST VISIBILITY, ENHANCE ENGAGEMENT, AND DELIVER MEASURABLE GROWTH.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143336" y="9258300"/>
            <a:ext cx="9996940" cy="466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90"/>
              </a:lnSpc>
              <a:spcBef>
                <a:spcPct val="0"/>
              </a:spcBef>
            </a:pPr>
            <a:r>
              <a:rPr lang="en-US" b="true" sz="3075">
                <a:solidFill>
                  <a:srgbClr val="372A28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WWW.DIGITALOYE.COM/SEO-SERVICES.HTML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488074">
            <a:off x="-31509" y="-31509"/>
            <a:ext cx="2120417" cy="2120417"/>
          </a:xfrm>
          <a:custGeom>
            <a:avLst/>
            <a:gdLst/>
            <a:ahLst/>
            <a:cxnLst/>
            <a:rect r="r" b="b" t="t" l="l"/>
            <a:pathLst>
              <a:path h="2120417" w="2120417">
                <a:moveTo>
                  <a:pt x="0" y="0"/>
                </a:moveTo>
                <a:lnTo>
                  <a:pt x="2120418" y="0"/>
                </a:lnTo>
                <a:lnTo>
                  <a:pt x="2120418" y="2120418"/>
                </a:lnTo>
                <a:lnTo>
                  <a:pt x="0" y="21204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244284" y="7344103"/>
            <a:ext cx="2848162" cy="311327"/>
          </a:xfrm>
          <a:custGeom>
            <a:avLst/>
            <a:gdLst/>
            <a:ahLst/>
            <a:cxnLst/>
            <a:rect r="r" b="b" t="t" l="l"/>
            <a:pathLst>
              <a:path h="311327" w="2848162">
                <a:moveTo>
                  <a:pt x="0" y="0"/>
                </a:moveTo>
                <a:lnTo>
                  <a:pt x="2848163" y="0"/>
                </a:lnTo>
                <a:lnTo>
                  <a:pt x="2848163" y="311327"/>
                </a:lnTo>
                <a:lnTo>
                  <a:pt x="0" y="3113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8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132221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058400" y="0"/>
            <a:ext cx="8229600" cy="10287000"/>
          </a:xfrm>
          <a:custGeom>
            <a:avLst/>
            <a:gdLst/>
            <a:ahLst/>
            <a:cxnLst/>
            <a:rect r="r" b="b" t="t" l="l"/>
            <a:pathLst>
              <a:path h="10287000" w="8229600">
                <a:moveTo>
                  <a:pt x="0" y="0"/>
                </a:moveTo>
                <a:lnTo>
                  <a:pt x="8229600" y="0"/>
                </a:lnTo>
                <a:lnTo>
                  <a:pt x="82296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49000"/>
            </a:blip>
            <a:stretch>
              <a:fillRect l="-12500" t="0" r="-1250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246711" y="1611452"/>
            <a:ext cx="11652477" cy="12482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394"/>
              </a:lnSpc>
            </a:pPr>
            <a:r>
              <a:rPr lang="en-US" sz="9394" b="true">
                <a:solidFill>
                  <a:srgbClr val="372A28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OUR EXPERTISE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467095" y="3236472"/>
            <a:ext cx="4185832" cy="6153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14"/>
              </a:lnSpc>
            </a:pPr>
            <a:r>
              <a:rPr lang="en-US" sz="3299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We specialize in: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467095" y="4347088"/>
            <a:ext cx="9947029" cy="4543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728403" indent="-364202" lvl="1">
              <a:lnSpc>
                <a:spcPts val="4048"/>
              </a:lnSpc>
              <a:buFont typeface="Arial"/>
              <a:buChar char="•"/>
            </a:pPr>
            <a:r>
              <a:rPr lang="en-US" sz="3373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TECHNICAL SEO AUDITS</a:t>
            </a:r>
          </a:p>
          <a:p>
            <a:pPr algn="ctr">
              <a:lnSpc>
                <a:spcPts val="4048"/>
              </a:lnSpc>
            </a:pPr>
          </a:p>
          <a:p>
            <a:pPr algn="ctr" marL="728403" indent="-364202" lvl="1">
              <a:lnSpc>
                <a:spcPts val="4048"/>
              </a:lnSpc>
              <a:buFont typeface="Arial"/>
              <a:buChar char="•"/>
            </a:pPr>
            <a:r>
              <a:rPr lang="en-US" sz="3373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ON-PAGE &amp; OFF-PAGE OPTIMIZATION</a:t>
            </a:r>
          </a:p>
          <a:p>
            <a:pPr algn="ctr">
              <a:lnSpc>
                <a:spcPts val="4048"/>
              </a:lnSpc>
            </a:pPr>
          </a:p>
          <a:p>
            <a:pPr algn="ctr" marL="728403" indent="-364202" lvl="1">
              <a:lnSpc>
                <a:spcPts val="4048"/>
              </a:lnSpc>
              <a:buFont typeface="Arial"/>
              <a:buChar char="•"/>
            </a:pPr>
            <a:r>
              <a:rPr lang="en-US" sz="3373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LOCAL SEO &amp; GOOGLE MY BUSINESS</a:t>
            </a:r>
          </a:p>
          <a:p>
            <a:pPr algn="ctr">
              <a:lnSpc>
                <a:spcPts val="4048"/>
              </a:lnSpc>
            </a:pPr>
          </a:p>
          <a:p>
            <a:pPr algn="ctr" marL="728403" indent="-364202" lvl="1">
              <a:lnSpc>
                <a:spcPts val="4048"/>
              </a:lnSpc>
              <a:buFont typeface="Arial"/>
              <a:buChar char="•"/>
            </a:pPr>
            <a:r>
              <a:rPr lang="en-US" sz="3373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HIGH-AUTHORITY LINK BUILDING</a:t>
            </a:r>
          </a:p>
          <a:p>
            <a:pPr algn="ctr">
              <a:lnSpc>
                <a:spcPts val="4048"/>
              </a:lnSpc>
            </a:pPr>
          </a:p>
          <a:p>
            <a:pPr algn="ctr" marL="728403" indent="-364202" lvl="1">
              <a:lnSpc>
                <a:spcPts val="4048"/>
              </a:lnSpc>
              <a:buFont typeface="Arial"/>
              <a:buChar char="•"/>
            </a:pPr>
            <a:r>
              <a:rPr lang="en-US" sz="3373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SEO CONTENT STRATEGY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821864" y="-102870"/>
            <a:ext cx="9144000" cy="4153223"/>
            <a:chOff x="0" y="0"/>
            <a:chExt cx="1416645" cy="64344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416645" cy="643443"/>
            </a:xfrm>
            <a:custGeom>
              <a:avLst/>
              <a:gdLst/>
              <a:ahLst/>
              <a:cxnLst/>
              <a:rect r="r" b="b" t="t" l="l"/>
              <a:pathLst>
                <a:path h="643443" w="1416645">
                  <a:moveTo>
                    <a:pt x="0" y="0"/>
                  </a:moveTo>
                  <a:lnTo>
                    <a:pt x="1416645" y="0"/>
                  </a:lnTo>
                  <a:lnTo>
                    <a:pt x="1416645" y="643443"/>
                  </a:lnTo>
                  <a:lnTo>
                    <a:pt x="0" y="643443"/>
                  </a:lnTo>
                  <a:close/>
                </a:path>
              </a:pathLst>
            </a:custGeom>
            <a:blipFill>
              <a:blip r:embed="rId2"/>
              <a:stretch>
                <a:fillRect l="0" t="-23480" r="0" b="-2348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5724692" y="5095875"/>
            <a:ext cx="2563308" cy="5145325"/>
          </a:xfrm>
          <a:custGeom>
            <a:avLst/>
            <a:gdLst/>
            <a:ahLst/>
            <a:cxnLst/>
            <a:rect r="r" b="b" t="t" l="l"/>
            <a:pathLst>
              <a:path h="5145325" w="2563308">
                <a:moveTo>
                  <a:pt x="0" y="0"/>
                </a:moveTo>
                <a:lnTo>
                  <a:pt x="2563308" y="0"/>
                </a:lnTo>
                <a:lnTo>
                  <a:pt x="2563308" y="5145325"/>
                </a:lnTo>
                <a:lnTo>
                  <a:pt x="0" y="514532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426542" y="1321591"/>
            <a:ext cx="7717458" cy="18345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56"/>
              </a:lnSpc>
            </a:pPr>
            <a:r>
              <a:rPr lang="en-US" sz="7056" b="true">
                <a:solidFill>
                  <a:srgbClr val="372A28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WHY WE STAND OUT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426542" y="4526759"/>
            <a:ext cx="1149904" cy="1023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71"/>
              </a:lnSpc>
            </a:pPr>
            <a:r>
              <a:rPr lang="en-US" sz="6726" b="true">
                <a:solidFill>
                  <a:srgbClr val="C80B0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01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426542" y="5622912"/>
            <a:ext cx="1149904" cy="1023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71"/>
              </a:lnSpc>
            </a:pPr>
            <a:r>
              <a:rPr lang="en-US" sz="6726" b="true">
                <a:solidFill>
                  <a:srgbClr val="C80B0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02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426542" y="6718392"/>
            <a:ext cx="1149904" cy="1023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71"/>
              </a:lnSpc>
            </a:pPr>
            <a:r>
              <a:rPr lang="en-US" sz="6726" b="true">
                <a:solidFill>
                  <a:srgbClr val="C80B0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03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426542" y="7817741"/>
            <a:ext cx="1498015" cy="1023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71"/>
              </a:lnSpc>
            </a:pPr>
            <a:r>
              <a:rPr lang="en-US" sz="6726" b="true">
                <a:solidFill>
                  <a:srgbClr val="C80B0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04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924557" y="4858894"/>
            <a:ext cx="9411404" cy="8352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59"/>
              </a:lnSpc>
            </a:pPr>
            <a:r>
              <a:rPr lang="en-US" sz="3259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 Proven track record of ranking competitive keywords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2924557" y="5955047"/>
            <a:ext cx="8351883" cy="4257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59"/>
              </a:lnSpc>
            </a:pPr>
            <a:r>
              <a:rPr lang="en-US" sz="3259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 100% ethical, white-hat SEO practices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924557" y="6906262"/>
            <a:ext cx="8937101" cy="8352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59"/>
              </a:lnSpc>
            </a:pPr>
            <a:r>
              <a:rPr lang="en-US" sz="3259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Customized strategies based on industry insights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924557" y="8149876"/>
            <a:ext cx="8937101" cy="8352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59"/>
              </a:lnSpc>
            </a:pPr>
            <a:r>
              <a:rPr lang="en-US" sz="3259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Transparent reporting &amp; continuous support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655693" y="673722"/>
            <a:ext cx="5517782" cy="22508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83"/>
              </a:lnSpc>
            </a:pPr>
            <a:r>
              <a:rPr lang="en-US" b="true" sz="8683">
                <a:solidFill>
                  <a:srgbClr val="372A28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THANK YOU</a:t>
            </a:r>
          </a:p>
        </p:txBody>
      </p:sp>
      <p:sp>
        <p:nvSpPr>
          <p:cNvPr name="Freeform 3" id="3"/>
          <p:cNvSpPr/>
          <p:nvPr/>
        </p:nvSpPr>
        <p:spPr>
          <a:xfrm flipH="true" flipV="false" rot="0">
            <a:off x="14173200" y="-343954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4114800" y="0"/>
                </a:moveTo>
                <a:lnTo>
                  <a:pt x="0" y="0"/>
                </a:lnTo>
                <a:lnTo>
                  <a:pt x="0" y="4114800"/>
                </a:lnTo>
                <a:lnTo>
                  <a:pt x="4114800" y="4114800"/>
                </a:lnTo>
                <a:lnTo>
                  <a:pt x="41148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20492" y="6895004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4182672">
            <a:off x="2076667" y="4485726"/>
            <a:ext cx="657774" cy="657774"/>
          </a:xfrm>
          <a:custGeom>
            <a:avLst/>
            <a:gdLst/>
            <a:ahLst/>
            <a:cxnLst/>
            <a:rect r="r" b="b" t="t" l="l"/>
            <a:pathLst>
              <a:path h="657774" w="657774">
                <a:moveTo>
                  <a:pt x="0" y="0"/>
                </a:moveTo>
                <a:lnTo>
                  <a:pt x="657774" y="0"/>
                </a:lnTo>
                <a:lnTo>
                  <a:pt x="657774" y="657774"/>
                </a:lnTo>
                <a:lnTo>
                  <a:pt x="0" y="65777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4182672">
            <a:off x="15500341" y="5427434"/>
            <a:ext cx="639258" cy="639258"/>
          </a:xfrm>
          <a:custGeom>
            <a:avLst/>
            <a:gdLst/>
            <a:ahLst/>
            <a:cxnLst/>
            <a:rect r="r" b="b" t="t" l="l"/>
            <a:pathLst>
              <a:path h="639258" w="639258">
                <a:moveTo>
                  <a:pt x="0" y="0"/>
                </a:moveTo>
                <a:lnTo>
                  <a:pt x="639258" y="0"/>
                </a:lnTo>
                <a:lnTo>
                  <a:pt x="639258" y="639258"/>
                </a:lnTo>
                <a:lnTo>
                  <a:pt x="0" y="6392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226418" y="3408337"/>
            <a:ext cx="12182921" cy="1828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10"/>
              </a:lnSpc>
              <a:spcBef>
                <a:spcPct val="0"/>
              </a:spcBef>
            </a:pPr>
            <a:r>
              <a:rPr lang="en-US" b="true" sz="4008">
                <a:solidFill>
                  <a:srgbClr val="372A28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ADDRESS :- </a:t>
            </a:r>
            <a:r>
              <a:rPr lang="en-US" sz="4008">
                <a:solidFill>
                  <a:srgbClr val="372A28"/>
                </a:solidFill>
                <a:latin typeface="Montserrat"/>
                <a:ea typeface="Montserrat"/>
                <a:cs typeface="Montserrat"/>
                <a:sym typeface="Montserrat"/>
              </a:rPr>
              <a:t>DIGITALOYE B-112, SECOND FLOOR</a:t>
            </a:r>
          </a:p>
          <a:p>
            <a:pPr algn="ctr">
              <a:lnSpc>
                <a:spcPts val="4810"/>
              </a:lnSpc>
              <a:spcBef>
                <a:spcPct val="0"/>
              </a:spcBef>
            </a:pPr>
            <a:r>
              <a:rPr lang="en-US" sz="4008">
                <a:solidFill>
                  <a:srgbClr val="372A28"/>
                </a:solidFill>
                <a:latin typeface="Montserrat"/>
                <a:ea typeface="Montserrat"/>
                <a:cs typeface="Montserrat"/>
                <a:sym typeface="Montserrat"/>
              </a:rPr>
              <a:t>SECTOR-64, NOIDA - 201301</a:t>
            </a:r>
          </a:p>
          <a:p>
            <a:pPr algn="ctr">
              <a:lnSpc>
                <a:spcPts val="4810"/>
              </a:lnSpc>
              <a:spcBef>
                <a:spcPct val="0"/>
              </a:spcBef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3649553" y="5007821"/>
            <a:ext cx="9530060" cy="657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91"/>
              </a:lnSpc>
              <a:spcBef>
                <a:spcPct val="0"/>
              </a:spcBef>
            </a:pPr>
            <a:r>
              <a:rPr lang="en-US" b="true" sz="4326">
                <a:solidFill>
                  <a:srgbClr val="372A28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EMAIL - </a:t>
            </a:r>
            <a:r>
              <a:rPr lang="en-US" sz="4326">
                <a:solidFill>
                  <a:srgbClr val="372A28"/>
                </a:solidFill>
                <a:latin typeface="Montserrat"/>
                <a:ea typeface="Montserrat"/>
                <a:cs typeface="Montserrat"/>
                <a:sym typeface="Montserrat"/>
              </a:rPr>
              <a:t>SALES@DIGITALOYE.COM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778951" y="6167218"/>
            <a:ext cx="9507736" cy="619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89"/>
              </a:lnSpc>
              <a:spcBef>
                <a:spcPct val="0"/>
              </a:spcBef>
            </a:pPr>
            <a:r>
              <a:rPr lang="en-US" b="true" sz="4157">
                <a:solidFill>
                  <a:srgbClr val="372A28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WEBSITE : </a:t>
            </a:r>
            <a:r>
              <a:rPr lang="en-US" sz="4157">
                <a:solidFill>
                  <a:srgbClr val="372A28"/>
                </a:solidFill>
                <a:latin typeface="Montserrat"/>
                <a:ea typeface="Montserrat"/>
                <a:cs typeface="Montserrat"/>
                <a:sym typeface="Montserrat"/>
              </a:rPr>
              <a:t>WWW.DIGITALOYE.COM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894308" y="7272118"/>
            <a:ext cx="6800993" cy="704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51"/>
              </a:lnSpc>
              <a:spcBef>
                <a:spcPct val="0"/>
              </a:spcBef>
            </a:pPr>
            <a:r>
              <a:rPr lang="en-US" b="true" sz="4626">
                <a:solidFill>
                  <a:srgbClr val="372A28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PH.NO :- </a:t>
            </a:r>
            <a:r>
              <a:rPr lang="en-US" sz="4626">
                <a:solidFill>
                  <a:srgbClr val="372A28"/>
                </a:solidFill>
                <a:latin typeface="Montserrat"/>
                <a:ea typeface="Montserrat"/>
                <a:cs typeface="Montserrat"/>
                <a:sym typeface="Montserrat"/>
              </a:rPr>
              <a:t>7217894696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DAGtaDVDVAI</dc:identifier>
  <dcterms:modified xsi:type="dcterms:W3CDTF">2011-08-01T06:04:30Z</dcterms:modified>
  <cp:revision>1</cp:revision>
  <dc:title>Top SEO Company In Delhi</dc:title>
</cp:coreProperties>
</file>