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Hammersmith One" charset="1" panose="02010703030501060504"/>
      <p:regular r:id="rId10"/>
    </p:embeddedFont>
    <p:embeddedFont>
      <p:font typeface="Clear Sans Medium" charset="1" panose="020B0603030202020304"/>
      <p:regular r:id="rId11"/>
    </p:embeddedFont>
    <p:embeddedFont>
      <p:font typeface="Clear Sans" charset="1" panose="020B0503030202020304"/>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6.jpeg" Type="http://schemas.openxmlformats.org/officeDocument/2006/relationships/image"/><Relationship Id="rId5" Target="../media/image1.png" Type="http://schemas.openxmlformats.org/officeDocument/2006/relationships/image"/><Relationship Id="rId6" Target="../media/image2.svg" Type="http://schemas.openxmlformats.org/officeDocument/2006/relationships/image"/><Relationship Id="rId7" Target="../media/image7.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 Id="rId4"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035086" y="1022314"/>
            <a:ext cx="689712" cy="702485"/>
          </a:xfrm>
          <a:custGeom>
            <a:avLst/>
            <a:gdLst/>
            <a:ahLst/>
            <a:cxnLst/>
            <a:rect r="r" b="b" t="t" l="l"/>
            <a:pathLst>
              <a:path h="702485" w="689712">
                <a:moveTo>
                  <a:pt x="0" y="0"/>
                </a:moveTo>
                <a:lnTo>
                  <a:pt x="689713" y="0"/>
                </a:lnTo>
                <a:lnTo>
                  <a:pt x="689713" y="702485"/>
                </a:lnTo>
                <a:lnTo>
                  <a:pt x="0" y="70248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441057" y="2479204"/>
            <a:ext cx="8994640" cy="3433742"/>
            <a:chOff x="0" y="0"/>
            <a:chExt cx="11992853" cy="4578323"/>
          </a:xfrm>
        </p:grpSpPr>
        <p:sp>
          <p:nvSpPr>
            <p:cNvPr name="TextBox 4" id="4"/>
            <p:cNvSpPr txBox="true"/>
            <p:nvPr/>
          </p:nvSpPr>
          <p:spPr>
            <a:xfrm rot="0">
              <a:off x="0" y="66675"/>
              <a:ext cx="11992853" cy="3568596"/>
            </a:xfrm>
            <a:prstGeom prst="rect">
              <a:avLst/>
            </a:prstGeom>
          </p:spPr>
          <p:txBody>
            <a:bodyPr anchor="t" rtlCol="false" tIns="0" lIns="0" bIns="0" rIns="0">
              <a:spAutoFit/>
            </a:bodyPr>
            <a:lstStyle/>
            <a:p>
              <a:pPr algn="l" marL="0" indent="0" lvl="0">
                <a:lnSpc>
                  <a:spcPts val="6913"/>
                </a:lnSpc>
                <a:spcBef>
                  <a:spcPct val="0"/>
                </a:spcBef>
              </a:pPr>
              <a:r>
                <a:rPr lang="en-US" sz="6401" spc="-64">
                  <a:solidFill>
                    <a:srgbClr val="000000"/>
                  </a:solidFill>
                  <a:latin typeface="Hammersmith One"/>
                  <a:ea typeface="Hammersmith One"/>
                  <a:cs typeface="Hammersmith One"/>
                  <a:sym typeface="Hammersmith One"/>
                </a:rPr>
                <a:t>Best Tr</a:t>
              </a:r>
              <a:r>
                <a:rPr lang="en-US" sz="6401" spc="-64" u="none">
                  <a:solidFill>
                    <a:srgbClr val="000000"/>
                  </a:solidFill>
                  <a:latin typeface="Hammersmith One"/>
                  <a:ea typeface="Hammersmith One"/>
                  <a:cs typeface="Hammersmith One"/>
                  <a:sym typeface="Hammersmith One"/>
                </a:rPr>
                <a:t>avel Portal Development Company India</a:t>
              </a:r>
            </a:p>
          </p:txBody>
        </p:sp>
        <p:sp>
          <p:nvSpPr>
            <p:cNvPr name="Freeform 5" id="5"/>
            <p:cNvSpPr/>
            <p:nvPr/>
          </p:nvSpPr>
          <p:spPr>
            <a:xfrm flipH="false" flipV="false" rot="0">
              <a:off x="0" y="3978451"/>
              <a:ext cx="8116959" cy="599872"/>
            </a:xfrm>
            <a:custGeom>
              <a:avLst/>
              <a:gdLst/>
              <a:ahLst/>
              <a:cxnLst/>
              <a:rect r="r" b="b" t="t" l="l"/>
              <a:pathLst>
                <a:path h="599872" w="8116959">
                  <a:moveTo>
                    <a:pt x="0" y="0"/>
                  </a:moveTo>
                  <a:lnTo>
                    <a:pt x="8116959" y="0"/>
                  </a:lnTo>
                  <a:lnTo>
                    <a:pt x="8116959" y="599872"/>
                  </a:lnTo>
                  <a:lnTo>
                    <a:pt x="0" y="599872"/>
                  </a:lnTo>
                  <a:lnTo>
                    <a:pt x="0" y="0"/>
                  </a:lnTo>
                  <a:close/>
                </a:path>
              </a:pathLst>
            </a:custGeom>
            <a:blipFill>
              <a:blip r:embed="rId4">
                <a:extLst>
                  <a:ext uri="{96DAC541-7B7A-43D3-8B79-37D633B846F1}">
                    <asvg:svgBlip xmlns:asvg="http://schemas.microsoft.com/office/drawing/2016/SVG/main" r:embed="rId5"/>
                  </a:ext>
                </a:extLst>
              </a:blip>
              <a:stretch>
                <a:fillRect l="-171" t="-308623" r="-7088" b="-1042730"/>
              </a:stretch>
            </a:blipFill>
          </p:spPr>
        </p:sp>
      </p:grpSp>
      <p:sp>
        <p:nvSpPr>
          <p:cNvPr name="Freeform 6" id="6"/>
          <p:cNvSpPr/>
          <p:nvPr/>
        </p:nvSpPr>
        <p:spPr>
          <a:xfrm flipH="false" flipV="false" rot="0">
            <a:off x="10023340" y="805068"/>
            <a:ext cx="8264660" cy="6782012"/>
          </a:xfrm>
          <a:custGeom>
            <a:avLst/>
            <a:gdLst/>
            <a:ahLst/>
            <a:cxnLst/>
            <a:rect r="r" b="b" t="t" l="l"/>
            <a:pathLst>
              <a:path h="6782012" w="8264660">
                <a:moveTo>
                  <a:pt x="0" y="0"/>
                </a:moveTo>
                <a:lnTo>
                  <a:pt x="8264660" y="0"/>
                </a:lnTo>
                <a:lnTo>
                  <a:pt x="8264660" y="6782013"/>
                </a:lnTo>
                <a:lnTo>
                  <a:pt x="0" y="6782013"/>
                </a:lnTo>
                <a:lnTo>
                  <a:pt x="0" y="0"/>
                </a:lnTo>
                <a:close/>
              </a:path>
            </a:pathLst>
          </a:custGeom>
          <a:blipFill>
            <a:blip r:embed="rId6"/>
            <a:stretch>
              <a:fillRect l="0" t="0" r="0" b="0"/>
            </a:stretch>
          </a:blipFill>
        </p:spPr>
      </p:sp>
      <p:sp>
        <p:nvSpPr>
          <p:cNvPr name="TextBox 7" id="7"/>
          <p:cNvSpPr txBox="true"/>
          <p:nvPr/>
        </p:nvSpPr>
        <p:spPr>
          <a:xfrm rot="0">
            <a:off x="1028700" y="8839200"/>
            <a:ext cx="8994640" cy="419100"/>
          </a:xfrm>
          <a:prstGeom prst="rect">
            <a:avLst/>
          </a:prstGeom>
        </p:spPr>
        <p:txBody>
          <a:bodyPr anchor="t" rtlCol="false" tIns="0" lIns="0" bIns="0" rIns="0">
            <a:spAutoFit/>
          </a:bodyPr>
          <a:lstStyle/>
          <a:p>
            <a:pPr algn="l">
              <a:lnSpc>
                <a:spcPts val="3359"/>
              </a:lnSpc>
              <a:spcBef>
                <a:spcPct val="0"/>
              </a:spcBef>
            </a:pPr>
            <a:r>
              <a:rPr lang="en-US" b="true" sz="2799">
                <a:solidFill>
                  <a:srgbClr val="000000"/>
                </a:solidFill>
                <a:latin typeface="Clear Sans Medium"/>
                <a:ea typeface="Clear Sans Medium"/>
                <a:cs typeface="Clear Sans Medium"/>
                <a:sym typeface="Clear Sans Medium"/>
              </a:rPr>
              <a:t>By -Travipro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D2CBC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2761773" y="4742132"/>
            <a:ext cx="10861953" cy="802736"/>
          </a:xfrm>
          <a:custGeom>
            <a:avLst/>
            <a:gdLst/>
            <a:ahLst/>
            <a:cxnLst/>
            <a:rect r="r" b="b" t="t" l="l"/>
            <a:pathLst>
              <a:path h="802736" w="10861953">
                <a:moveTo>
                  <a:pt x="0" y="0"/>
                </a:moveTo>
                <a:lnTo>
                  <a:pt x="10861954" y="0"/>
                </a:lnTo>
                <a:lnTo>
                  <a:pt x="10861954" y="802736"/>
                </a:lnTo>
                <a:lnTo>
                  <a:pt x="0" y="802736"/>
                </a:lnTo>
                <a:lnTo>
                  <a:pt x="0" y="0"/>
                </a:lnTo>
                <a:close/>
              </a:path>
            </a:pathLst>
          </a:custGeom>
          <a:blipFill>
            <a:blip r:embed="rId2">
              <a:extLst>
                <a:ext uri="{96DAC541-7B7A-43D3-8B79-37D633B846F1}">
                  <asvg:svgBlip xmlns:asvg="http://schemas.microsoft.com/office/drawing/2016/SVG/main" r:embed="rId3"/>
                </a:ext>
              </a:extLst>
            </a:blip>
            <a:stretch>
              <a:fillRect l="-171" t="-308623" r="-7088" b="-1042730"/>
            </a:stretch>
          </a:blipFill>
        </p:spPr>
      </p:sp>
      <p:sp>
        <p:nvSpPr>
          <p:cNvPr name="Freeform 3" id="3"/>
          <p:cNvSpPr/>
          <p:nvPr/>
        </p:nvSpPr>
        <p:spPr>
          <a:xfrm flipH="false" flipV="false" rot="0">
            <a:off x="-247383" y="-224451"/>
            <a:ext cx="5571221" cy="10735903"/>
          </a:xfrm>
          <a:custGeom>
            <a:avLst/>
            <a:gdLst/>
            <a:ahLst/>
            <a:cxnLst/>
            <a:rect r="r" b="b" t="t" l="l"/>
            <a:pathLst>
              <a:path h="10735903" w="5571221">
                <a:moveTo>
                  <a:pt x="0" y="0"/>
                </a:moveTo>
                <a:lnTo>
                  <a:pt x="5571221" y="0"/>
                </a:lnTo>
                <a:lnTo>
                  <a:pt x="5571221" y="10735902"/>
                </a:lnTo>
                <a:lnTo>
                  <a:pt x="0" y="10735902"/>
                </a:lnTo>
                <a:lnTo>
                  <a:pt x="0" y="0"/>
                </a:lnTo>
                <a:close/>
              </a:path>
            </a:pathLst>
          </a:custGeom>
          <a:blipFill>
            <a:blip r:embed="rId4"/>
            <a:stretch>
              <a:fillRect l="-97942" t="0" r="-100532" b="0"/>
            </a:stretch>
          </a:blipFill>
        </p:spPr>
      </p:sp>
      <p:sp>
        <p:nvSpPr>
          <p:cNvPr name="Freeform 4" id="4"/>
          <p:cNvSpPr/>
          <p:nvPr/>
        </p:nvSpPr>
        <p:spPr>
          <a:xfrm flipH="false" flipV="false" rot="5400000">
            <a:off x="6839747" y="1022314"/>
            <a:ext cx="689712" cy="702485"/>
          </a:xfrm>
          <a:custGeom>
            <a:avLst/>
            <a:gdLst/>
            <a:ahLst/>
            <a:cxnLst/>
            <a:rect r="r" b="b" t="t" l="l"/>
            <a:pathLst>
              <a:path h="702485" w="689712">
                <a:moveTo>
                  <a:pt x="0" y="0"/>
                </a:moveTo>
                <a:lnTo>
                  <a:pt x="689712" y="0"/>
                </a:lnTo>
                <a:lnTo>
                  <a:pt x="689712" y="702485"/>
                </a:lnTo>
                <a:lnTo>
                  <a:pt x="0" y="70248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nvGrpSpPr>
          <p:cNvPr name="Group 5" id="5"/>
          <p:cNvGrpSpPr/>
          <p:nvPr/>
        </p:nvGrpSpPr>
        <p:grpSpPr>
          <a:xfrm rot="0">
            <a:off x="6833361" y="1558121"/>
            <a:ext cx="10057049" cy="6474461"/>
            <a:chOff x="0" y="0"/>
            <a:chExt cx="13409398" cy="8632614"/>
          </a:xfrm>
        </p:grpSpPr>
        <p:sp>
          <p:nvSpPr>
            <p:cNvPr name="TextBox 6" id="6"/>
            <p:cNvSpPr txBox="true"/>
            <p:nvPr/>
          </p:nvSpPr>
          <p:spPr>
            <a:xfrm rot="0">
              <a:off x="0" y="-66675"/>
              <a:ext cx="13409398" cy="1461137"/>
            </a:xfrm>
            <a:prstGeom prst="rect">
              <a:avLst/>
            </a:prstGeom>
          </p:spPr>
          <p:txBody>
            <a:bodyPr anchor="t" rtlCol="false" tIns="0" lIns="0" bIns="0" rIns="0">
              <a:spAutoFit/>
            </a:bodyPr>
            <a:lstStyle/>
            <a:p>
              <a:pPr algn="ctr">
                <a:lnSpc>
                  <a:spcPts val="8969"/>
                </a:lnSpc>
              </a:pPr>
              <a:r>
                <a:rPr lang="en-US" sz="6899" spc="275">
                  <a:solidFill>
                    <a:srgbClr val="000000"/>
                  </a:solidFill>
                  <a:latin typeface="Clear Sans"/>
                  <a:ea typeface="Clear Sans"/>
                  <a:cs typeface="Clear Sans"/>
                  <a:sym typeface="Clear Sans"/>
                </a:rPr>
                <a:t>ABOUT</a:t>
              </a:r>
            </a:p>
          </p:txBody>
        </p:sp>
        <p:sp>
          <p:nvSpPr>
            <p:cNvPr name="TextBox 7" id="7"/>
            <p:cNvSpPr txBox="true"/>
            <p:nvPr/>
          </p:nvSpPr>
          <p:spPr>
            <a:xfrm rot="0">
              <a:off x="0" y="2341670"/>
              <a:ext cx="13409398" cy="6290944"/>
            </a:xfrm>
            <a:prstGeom prst="rect">
              <a:avLst/>
            </a:prstGeom>
          </p:spPr>
          <p:txBody>
            <a:bodyPr anchor="t" rtlCol="false" tIns="0" lIns="0" bIns="0" rIns="0">
              <a:spAutoFit/>
            </a:bodyPr>
            <a:lstStyle/>
            <a:p>
              <a:pPr algn="l">
                <a:lnSpc>
                  <a:spcPts val="6240"/>
                </a:lnSpc>
              </a:pPr>
              <a:r>
                <a:rPr lang="en-US" sz="4800" spc="-96">
                  <a:solidFill>
                    <a:srgbClr val="000000"/>
                  </a:solidFill>
                  <a:latin typeface="Clear Sans"/>
                  <a:ea typeface="Clear Sans"/>
                  <a:cs typeface="Clear Sans"/>
                  <a:sym typeface="Clear Sans"/>
                </a:rPr>
                <a:t>We</a:t>
              </a:r>
              <a:r>
                <a:rPr lang="en-US" sz="4800" spc="-96">
                  <a:solidFill>
                    <a:srgbClr val="000000"/>
                  </a:solidFill>
                  <a:latin typeface="Clear Sans"/>
                  <a:ea typeface="Clear Sans"/>
                  <a:cs typeface="Clear Sans"/>
                  <a:sym typeface="Clear Sans"/>
                </a:rPr>
                <a:t> create advanced travel websites for travel agencies and tour operators, simplifying business processes with elegant aesthetics, responsiveness, and dynamic modules.</a:t>
              </a:r>
            </a:p>
          </p:txBody>
        </p:sp>
      </p:grpSp>
      <p:sp>
        <p:nvSpPr>
          <p:cNvPr name="Freeform 8" id="8"/>
          <p:cNvSpPr/>
          <p:nvPr/>
        </p:nvSpPr>
        <p:spPr>
          <a:xfrm flipH="false" flipV="false" rot="-5465060">
            <a:off x="16241278" y="8562201"/>
            <a:ext cx="689712" cy="702485"/>
          </a:xfrm>
          <a:custGeom>
            <a:avLst/>
            <a:gdLst/>
            <a:ahLst/>
            <a:cxnLst/>
            <a:rect r="r" b="b" t="t" l="l"/>
            <a:pathLst>
              <a:path h="702485" w="689712">
                <a:moveTo>
                  <a:pt x="0" y="0"/>
                </a:moveTo>
                <a:lnTo>
                  <a:pt x="689712" y="0"/>
                </a:lnTo>
                <a:lnTo>
                  <a:pt x="689712" y="702485"/>
                </a:lnTo>
                <a:lnTo>
                  <a:pt x="0" y="70248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9" id="9"/>
          <p:cNvSpPr/>
          <p:nvPr/>
        </p:nvSpPr>
        <p:spPr>
          <a:xfrm flipH="false" flipV="false" rot="0">
            <a:off x="14466829" y="240502"/>
            <a:ext cx="2792471" cy="788198"/>
          </a:xfrm>
          <a:custGeom>
            <a:avLst/>
            <a:gdLst/>
            <a:ahLst/>
            <a:cxnLst/>
            <a:rect r="r" b="b" t="t" l="l"/>
            <a:pathLst>
              <a:path h="788198" w="2792471">
                <a:moveTo>
                  <a:pt x="0" y="0"/>
                </a:moveTo>
                <a:lnTo>
                  <a:pt x="2792471" y="0"/>
                </a:lnTo>
                <a:lnTo>
                  <a:pt x="2792471" y="788198"/>
                </a:lnTo>
                <a:lnTo>
                  <a:pt x="0" y="788198"/>
                </a:lnTo>
                <a:lnTo>
                  <a:pt x="0" y="0"/>
                </a:lnTo>
                <a:close/>
              </a:path>
            </a:pathLst>
          </a:custGeom>
          <a:blipFill>
            <a:blip r:embed="rId7"/>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9249581" y="1962901"/>
            <a:ext cx="12724315" cy="6361198"/>
            <a:chOff x="0" y="0"/>
            <a:chExt cx="16965753" cy="8481598"/>
          </a:xfrm>
        </p:grpSpPr>
        <p:sp>
          <p:nvSpPr>
            <p:cNvPr name="Freeform 3" id="3"/>
            <p:cNvSpPr/>
            <p:nvPr/>
          </p:nvSpPr>
          <p:spPr>
            <a:xfrm flipH="false" flipV="false" rot="-5400000">
              <a:off x="8480553" y="-3602"/>
              <a:ext cx="8481598" cy="8488802"/>
            </a:xfrm>
            <a:custGeom>
              <a:avLst/>
              <a:gdLst/>
              <a:ahLst/>
              <a:cxnLst/>
              <a:rect r="r" b="b" t="t" l="l"/>
              <a:pathLst>
                <a:path h="8488802" w="8481598">
                  <a:moveTo>
                    <a:pt x="0" y="0"/>
                  </a:moveTo>
                  <a:lnTo>
                    <a:pt x="8481598" y="0"/>
                  </a:lnTo>
                  <a:lnTo>
                    <a:pt x="8481598" y="8488802"/>
                  </a:lnTo>
                  <a:lnTo>
                    <a:pt x="0" y="8488802"/>
                  </a:lnTo>
                  <a:lnTo>
                    <a:pt x="0" y="0"/>
                  </a:lnTo>
                  <a:close/>
                </a:path>
              </a:pathLst>
            </a:custGeom>
            <a:blipFill>
              <a:blip r:embed="rId2">
                <a:extLst>
                  <a:ext uri="{96DAC541-7B7A-43D3-8B79-37D633B846F1}">
                    <asvg:svgBlip xmlns:asvg="http://schemas.microsoft.com/office/drawing/2016/SVG/main" r:embed="rId3"/>
                  </a:ext>
                </a:extLst>
              </a:blip>
              <a:stretch>
                <a:fillRect l="-50" t="0" r="-34" b="0"/>
              </a:stretch>
            </a:blipFill>
          </p:spPr>
        </p:sp>
        <p:sp>
          <p:nvSpPr>
            <p:cNvPr name="Freeform 4" id="4"/>
            <p:cNvSpPr/>
            <p:nvPr/>
          </p:nvSpPr>
          <p:spPr>
            <a:xfrm flipH="false" flipV="false" rot="-5400000">
              <a:off x="3602" y="-3602"/>
              <a:ext cx="8481598" cy="8488802"/>
            </a:xfrm>
            <a:custGeom>
              <a:avLst/>
              <a:gdLst/>
              <a:ahLst/>
              <a:cxnLst/>
              <a:rect r="r" b="b" t="t" l="l"/>
              <a:pathLst>
                <a:path h="8488802" w="8481598">
                  <a:moveTo>
                    <a:pt x="0" y="0"/>
                  </a:moveTo>
                  <a:lnTo>
                    <a:pt x="8481598" y="0"/>
                  </a:lnTo>
                  <a:lnTo>
                    <a:pt x="8481598" y="8488802"/>
                  </a:lnTo>
                  <a:lnTo>
                    <a:pt x="0" y="8488802"/>
                  </a:lnTo>
                  <a:lnTo>
                    <a:pt x="0" y="0"/>
                  </a:lnTo>
                  <a:close/>
                </a:path>
              </a:pathLst>
            </a:custGeom>
            <a:blipFill>
              <a:blip r:embed="rId2">
                <a:extLst>
                  <a:ext uri="{96DAC541-7B7A-43D3-8B79-37D633B846F1}">
                    <asvg:svgBlip xmlns:asvg="http://schemas.microsoft.com/office/drawing/2016/SVG/main" r:embed="rId3"/>
                  </a:ext>
                </a:extLst>
              </a:blip>
              <a:stretch>
                <a:fillRect l="-50" t="0" r="-34" b="0"/>
              </a:stretch>
            </a:blipFill>
          </p:spPr>
        </p:sp>
      </p:grpSp>
      <p:grpSp>
        <p:nvGrpSpPr>
          <p:cNvPr name="Group 5" id="5"/>
          <p:cNvGrpSpPr/>
          <p:nvPr/>
        </p:nvGrpSpPr>
        <p:grpSpPr>
          <a:xfrm rot="0">
            <a:off x="1028700" y="1028700"/>
            <a:ext cx="7352535" cy="1007110"/>
            <a:chOff x="0" y="0"/>
            <a:chExt cx="9803380" cy="1342813"/>
          </a:xfrm>
        </p:grpSpPr>
        <p:sp>
          <p:nvSpPr>
            <p:cNvPr name="TextBox 6" id="6"/>
            <p:cNvSpPr txBox="true"/>
            <p:nvPr/>
          </p:nvSpPr>
          <p:spPr>
            <a:xfrm rot="0">
              <a:off x="1040830" y="-28575"/>
              <a:ext cx="8762550" cy="1371388"/>
            </a:xfrm>
            <a:prstGeom prst="rect">
              <a:avLst/>
            </a:prstGeom>
          </p:spPr>
          <p:txBody>
            <a:bodyPr anchor="t" rtlCol="false" tIns="0" lIns="0" bIns="0" rIns="0">
              <a:spAutoFit/>
            </a:bodyPr>
            <a:lstStyle/>
            <a:p>
              <a:pPr algn="l">
                <a:lnSpc>
                  <a:spcPts val="4159"/>
                </a:lnSpc>
              </a:pPr>
              <a:r>
                <a:rPr lang="en-US" b="true" sz="3199" spc="127">
                  <a:solidFill>
                    <a:srgbClr val="000000"/>
                  </a:solidFill>
                  <a:latin typeface="Clear Sans Medium"/>
                  <a:ea typeface="Clear Sans Medium"/>
                  <a:cs typeface="Clear Sans Medium"/>
                  <a:sym typeface="Clear Sans Medium"/>
                </a:rPr>
                <a:t>BEST TRAVEL PORTAL DEVELOPMENT COMPANY INDIA</a:t>
              </a:r>
            </a:p>
          </p:txBody>
        </p:sp>
        <p:sp>
          <p:nvSpPr>
            <p:cNvPr name="Freeform 7" id="7"/>
            <p:cNvSpPr/>
            <p:nvPr/>
          </p:nvSpPr>
          <p:spPr>
            <a:xfrm flipH="false" flipV="false" rot="5400000">
              <a:off x="226" y="38444"/>
              <a:ext cx="532260" cy="532712"/>
            </a:xfrm>
            <a:custGeom>
              <a:avLst/>
              <a:gdLst/>
              <a:ahLst/>
              <a:cxnLst/>
              <a:rect r="r" b="b" t="t" l="l"/>
              <a:pathLst>
                <a:path h="532712" w="532260">
                  <a:moveTo>
                    <a:pt x="0" y="0"/>
                  </a:moveTo>
                  <a:lnTo>
                    <a:pt x="532260" y="0"/>
                  </a:lnTo>
                  <a:lnTo>
                    <a:pt x="532260" y="532712"/>
                  </a:lnTo>
                  <a:lnTo>
                    <a:pt x="0" y="532712"/>
                  </a:lnTo>
                  <a:lnTo>
                    <a:pt x="0" y="0"/>
                  </a:lnTo>
                  <a:close/>
                </a:path>
              </a:pathLst>
            </a:custGeom>
            <a:blipFill>
              <a:blip r:embed="rId2">
                <a:extLst>
                  <a:ext uri="{96DAC541-7B7A-43D3-8B79-37D633B846F1}">
                    <asvg:svgBlip xmlns:asvg="http://schemas.microsoft.com/office/drawing/2016/SVG/main" r:embed="rId3"/>
                  </a:ext>
                </a:extLst>
              </a:blip>
              <a:stretch>
                <a:fillRect l="-50" t="0" r="-34" b="0"/>
              </a:stretch>
            </a:blipFill>
          </p:spPr>
        </p:sp>
      </p:grpSp>
      <p:sp>
        <p:nvSpPr>
          <p:cNvPr name="Freeform 8" id="8"/>
          <p:cNvSpPr/>
          <p:nvPr/>
        </p:nvSpPr>
        <p:spPr>
          <a:xfrm flipH="false" flipV="false" rot="0">
            <a:off x="10746535" y="1257300"/>
            <a:ext cx="8743570" cy="5825403"/>
          </a:xfrm>
          <a:custGeom>
            <a:avLst/>
            <a:gdLst/>
            <a:ahLst/>
            <a:cxnLst/>
            <a:rect r="r" b="b" t="t" l="l"/>
            <a:pathLst>
              <a:path h="5825403" w="8743570">
                <a:moveTo>
                  <a:pt x="0" y="0"/>
                </a:moveTo>
                <a:lnTo>
                  <a:pt x="8743569" y="0"/>
                </a:lnTo>
                <a:lnTo>
                  <a:pt x="8743569" y="5825403"/>
                </a:lnTo>
                <a:lnTo>
                  <a:pt x="0" y="5825403"/>
                </a:lnTo>
                <a:lnTo>
                  <a:pt x="0" y="0"/>
                </a:lnTo>
                <a:close/>
              </a:path>
            </a:pathLst>
          </a:custGeom>
          <a:blipFill>
            <a:blip r:embed="rId4"/>
            <a:stretch>
              <a:fillRect l="0" t="0" r="0" b="0"/>
            </a:stretch>
          </a:blipFill>
        </p:spPr>
      </p:sp>
      <p:sp>
        <p:nvSpPr>
          <p:cNvPr name="TextBox 9" id="9"/>
          <p:cNvSpPr txBox="true"/>
          <p:nvPr/>
        </p:nvSpPr>
        <p:spPr>
          <a:xfrm rot="0">
            <a:off x="218035" y="3599633"/>
            <a:ext cx="12213104" cy="4010231"/>
          </a:xfrm>
          <a:prstGeom prst="rect">
            <a:avLst/>
          </a:prstGeom>
        </p:spPr>
        <p:txBody>
          <a:bodyPr anchor="t" rtlCol="false" tIns="0" lIns="0" bIns="0" rIns="0">
            <a:spAutoFit/>
          </a:bodyPr>
          <a:lstStyle/>
          <a:p>
            <a:pPr algn="l">
              <a:lnSpc>
                <a:spcPts val="4528"/>
              </a:lnSpc>
            </a:pPr>
            <a:r>
              <a:rPr lang="en-US" sz="3234">
                <a:solidFill>
                  <a:srgbClr val="000000"/>
                </a:solidFill>
                <a:latin typeface="Clear Sans"/>
                <a:ea typeface="Clear Sans"/>
                <a:cs typeface="Clear Sans"/>
                <a:sym typeface="Clear Sans"/>
              </a:rPr>
              <a:t>Travipro is a leading travel technology company offering innovative software solutions for the travel industry. Looking for the best travel portal development company in India? Partner with experts who deliver robust, scalable solutions for flight, hotel, and tour bookings. Empower your travel business with advanced technology, seamless integrations, and user-friendly designs to boost sales and customer satisfaction.</a:t>
            </a:r>
          </a:p>
        </p:txBody>
      </p:sp>
      <p:sp>
        <p:nvSpPr>
          <p:cNvPr name="TextBox 10" id="10"/>
          <p:cNvSpPr txBox="true"/>
          <p:nvPr/>
        </p:nvSpPr>
        <p:spPr>
          <a:xfrm rot="0">
            <a:off x="888447" y="8461392"/>
            <a:ext cx="9858088" cy="796908"/>
          </a:xfrm>
          <a:prstGeom prst="rect">
            <a:avLst/>
          </a:prstGeom>
        </p:spPr>
        <p:txBody>
          <a:bodyPr anchor="t" rtlCol="false" tIns="0" lIns="0" bIns="0" rIns="0">
            <a:spAutoFit/>
          </a:bodyPr>
          <a:lstStyle/>
          <a:p>
            <a:pPr algn="ctr">
              <a:lnSpc>
                <a:spcPts val="3084"/>
              </a:lnSpc>
              <a:spcBef>
                <a:spcPct val="0"/>
              </a:spcBef>
            </a:pPr>
            <a:r>
              <a:rPr lang="en-US" sz="2856" spc="-28">
                <a:solidFill>
                  <a:srgbClr val="000000"/>
                </a:solidFill>
                <a:latin typeface="Hammersmith One"/>
                <a:ea typeface="Hammersmith One"/>
                <a:cs typeface="Hammersmith One"/>
                <a:sym typeface="Hammersmith One"/>
              </a:rPr>
              <a:t>To Know more visit </a:t>
            </a:r>
          </a:p>
          <a:p>
            <a:pPr algn="ctr">
              <a:lnSpc>
                <a:spcPts val="3084"/>
              </a:lnSpc>
              <a:spcBef>
                <a:spcPct val="0"/>
              </a:spcBef>
            </a:pPr>
            <a:r>
              <a:rPr lang="en-US" sz="2856" spc="-28">
                <a:solidFill>
                  <a:srgbClr val="000000"/>
                </a:solidFill>
                <a:latin typeface="Hammersmith One"/>
                <a:ea typeface="Hammersmith One"/>
                <a:cs typeface="Hammersmith One"/>
                <a:sym typeface="Hammersmith One"/>
              </a:rPr>
              <a:t>https://www.travipro.com/travel-portal-development.html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2761773" y="4742132"/>
            <a:ext cx="10861953" cy="802736"/>
          </a:xfrm>
          <a:custGeom>
            <a:avLst/>
            <a:gdLst/>
            <a:ahLst/>
            <a:cxnLst/>
            <a:rect r="r" b="b" t="t" l="l"/>
            <a:pathLst>
              <a:path h="802736" w="10861953">
                <a:moveTo>
                  <a:pt x="0" y="0"/>
                </a:moveTo>
                <a:lnTo>
                  <a:pt x="10861954" y="0"/>
                </a:lnTo>
                <a:lnTo>
                  <a:pt x="10861954" y="802736"/>
                </a:lnTo>
                <a:lnTo>
                  <a:pt x="0" y="802736"/>
                </a:lnTo>
                <a:lnTo>
                  <a:pt x="0" y="0"/>
                </a:lnTo>
                <a:close/>
              </a:path>
            </a:pathLst>
          </a:custGeom>
          <a:blipFill>
            <a:blip r:embed="rId2">
              <a:extLst>
                <a:ext uri="{96DAC541-7B7A-43D3-8B79-37D633B846F1}">
                  <asvg:svgBlip xmlns:asvg="http://schemas.microsoft.com/office/drawing/2016/SVG/main" r:embed="rId3"/>
                </a:ext>
              </a:extLst>
            </a:blip>
            <a:stretch>
              <a:fillRect l="-171" t="-308623" r="-7088" b="-1042730"/>
            </a:stretch>
          </a:blipFill>
        </p:spPr>
      </p:sp>
      <p:sp>
        <p:nvSpPr>
          <p:cNvPr name="TextBox 3" id="3"/>
          <p:cNvSpPr txBox="true"/>
          <p:nvPr/>
        </p:nvSpPr>
        <p:spPr>
          <a:xfrm rot="0">
            <a:off x="514840" y="1789473"/>
            <a:ext cx="5639159" cy="1077598"/>
          </a:xfrm>
          <a:prstGeom prst="rect">
            <a:avLst/>
          </a:prstGeom>
        </p:spPr>
        <p:txBody>
          <a:bodyPr anchor="t" rtlCol="false" tIns="0" lIns="0" bIns="0" rIns="0">
            <a:spAutoFit/>
          </a:bodyPr>
          <a:lstStyle/>
          <a:p>
            <a:pPr algn="l" marL="0" indent="0" lvl="0">
              <a:lnSpc>
                <a:spcPts val="8360"/>
              </a:lnSpc>
              <a:spcBef>
                <a:spcPct val="0"/>
              </a:spcBef>
            </a:pPr>
            <a:r>
              <a:rPr lang="en-US" sz="7600">
                <a:solidFill>
                  <a:srgbClr val="000000"/>
                </a:solidFill>
                <a:latin typeface="Hammersmith One"/>
                <a:ea typeface="Hammersmith One"/>
                <a:cs typeface="Hammersmith One"/>
                <a:sym typeface="Hammersmith One"/>
              </a:rPr>
              <a:t>CONTACT US</a:t>
            </a:r>
          </a:p>
        </p:txBody>
      </p:sp>
      <p:grpSp>
        <p:nvGrpSpPr>
          <p:cNvPr name="Group 4" id="4"/>
          <p:cNvGrpSpPr/>
          <p:nvPr/>
        </p:nvGrpSpPr>
        <p:grpSpPr>
          <a:xfrm rot="0">
            <a:off x="7964088" y="2117872"/>
            <a:ext cx="3742705" cy="777240"/>
            <a:chOff x="0" y="0"/>
            <a:chExt cx="4990273" cy="1036320"/>
          </a:xfrm>
        </p:grpSpPr>
        <p:sp>
          <p:nvSpPr>
            <p:cNvPr name="Freeform 5" id="5"/>
            <p:cNvSpPr/>
            <p:nvPr/>
          </p:nvSpPr>
          <p:spPr>
            <a:xfrm flipH="false" flipV="false" rot="5400000">
              <a:off x="226" y="38444"/>
              <a:ext cx="532260" cy="532712"/>
            </a:xfrm>
            <a:custGeom>
              <a:avLst/>
              <a:gdLst/>
              <a:ahLst/>
              <a:cxnLst/>
              <a:rect r="r" b="b" t="t" l="l"/>
              <a:pathLst>
                <a:path h="532712" w="532260">
                  <a:moveTo>
                    <a:pt x="0" y="0"/>
                  </a:moveTo>
                  <a:lnTo>
                    <a:pt x="532260" y="0"/>
                  </a:lnTo>
                  <a:lnTo>
                    <a:pt x="532260" y="532712"/>
                  </a:lnTo>
                  <a:lnTo>
                    <a:pt x="0" y="532712"/>
                  </a:lnTo>
                  <a:lnTo>
                    <a:pt x="0" y="0"/>
                  </a:lnTo>
                  <a:close/>
                </a:path>
              </a:pathLst>
            </a:custGeom>
            <a:blipFill>
              <a:blip r:embed="rId4">
                <a:extLst>
                  <a:ext uri="{96DAC541-7B7A-43D3-8B79-37D633B846F1}">
                    <asvg:svgBlip xmlns:asvg="http://schemas.microsoft.com/office/drawing/2016/SVG/main" r:embed="rId5"/>
                  </a:ext>
                </a:extLst>
              </a:blip>
              <a:stretch>
                <a:fillRect l="-50" t="0" r="-34" b="0"/>
              </a:stretch>
            </a:blipFill>
          </p:spPr>
        </p:sp>
        <p:sp>
          <p:nvSpPr>
            <p:cNvPr name="TextBox 6" id="6"/>
            <p:cNvSpPr txBox="true"/>
            <p:nvPr/>
          </p:nvSpPr>
          <p:spPr>
            <a:xfrm rot="0">
              <a:off x="995782" y="28575"/>
              <a:ext cx="3994491" cy="1007745"/>
            </a:xfrm>
            <a:prstGeom prst="rect">
              <a:avLst/>
            </a:prstGeom>
          </p:spPr>
          <p:txBody>
            <a:bodyPr anchor="t" rtlCol="false" tIns="0" lIns="0" bIns="0" rIns="0">
              <a:spAutoFit/>
            </a:bodyPr>
            <a:lstStyle/>
            <a:p>
              <a:pPr algn="l" marL="0" indent="0" lvl="0">
                <a:lnSpc>
                  <a:spcPts val="2970"/>
                </a:lnSpc>
                <a:spcBef>
                  <a:spcPct val="0"/>
                </a:spcBef>
              </a:pPr>
              <a:r>
                <a:rPr lang="en-US" sz="2700">
                  <a:solidFill>
                    <a:srgbClr val="000000"/>
                  </a:solidFill>
                  <a:latin typeface="Hammersmith One"/>
                  <a:ea typeface="Hammersmith One"/>
                  <a:cs typeface="Hammersmith One"/>
                  <a:sym typeface="Hammersmith One"/>
                </a:rPr>
                <a:t> info@travipro.com</a:t>
              </a:r>
            </a:p>
          </p:txBody>
        </p:sp>
      </p:grpSp>
      <p:grpSp>
        <p:nvGrpSpPr>
          <p:cNvPr name="Group 7" id="7"/>
          <p:cNvGrpSpPr/>
          <p:nvPr/>
        </p:nvGrpSpPr>
        <p:grpSpPr>
          <a:xfrm rot="0">
            <a:off x="7964088" y="3982557"/>
            <a:ext cx="3742705" cy="428198"/>
            <a:chOff x="0" y="0"/>
            <a:chExt cx="4990273" cy="570930"/>
          </a:xfrm>
        </p:grpSpPr>
        <p:sp>
          <p:nvSpPr>
            <p:cNvPr name="Freeform 8" id="8"/>
            <p:cNvSpPr/>
            <p:nvPr/>
          </p:nvSpPr>
          <p:spPr>
            <a:xfrm flipH="false" flipV="false" rot="5400000">
              <a:off x="226" y="38444"/>
              <a:ext cx="532260" cy="532712"/>
            </a:xfrm>
            <a:custGeom>
              <a:avLst/>
              <a:gdLst/>
              <a:ahLst/>
              <a:cxnLst/>
              <a:rect r="r" b="b" t="t" l="l"/>
              <a:pathLst>
                <a:path h="532712" w="532260">
                  <a:moveTo>
                    <a:pt x="0" y="0"/>
                  </a:moveTo>
                  <a:lnTo>
                    <a:pt x="532260" y="0"/>
                  </a:lnTo>
                  <a:lnTo>
                    <a:pt x="532260" y="532712"/>
                  </a:lnTo>
                  <a:lnTo>
                    <a:pt x="0" y="532712"/>
                  </a:lnTo>
                  <a:lnTo>
                    <a:pt x="0" y="0"/>
                  </a:lnTo>
                  <a:close/>
                </a:path>
              </a:pathLst>
            </a:custGeom>
            <a:blipFill>
              <a:blip r:embed="rId4">
                <a:extLst>
                  <a:ext uri="{96DAC541-7B7A-43D3-8B79-37D633B846F1}">
                    <asvg:svgBlip xmlns:asvg="http://schemas.microsoft.com/office/drawing/2016/SVG/main" r:embed="rId5"/>
                  </a:ext>
                </a:extLst>
              </a:blip>
              <a:stretch>
                <a:fillRect l="-50" t="0" r="-34" b="0"/>
              </a:stretch>
            </a:blipFill>
          </p:spPr>
        </p:sp>
        <p:sp>
          <p:nvSpPr>
            <p:cNvPr name="TextBox 9" id="9"/>
            <p:cNvSpPr txBox="true"/>
            <p:nvPr/>
          </p:nvSpPr>
          <p:spPr>
            <a:xfrm rot="0">
              <a:off x="995782" y="28575"/>
              <a:ext cx="3994491" cy="539538"/>
            </a:xfrm>
            <a:prstGeom prst="rect">
              <a:avLst/>
            </a:prstGeom>
          </p:spPr>
          <p:txBody>
            <a:bodyPr anchor="t" rtlCol="false" tIns="0" lIns="0" bIns="0" rIns="0">
              <a:spAutoFit/>
            </a:bodyPr>
            <a:lstStyle/>
            <a:p>
              <a:pPr algn="l" marL="0" indent="0" lvl="0">
                <a:lnSpc>
                  <a:spcPts val="3080"/>
                </a:lnSpc>
                <a:spcBef>
                  <a:spcPct val="0"/>
                </a:spcBef>
              </a:pPr>
              <a:r>
                <a:rPr lang="en-US" sz="2800">
                  <a:solidFill>
                    <a:srgbClr val="000000"/>
                  </a:solidFill>
                  <a:latin typeface="Hammersmith One"/>
                  <a:ea typeface="Hammersmith One"/>
                  <a:cs typeface="Hammersmith One"/>
                  <a:sym typeface="Hammersmith One"/>
                </a:rPr>
                <a:t>www.travipro.com</a:t>
              </a:r>
            </a:p>
          </p:txBody>
        </p:sp>
      </p:grpSp>
      <p:grpSp>
        <p:nvGrpSpPr>
          <p:cNvPr name="Group 10" id="10"/>
          <p:cNvGrpSpPr/>
          <p:nvPr/>
        </p:nvGrpSpPr>
        <p:grpSpPr>
          <a:xfrm rot="0">
            <a:off x="7964088" y="5556183"/>
            <a:ext cx="4029254" cy="460981"/>
            <a:chOff x="0" y="0"/>
            <a:chExt cx="5372338" cy="614642"/>
          </a:xfrm>
        </p:grpSpPr>
        <p:sp>
          <p:nvSpPr>
            <p:cNvPr name="Freeform 11" id="11"/>
            <p:cNvSpPr/>
            <p:nvPr/>
          </p:nvSpPr>
          <p:spPr>
            <a:xfrm flipH="false" flipV="false" rot="5400000">
              <a:off x="243" y="41387"/>
              <a:ext cx="573011" cy="573498"/>
            </a:xfrm>
            <a:custGeom>
              <a:avLst/>
              <a:gdLst/>
              <a:ahLst/>
              <a:cxnLst/>
              <a:rect r="r" b="b" t="t" l="l"/>
              <a:pathLst>
                <a:path h="573498" w="573011">
                  <a:moveTo>
                    <a:pt x="0" y="0"/>
                  </a:moveTo>
                  <a:lnTo>
                    <a:pt x="573011" y="0"/>
                  </a:lnTo>
                  <a:lnTo>
                    <a:pt x="573011" y="573498"/>
                  </a:lnTo>
                  <a:lnTo>
                    <a:pt x="0" y="573498"/>
                  </a:lnTo>
                  <a:lnTo>
                    <a:pt x="0" y="0"/>
                  </a:lnTo>
                  <a:close/>
                </a:path>
              </a:pathLst>
            </a:custGeom>
            <a:blipFill>
              <a:blip r:embed="rId4">
                <a:extLst>
                  <a:ext uri="{96DAC541-7B7A-43D3-8B79-37D633B846F1}">
                    <asvg:svgBlip xmlns:asvg="http://schemas.microsoft.com/office/drawing/2016/SVG/main" r:embed="rId5"/>
                  </a:ext>
                </a:extLst>
              </a:blip>
              <a:stretch>
                <a:fillRect l="-50" t="0" r="-34" b="0"/>
              </a:stretch>
            </a:blipFill>
          </p:spPr>
        </p:sp>
        <p:sp>
          <p:nvSpPr>
            <p:cNvPr name="TextBox 12" id="12"/>
            <p:cNvSpPr txBox="true"/>
            <p:nvPr/>
          </p:nvSpPr>
          <p:spPr>
            <a:xfrm rot="0">
              <a:off x="1072021" y="19050"/>
              <a:ext cx="4300317" cy="585249"/>
            </a:xfrm>
            <a:prstGeom prst="rect">
              <a:avLst/>
            </a:prstGeom>
          </p:spPr>
          <p:txBody>
            <a:bodyPr anchor="t" rtlCol="false" tIns="0" lIns="0" bIns="0" rIns="0">
              <a:spAutoFit/>
            </a:bodyPr>
            <a:lstStyle/>
            <a:p>
              <a:pPr algn="l">
                <a:lnSpc>
                  <a:spcPts val="3105"/>
                </a:lnSpc>
              </a:pPr>
              <a:r>
                <a:rPr lang="en-US" sz="2822">
                  <a:solidFill>
                    <a:srgbClr val="000000"/>
                  </a:solidFill>
                  <a:latin typeface="Hammersmith One"/>
                  <a:ea typeface="Hammersmith One"/>
                  <a:cs typeface="Hammersmith One"/>
                  <a:sym typeface="Hammersmith One"/>
                </a:rPr>
                <a:t>+91 9560 433 318</a:t>
              </a:r>
            </a:p>
            <a:p>
              <a:pPr algn="l" marL="0" indent="0" lvl="0">
                <a:lnSpc>
                  <a:spcPts val="315"/>
                </a:lnSpc>
                <a:spcBef>
                  <a:spcPct val="0"/>
                </a:spcBef>
              </a:pPr>
            </a:p>
          </p:txBody>
        </p:sp>
      </p:grpSp>
      <p:grpSp>
        <p:nvGrpSpPr>
          <p:cNvPr name="Group 13" id="13"/>
          <p:cNvGrpSpPr/>
          <p:nvPr/>
        </p:nvGrpSpPr>
        <p:grpSpPr>
          <a:xfrm rot="0">
            <a:off x="7964088" y="6971816"/>
            <a:ext cx="4590337" cy="1073366"/>
            <a:chOff x="0" y="0"/>
            <a:chExt cx="6120449" cy="1431155"/>
          </a:xfrm>
        </p:grpSpPr>
        <p:sp>
          <p:nvSpPr>
            <p:cNvPr name="Freeform 14" id="14"/>
            <p:cNvSpPr/>
            <p:nvPr/>
          </p:nvSpPr>
          <p:spPr>
            <a:xfrm flipH="false" flipV="false" rot="5400000">
              <a:off x="277" y="47151"/>
              <a:ext cx="652804" cy="653359"/>
            </a:xfrm>
            <a:custGeom>
              <a:avLst/>
              <a:gdLst/>
              <a:ahLst/>
              <a:cxnLst/>
              <a:rect r="r" b="b" t="t" l="l"/>
              <a:pathLst>
                <a:path h="653359" w="652804">
                  <a:moveTo>
                    <a:pt x="0" y="0"/>
                  </a:moveTo>
                  <a:lnTo>
                    <a:pt x="652804" y="0"/>
                  </a:lnTo>
                  <a:lnTo>
                    <a:pt x="652804" y="653358"/>
                  </a:lnTo>
                  <a:lnTo>
                    <a:pt x="0" y="653358"/>
                  </a:lnTo>
                  <a:lnTo>
                    <a:pt x="0" y="0"/>
                  </a:lnTo>
                  <a:close/>
                </a:path>
              </a:pathLst>
            </a:custGeom>
            <a:blipFill>
              <a:blip r:embed="rId4">
                <a:extLst>
                  <a:ext uri="{96DAC541-7B7A-43D3-8B79-37D633B846F1}">
                    <asvg:svgBlip xmlns:asvg="http://schemas.microsoft.com/office/drawing/2016/SVG/main" r:embed="rId5"/>
                  </a:ext>
                </a:extLst>
              </a:blip>
              <a:stretch>
                <a:fillRect l="-50" t="0" r="-34" b="0"/>
              </a:stretch>
            </a:blipFill>
          </p:spPr>
        </p:sp>
        <p:sp>
          <p:nvSpPr>
            <p:cNvPr name="TextBox 15" id="15"/>
            <p:cNvSpPr txBox="true"/>
            <p:nvPr/>
          </p:nvSpPr>
          <p:spPr>
            <a:xfrm rot="0">
              <a:off x="1221303" y="19050"/>
              <a:ext cx="4899147" cy="1412105"/>
            </a:xfrm>
            <a:prstGeom prst="rect">
              <a:avLst/>
            </a:prstGeom>
          </p:spPr>
          <p:txBody>
            <a:bodyPr anchor="t" rtlCol="false" tIns="0" lIns="0" bIns="0" rIns="0">
              <a:spAutoFit/>
            </a:bodyPr>
            <a:lstStyle/>
            <a:p>
              <a:pPr algn="l" marL="0" indent="0" lvl="0">
                <a:lnSpc>
                  <a:spcPts val="2739"/>
                </a:lnSpc>
                <a:spcBef>
                  <a:spcPct val="0"/>
                </a:spcBef>
              </a:pPr>
              <a:r>
                <a:rPr lang="en-US" sz="2490">
                  <a:solidFill>
                    <a:srgbClr val="000000"/>
                  </a:solidFill>
                  <a:latin typeface="Hammersmith One"/>
                  <a:ea typeface="Hammersmith One"/>
                  <a:cs typeface="Hammersmith One"/>
                  <a:sym typeface="Hammersmith One"/>
                </a:rPr>
                <a:t>B-112, Sector-64 Noida - 201301B-112, Sector-64 Noida - 201301</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DAGsA6j8VN8</dc:identifier>
  <dcterms:modified xsi:type="dcterms:W3CDTF">2011-08-01T06:04:30Z</dcterms:modified>
  <cp:revision>1</cp:revision>
  <dc:title>Best Travel Portal Development Company India</dc:title>
</cp:coreProperties>
</file>