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Libre Baskerville Bold" charset="1" panose="02000000000000000000"/>
      <p:regular r:id="rId10"/>
    </p:embeddedFont>
    <p:embeddedFont>
      <p:font typeface="Open Sans" charset="1" panose="020B0606030504020204"/>
      <p:regular r:id="rId11"/>
    </p:embeddedFont>
    <p:embeddedFont>
      <p:font typeface="Canva Sans Bold" charset="1" panose="020B0803030501040103"/>
      <p:regular r:id="rId12"/>
    </p:embeddedFont>
    <p:embeddedFont>
      <p:font typeface="Open Sans Bold" charset="1" panose="020B0806030504020204"/>
      <p:regular r:id="rId1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13" Target="fonts/font13.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 Id="rId3" Target="../media/image2.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 Id="rId3" Target="../media/image2.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BCCBCE"/>
        </a:solidFill>
      </p:bgPr>
    </p:bg>
    <p:spTree>
      <p:nvGrpSpPr>
        <p:cNvPr id="1" name=""/>
        <p:cNvGrpSpPr/>
        <p:nvPr/>
      </p:nvGrpSpPr>
      <p:grpSpPr>
        <a:xfrm>
          <a:off x="0" y="0"/>
          <a:ext cx="0" cy="0"/>
          <a:chOff x="0" y="0"/>
          <a:chExt cx="0" cy="0"/>
        </a:xfrm>
      </p:grpSpPr>
      <p:sp>
        <p:nvSpPr>
          <p:cNvPr name="AutoShape 2" id="2"/>
          <p:cNvSpPr/>
          <p:nvPr/>
        </p:nvSpPr>
        <p:spPr>
          <a:xfrm rot="0">
            <a:off x="0" y="1493021"/>
            <a:ext cx="18288000" cy="9535"/>
          </a:xfrm>
          <a:prstGeom prst="rect">
            <a:avLst/>
          </a:prstGeom>
          <a:solidFill>
            <a:srgbClr val="303D4D"/>
          </a:solidFill>
        </p:spPr>
      </p:sp>
      <p:sp>
        <p:nvSpPr>
          <p:cNvPr name="Freeform 3" id="3"/>
          <p:cNvSpPr/>
          <p:nvPr/>
        </p:nvSpPr>
        <p:spPr>
          <a:xfrm flipH="false" flipV="false" rot="0">
            <a:off x="10612994" y="1502556"/>
            <a:ext cx="7207100" cy="7398538"/>
          </a:xfrm>
          <a:custGeom>
            <a:avLst/>
            <a:gdLst/>
            <a:ahLst/>
            <a:cxnLst/>
            <a:rect r="r" b="b" t="t" l="l"/>
            <a:pathLst>
              <a:path h="7398538" w="7207100">
                <a:moveTo>
                  <a:pt x="0" y="0"/>
                </a:moveTo>
                <a:lnTo>
                  <a:pt x="7207100" y="0"/>
                </a:lnTo>
                <a:lnTo>
                  <a:pt x="7207100" y="7398538"/>
                </a:lnTo>
                <a:lnTo>
                  <a:pt x="0" y="7398538"/>
                </a:lnTo>
                <a:lnTo>
                  <a:pt x="0" y="0"/>
                </a:lnTo>
                <a:close/>
              </a:path>
            </a:pathLst>
          </a:custGeom>
          <a:blipFill>
            <a:blip r:embed="rId2"/>
            <a:stretch>
              <a:fillRect l="-5605" t="0" r="-5605" b="0"/>
            </a:stretch>
          </a:blipFill>
        </p:spPr>
      </p:sp>
      <p:sp>
        <p:nvSpPr>
          <p:cNvPr name="Freeform 4" id="4"/>
          <p:cNvSpPr/>
          <p:nvPr/>
        </p:nvSpPr>
        <p:spPr>
          <a:xfrm flipH="false" flipV="false" rot="0">
            <a:off x="15300653" y="268192"/>
            <a:ext cx="2762305" cy="683043"/>
          </a:xfrm>
          <a:custGeom>
            <a:avLst/>
            <a:gdLst/>
            <a:ahLst/>
            <a:cxnLst/>
            <a:rect r="r" b="b" t="t" l="l"/>
            <a:pathLst>
              <a:path h="683043" w="2762305">
                <a:moveTo>
                  <a:pt x="0" y="0"/>
                </a:moveTo>
                <a:lnTo>
                  <a:pt x="2762305" y="0"/>
                </a:lnTo>
                <a:lnTo>
                  <a:pt x="2762305" y="683043"/>
                </a:lnTo>
                <a:lnTo>
                  <a:pt x="0" y="683043"/>
                </a:lnTo>
                <a:lnTo>
                  <a:pt x="0" y="0"/>
                </a:lnTo>
                <a:close/>
              </a:path>
            </a:pathLst>
          </a:custGeom>
          <a:blipFill>
            <a:blip r:embed="rId3"/>
            <a:stretch>
              <a:fillRect l="0" t="0" r="0" b="0"/>
            </a:stretch>
          </a:blipFill>
        </p:spPr>
      </p:sp>
      <p:sp>
        <p:nvSpPr>
          <p:cNvPr name="TextBox 5" id="5"/>
          <p:cNvSpPr txBox="true"/>
          <p:nvPr/>
        </p:nvSpPr>
        <p:spPr>
          <a:xfrm rot="0">
            <a:off x="278904" y="2062866"/>
            <a:ext cx="9248205" cy="4746747"/>
          </a:xfrm>
          <a:prstGeom prst="rect">
            <a:avLst/>
          </a:prstGeom>
        </p:spPr>
        <p:txBody>
          <a:bodyPr anchor="t" rtlCol="false" tIns="0" lIns="0" bIns="0" rIns="0">
            <a:spAutoFit/>
          </a:bodyPr>
          <a:lstStyle/>
          <a:p>
            <a:pPr algn="l">
              <a:lnSpc>
                <a:spcPts val="12480"/>
              </a:lnSpc>
            </a:pPr>
            <a:r>
              <a:rPr lang="en-US" sz="10400" b="true">
                <a:solidFill>
                  <a:srgbClr val="303D4D"/>
                </a:solidFill>
                <a:latin typeface="Libre Baskerville Bold"/>
                <a:ea typeface="Libre Baskerville Bold"/>
                <a:cs typeface="Libre Baskerville Bold"/>
                <a:sym typeface="Libre Baskerville Bold"/>
              </a:rPr>
              <a:t>Best SEO </a:t>
            </a:r>
            <a:r>
              <a:rPr lang="en-US" sz="10400" b="true">
                <a:solidFill>
                  <a:srgbClr val="303D4D"/>
                </a:solidFill>
                <a:latin typeface="Libre Baskerville Bold"/>
                <a:ea typeface="Libre Baskerville Bold"/>
                <a:cs typeface="Libre Baskerville Bold"/>
                <a:sym typeface="Libre Baskerville Bold"/>
              </a:rPr>
              <a:t>Company in Noida</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F8F8F8"/>
        </a:solidFill>
      </p:bgPr>
    </p:bg>
    <p:spTree>
      <p:nvGrpSpPr>
        <p:cNvPr id="1" name=""/>
        <p:cNvGrpSpPr/>
        <p:nvPr/>
      </p:nvGrpSpPr>
      <p:grpSpPr>
        <a:xfrm>
          <a:off x="0" y="0"/>
          <a:ext cx="0" cy="0"/>
          <a:chOff x="0" y="0"/>
          <a:chExt cx="0" cy="0"/>
        </a:xfrm>
      </p:grpSpPr>
      <p:sp>
        <p:nvSpPr>
          <p:cNvPr name="AutoShape 2" id="2"/>
          <p:cNvSpPr/>
          <p:nvPr/>
        </p:nvSpPr>
        <p:spPr>
          <a:xfrm rot="0">
            <a:off x="0" y="1493021"/>
            <a:ext cx="18288000" cy="9535"/>
          </a:xfrm>
          <a:prstGeom prst="rect">
            <a:avLst/>
          </a:prstGeom>
          <a:solidFill>
            <a:srgbClr val="303D4D"/>
          </a:solidFill>
        </p:spPr>
      </p:sp>
      <p:sp>
        <p:nvSpPr>
          <p:cNvPr name="Freeform 3" id="3"/>
          <p:cNvSpPr/>
          <p:nvPr/>
        </p:nvSpPr>
        <p:spPr>
          <a:xfrm flipH="false" flipV="false" rot="0">
            <a:off x="0" y="2499225"/>
            <a:ext cx="8672717" cy="5888386"/>
          </a:xfrm>
          <a:custGeom>
            <a:avLst/>
            <a:gdLst/>
            <a:ahLst/>
            <a:cxnLst/>
            <a:rect r="r" b="b" t="t" l="l"/>
            <a:pathLst>
              <a:path h="5888386" w="8672717">
                <a:moveTo>
                  <a:pt x="0" y="0"/>
                </a:moveTo>
                <a:lnTo>
                  <a:pt x="8672717" y="0"/>
                </a:lnTo>
                <a:lnTo>
                  <a:pt x="8672717" y="5888387"/>
                </a:lnTo>
                <a:lnTo>
                  <a:pt x="0" y="5888387"/>
                </a:lnTo>
                <a:lnTo>
                  <a:pt x="0" y="0"/>
                </a:lnTo>
                <a:close/>
              </a:path>
            </a:pathLst>
          </a:custGeom>
          <a:blipFill>
            <a:blip r:embed="rId2"/>
            <a:stretch>
              <a:fillRect l="-3155" t="-4518" r="-3155" b="0"/>
            </a:stretch>
          </a:blipFill>
        </p:spPr>
      </p:sp>
      <p:grpSp>
        <p:nvGrpSpPr>
          <p:cNvPr name="Group 4" id="4"/>
          <p:cNvGrpSpPr/>
          <p:nvPr/>
        </p:nvGrpSpPr>
        <p:grpSpPr>
          <a:xfrm rot="0">
            <a:off x="9144000" y="2499225"/>
            <a:ext cx="8567332" cy="5107438"/>
            <a:chOff x="0" y="0"/>
            <a:chExt cx="11423110" cy="6809917"/>
          </a:xfrm>
        </p:grpSpPr>
        <p:sp>
          <p:nvSpPr>
            <p:cNvPr name="TextBox 5" id="5"/>
            <p:cNvSpPr txBox="true"/>
            <p:nvPr/>
          </p:nvSpPr>
          <p:spPr>
            <a:xfrm rot="0">
              <a:off x="0" y="0"/>
              <a:ext cx="11423110" cy="1371282"/>
            </a:xfrm>
            <a:prstGeom prst="rect">
              <a:avLst/>
            </a:prstGeom>
          </p:spPr>
          <p:txBody>
            <a:bodyPr anchor="t" rtlCol="false" tIns="0" lIns="0" bIns="0" rIns="0">
              <a:spAutoFit/>
            </a:bodyPr>
            <a:lstStyle/>
            <a:p>
              <a:pPr algn="l">
                <a:lnSpc>
                  <a:spcPts val="8159"/>
                </a:lnSpc>
              </a:pPr>
              <a:r>
                <a:rPr lang="en-US" sz="6800" b="true">
                  <a:solidFill>
                    <a:srgbClr val="303D4D"/>
                  </a:solidFill>
                  <a:latin typeface="Libre Baskerville Bold"/>
                  <a:ea typeface="Libre Baskerville Bold"/>
                  <a:cs typeface="Libre Baskerville Bold"/>
                  <a:sym typeface="Libre Baskerville Bold"/>
                </a:rPr>
                <a:t>ABOUT</a:t>
              </a:r>
            </a:p>
          </p:txBody>
        </p:sp>
        <p:sp>
          <p:nvSpPr>
            <p:cNvPr name="TextBox 6" id="6"/>
            <p:cNvSpPr txBox="true"/>
            <p:nvPr/>
          </p:nvSpPr>
          <p:spPr>
            <a:xfrm rot="0">
              <a:off x="0" y="3243121"/>
              <a:ext cx="9178685" cy="3566796"/>
            </a:xfrm>
            <a:prstGeom prst="rect">
              <a:avLst/>
            </a:prstGeom>
          </p:spPr>
          <p:txBody>
            <a:bodyPr anchor="t" rtlCol="false" tIns="0" lIns="0" bIns="0" rIns="0">
              <a:spAutoFit/>
            </a:bodyPr>
            <a:lstStyle/>
            <a:p>
              <a:pPr algn="l">
                <a:lnSpc>
                  <a:spcPts val="3674"/>
                </a:lnSpc>
              </a:pPr>
              <a:r>
                <a:rPr lang="en-US" sz="2099">
                  <a:solidFill>
                    <a:srgbClr val="303D4D"/>
                  </a:solidFill>
                  <a:latin typeface="Open Sans"/>
                  <a:ea typeface="Open Sans"/>
                  <a:cs typeface="Open Sans"/>
                  <a:sym typeface="Open Sans"/>
                </a:rPr>
                <a:t>DigitalOye is one of the leading SEO Company in India that has paved the way for several businesses to leverage the benefits of online marketing. We have achieved great success in the industry by providing results-assured, professional SEO services in India to our diverse clientele for almost two decades.</a:t>
              </a:r>
            </a:p>
          </p:txBody>
        </p:sp>
      </p:grpSp>
      <p:sp>
        <p:nvSpPr>
          <p:cNvPr name="Freeform 7" id="7"/>
          <p:cNvSpPr/>
          <p:nvPr/>
        </p:nvSpPr>
        <p:spPr>
          <a:xfrm flipH="false" flipV="false" rot="0">
            <a:off x="15300653" y="268192"/>
            <a:ext cx="2762305" cy="683043"/>
          </a:xfrm>
          <a:custGeom>
            <a:avLst/>
            <a:gdLst/>
            <a:ahLst/>
            <a:cxnLst/>
            <a:rect r="r" b="b" t="t" l="l"/>
            <a:pathLst>
              <a:path h="683043" w="2762305">
                <a:moveTo>
                  <a:pt x="0" y="0"/>
                </a:moveTo>
                <a:lnTo>
                  <a:pt x="2762305" y="0"/>
                </a:lnTo>
                <a:lnTo>
                  <a:pt x="2762305" y="683043"/>
                </a:lnTo>
                <a:lnTo>
                  <a:pt x="0" y="683043"/>
                </a:lnTo>
                <a:lnTo>
                  <a:pt x="0" y="0"/>
                </a:lnTo>
                <a:close/>
              </a:path>
            </a:pathLst>
          </a:custGeom>
          <a:blipFill>
            <a:blip r:embed="rId3"/>
            <a:stretch>
              <a:fillRect l="0" t="0" r="0" b="0"/>
            </a:stretch>
          </a:blipFill>
        </p:spPr>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F8F8F8"/>
        </a:solidFill>
      </p:bgPr>
    </p:bg>
    <p:spTree>
      <p:nvGrpSpPr>
        <p:cNvPr id="1" name=""/>
        <p:cNvGrpSpPr/>
        <p:nvPr/>
      </p:nvGrpSpPr>
      <p:grpSpPr>
        <a:xfrm>
          <a:off x="0" y="0"/>
          <a:ext cx="0" cy="0"/>
          <a:chOff x="0" y="0"/>
          <a:chExt cx="0" cy="0"/>
        </a:xfrm>
      </p:grpSpPr>
      <p:sp>
        <p:nvSpPr>
          <p:cNvPr name="AutoShape 2" id="2"/>
          <p:cNvSpPr/>
          <p:nvPr/>
        </p:nvSpPr>
        <p:spPr>
          <a:xfrm rot="0">
            <a:off x="0" y="1493021"/>
            <a:ext cx="18288000" cy="9535"/>
          </a:xfrm>
          <a:prstGeom prst="rect">
            <a:avLst/>
          </a:prstGeom>
          <a:solidFill>
            <a:srgbClr val="303D4D"/>
          </a:solidFill>
        </p:spPr>
      </p:sp>
      <p:sp>
        <p:nvSpPr>
          <p:cNvPr name="Freeform 3" id="3"/>
          <p:cNvSpPr/>
          <p:nvPr/>
        </p:nvSpPr>
        <p:spPr>
          <a:xfrm flipH="false" flipV="false" rot="0">
            <a:off x="9144000" y="2468989"/>
            <a:ext cx="8651801" cy="6488851"/>
          </a:xfrm>
          <a:custGeom>
            <a:avLst/>
            <a:gdLst/>
            <a:ahLst/>
            <a:cxnLst/>
            <a:rect r="r" b="b" t="t" l="l"/>
            <a:pathLst>
              <a:path h="6488851" w="8651801">
                <a:moveTo>
                  <a:pt x="0" y="0"/>
                </a:moveTo>
                <a:lnTo>
                  <a:pt x="8651801" y="0"/>
                </a:lnTo>
                <a:lnTo>
                  <a:pt x="8651801" y="6488851"/>
                </a:lnTo>
                <a:lnTo>
                  <a:pt x="0" y="6488851"/>
                </a:lnTo>
                <a:lnTo>
                  <a:pt x="0" y="0"/>
                </a:lnTo>
                <a:close/>
              </a:path>
            </a:pathLst>
          </a:custGeom>
          <a:blipFill>
            <a:blip r:embed="rId2"/>
            <a:stretch>
              <a:fillRect l="0" t="0" r="0" b="0"/>
            </a:stretch>
          </a:blipFill>
        </p:spPr>
      </p:sp>
      <p:sp>
        <p:nvSpPr>
          <p:cNvPr name="TextBox 4" id="4"/>
          <p:cNvSpPr txBox="true"/>
          <p:nvPr/>
        </p:nvSpPr>
        <p:spPr>
          <a:xfrm rot="0">
            <a:off x="274556" y="4076586"/>
            <a:ext cx="8010866" cy="3500209"/>
          </a:xfrm>
          <a:prstGeom prst="rect">
            <a:avLst/>
          </a:prstGeom>
        </p:spPr>
        <p:txBody>
          <a:bodyPr anchor="t" rtlCol="false" tIns="0" lIns="0" bIns="0" rIns="0">
            <a:spAutoFit/>
          </a:bodyPr>
          <a:lstStyle/>
          <a:p>
            <a:pPr algn="l">
              <a:lnSpc>
                <a:spcPts val="4723"/>
              </a:lnSpc>
            </a:pPr>
            <a:r>
              <a:rPr lang="en-US" sz="2778">
                <a:solidFill>
                  <a:srgbClr val="303D4D"/>
                </a:solidFill>
                <a:latin typeface="Open Sans"/>
                <a:ea typeface="Open Sans"/>
                <a:cs typeface="Open Sans"/>
                <a:sym typeface="Open Sans"/>
              </a:rPr>
              <a:t>DigitalOye is the Best SEO Company in Noida, delivering top-notch SEO solutions to boost your website rankings and drive organic traffic. Experience measurable growth with customized strategies and proven digital marketing expertise. </a:t>
            </a:r>
          </a:p>
        </p:txBody>
      </p:sp>
      <p:sp>
        <p:nvSpPr>
          <p:cNvPr name="TextBox 5" id="5"/>
          <p:cNvSpPr txBox="true"/>
          <p:nvPr/>
        </p:nvSpPr>
        <p:spPr>
          <a:xfrm rot="0">
            <a:off x="-179951" y="1388246"/>
            <a:ext cx="8919880" cy="1855302"/>
          </a:xfrm>
          <a:prstGeom prst="rect">
            <a:avLst/>
          </a:prstGeom>
        </p:spPr>
        <p:txBody>
          <a:bodyPr anchor="t" rtlCol="false" tIns="0" lIns="0" bIns="0" rIns="0">
            <a:spAutoFit/>
          </a:bodyPr>
          <a:lstStyle/>
          <a:p>
            <a:pPr algn="ctr">
              <a:lnSpc>
                <a:spcPts val="7464"/>
              </a:lnSpc>
            </a:pPr>
            <a:r>
              <a:rPr lang="en-US" sz="5331" b="true">
                <a:solidFill>
                  <a:srgbClr val="303D4D"/>
                </a:solidFill>
                <a:latin typeface="Canva Sans Bold"/>
                <a:ea typeface="Canva Sans Bold"/>
                <a:cs typeface="Canva Sans Bold"/>
                <a:sym typeface="Canva Sans Bold"/>
              </a:rPr>
              <a:t>Best</a:t>
            </a:r>
            <a:r>
              <a:rPr lang="en-US" b="true" sz="5331">
                <a:solidFill>
                  <a:srgbClr val="303D4D"/>
                </a:solidFill>
                <a:latin typeface="Canva Sans Bold"/>
                <a:ea typeface="Canva Sans Bold"/>
                <a:cs typeface="Canva Sans Bold"/>
                <a:sym typeface="Canva Sans Bold"/>
              </a:rPr>
              <a:t> SEO Company in Noida</a:t>
            </a:r>
          </a:p>
        </p:txBody>
      </p:sp>
      <p:sp>
        <p:nvSpPr>
          <p:cNvPr name="TextBox 6" id="6"/>
          <p:cNvSpPr txBox="true"/>
          <p:nvPr/>
        </p:nvSpPr>
        <p:spPr>
          <a:xfrm rot="0">
            <a:off x="0" y="7928589"/>
            <a:ext cx="9144000" cy="1433831"/>
          </a:xfrm>
          <a:prstGeom prst="rect">
            <a:avLst/>
          </a:prstGeom>
        </p:spPr>
        <p:txBody>
          <a:bodyPr anchor="t" rtlCol="false" tIns="0" lIns="0" bIns="0" rIns="0">
            <a:spAutoFit/>
          </a:bodyPr>
          <a:lstStyle/>
          <a:p>
            <a:pPr algn="ctr">
              <a:lnSpc>
                <a:spcPts val="2869"/>
              </a:lnSpc>
              <a:spcBef>
                <a:spcPct val="0"/>
              </a:spcBef>
            </a:pPr>
            <a:r>
              <a:rPr lang="en-US" b="true" sz="2049" spc="327">
                <a:solidFill>
                  <a:srgbClr val="303D4D"/>
                </a:solidFill>
                <a:latin typeface="Open Sans Bold"/>
                <a:ea typeface="Open Sans Bold"/>
                <a:cs typeface="Open Sans Bold"/>
                <a:sym typeface="Open Sans Bold"/>
              </a:rPr>
              <a:t>TO KNOW MORE VISIT-</a:t>
            </a:r>
          </a:p>
          <a:p>
            <a:pPr algn="ctr">
              <a:lnSpc>
                <a:spcPts val="2869"/>
              </a:lnSpc>
              <a:spcBef>
                <a:spcPct val="0"/>
              </a:spcBef>
            </a:pPr>
            <a:r>
              <a:rPr lang="en-US" b="true" sz="2049" spc="327">
                <a:solidFill>
                  <a:srgbClr val="303D4D"/>
                </a:solidFill>
                <a:latin typeface="Open Sans Bold"/>
                <a:ea typeface="Open Sans Bold"/>
                <a:cs typeface="Open Sans Bold"/>
                <a:sym typeface="Open Sans Bold"/>
              </a:rPr>
              <a:t>HTTPS://WWW.DIGITALOYE.COM/INDIA/SEO-COMPANY-NOIDA.HTML</a:t>
            </a:r>
          </a:p>
          <a:p>
            <a:pPr algn="ctr">
              <a:lnSpc>
                <a:spcPts val="2869"/>
              </a:lnSpc>
              <a:spcBef>
                <a:spcPct val="0"/>
              </a:spcBef>
            </a:pP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BCCBCE"/>
        </a:solidFill>
      </p:bgPr>
    </p:bg>
    <p:spTree>
      <p:nvGrpSpPr>
        <p:cNvPr id="1" name=""/>
        <p:cNvGrpSpPr/>
        <p:nvPr/>
      </p:nvGrpSpPr>
      <p:grpSpPr>
        <a:xfrm>
          <a:off x="0" y="0"/>
          <a:ext cx="0" cy="0"/>
          <a:chOff x="0" y="0"/>
          <a:chExt cx="0" cy="0"/>
        </a:xfrm>
      </p:grpSpPr>
      <p:sp>
        <p:nvSpPr>
          <p:cNvPr name="Freeform 2" id="2"/>
          <p:cNvSpPr/>
          <p:nvPr/>
        </p:nvSpPr>
        <p:spPr>
          <a:xfrm flipH="false" flipV="false" rot="0">
            <a:off x="1028700" y="2487993"/>
            <a:ext cx="9254733" cy="6770307"/>
          </a:xfrm>
          <a:custGeom>
            <a:avLst/>
            <a:gdLst/>
            <a:ahLst/>
            <a:cxnLst/>
            <a:rect r="r" b="b" t="t" l="l"/>
            <a:pathLst>
              <a:path h="6770307" w="9254733">
                <a:moveTo>
                  <a:pt x="0" y="0"/>
                </a:moveTo>
                <a:lnTo>
                  <a:pt x="9254733" y="0"/>
                </a:lnTo>
                <a:lnTo>
                  <a:pt x="9254733" y="6770307"/>
                </a:lnTo>
                <a:lnTo>
                  <a:pt x="0" y="6770307"/>
                </a:lnTo>
                <a:lnTo>
                  <a:pt x="0" y="0"/>
                </a:lnTo>
                <a:close/>
              </a:path>
            </a:pathLst>
          </a:custGeom>
          <a:blipFill>
            <a:blip r:embed="rId2"/>
            <a:stretch>
              <a:fillRect l="-18233" t="0" r="-11819" b="0"/>
            </a:stretch>
          </a:blipFill>
        </p:spPr>
      </p:sp>
      <p:sp>
        <p:nvSpPr>
          <p:cNvPr name="AutoShape 3" id="3"/>
          <p:cNvSpPr/>
          <p:nvPr/>
        </p:nvSpPr>
        <p:spPr>
          <a:xfrm rot="0">
            <a:off x="0" y="1493021"/>
            <a:ext cx="18288000" cy="9535"/>
          </a:xfrm>
          <a:prstGeom prst="rect">
            <a:avLst/>
          </a:prstGeom>
          <a:solidFill>
            <a:srgbClr val="303D4D"/>
          </a:solidFill>
        </p:spPr>
      </p:sp>
      <p:sp>
        <p:nvSpPr>
          <p:cNvPr name="TextBox 4" id="4"/>
          <p:cNvSpPr txBox="true"/>
          <p:nvPr/>
        </p:nvSpPr>
        <p:spPr>
          <a:xfrm rot="0">
            <a:off x="10976972" y="1592082"/>
            <a:ext cx="4221361" cy="895911"/>
          </a:xfrm>
          <a:prstGeom prst="rect">
            <a:avLst/>
          </a:prstGeom>
        </p:spPr>
        <p:txBody>
          <a:bodyPr anchor="t" rtlCol="false" tIns="0" lIns="0" bIns="0" rIns="0">
            <a:spAutoFit/>
          </a:bodyPr>
          <a:lstStyle/>
          <a:p>
            <a:pPr algn="ctr">
              <a:lnSpc>
                <a:spcPts val="7319"/>
              </a:lnSpc>
            </a:pPr>
            <a:r>
              <a:rPr lang="en-US" sz="5227" b="true">
                <a:solidFill>
                  <a:srgbClr val="303D4D"/>
                </a:solidFill>
                <a:latin typeface="Canva Sans Bold"/>
                <a:ea typeface="Canva Sans Bold"/>
                <a:cs typeface="Canva Sans Bold"/>
                <a:sym typeface="Canva Sans Bold"/>
              </a:rPr>
              <a:t>CONTACT US</a:t>
            </a:r>
          </a:p>
        </p:txBody>
      </p:sp>
      <p:sp>
        <p:nvSpPr>
          <p:cNvPr name="TextBox 5" id="5"/>
          <p:cNvSpPr txBox="true"/>
          <p:nvPr/>
        </p:nvSpPr>
        <p:spPr>
          <a:xfrm rot="0">
            <a:off x="10976972" y="3438005"/>
            <a:ext cx="5581501" cy="1044575"/>
          </a:xfrm>
          <a:prstGeom prst="rect">
            <a:avLst/>
          </a:prstGeom>
        </p:spPr>
        <p:txBody>
          <a:bodyPr anchor="t" rtlCol="false" tIns="0" lIns="0" bIns="0" rIns="0">
            <a:spAutoFit/>
          </a:bodyPr>
          <a:lstStyle/>
          <a:p>
            <a:pPr algn="ctr">
              <a:lnSpc>
                <a:spcPts val="2799"/>
              </a:lnSpc>
              <a:spcBef>
                <a:spcPct val="0"/>
              </a:spcBef>
            </a:pPr>
            <a:r>
              <a:rPr lang="en-US" b="true" sz="1999" spc="319">
                <a:solidFill>
                  <a:srgbClr val="303D4D"/>
                </a:solidFill>
                <a:latin typeface="Open Sans Bold"/>
                <a:ea typeface="Open Sans Bold"/>
                <a:cs typeface="Open Sans Bold"/>
                <a:sym typeface="Open Sans Bold"/>
              </a:rPr>
              <a:t>DIGITALOYE B-112, SECOND FLOOR</a:t>
            </a:r>
          </a:p>
          <a:p>
            <a:pPr algn="ctr">
              <a:lnSpc>
                <a:spcPts val="2799"/>
              </a:lnSpc>
              <a:spcBef>
                <a:spcPct val="0"/>
              </a:spcBef>
            </a:pPr>
            <a:r>
              <a:rPr lang="en-US" b="true" sz="1999" spc="319">
                <a:solidFill>
                  <a:srgbClr val="303D4D"/>
                </a:solidFill>
                <a:latin typeface="Open Sans Bold"/>
                <a:ea typeface="Open Sans Bold"/>
                <a:cs typeface="Open Sans Bold"/>
                <a:sym typeface="Open Sans Bold"/>
              </a:rPr>
              <a:t>SECTOR-64, NOIDA - 201301</a:t>
            </a:r>
          </a:p>
          <a:p>
            <a:pPr algn="ctr">
              <a:lnSpc>
                <a:spcPts val="2799"/>
              </a:lnSpc>
              <a:spcBef>
                <a:spcPct val="0"/>
              </a:spcBef>
            </a:pPr>
          </a:p>
        </p:txBody>
      </p:sp>
      <p:sp>
        <p:nvSpPr>
          <p:cNvPr name="TextBox 6" id="6"/>
          <p:cNvSpPr txBox="true"/>
          <p:nvPr/>
        </p:nvSpPr>
        <p:spPr>
          <a:xfrm rot="0">
            <a:off x="11685989" y="4444480"/>
            <a:ext cx="4163467" cy="356235"/>
          </a:xfrm>
          <a:prstGeom prst="rect">
            <a:avLst/>
          </a:prstGeom>
        </p:spPr>
        <p:txBody>
          <a:bodyPr anchor="t" rtlCol="false" tIns="0" lIns="0" bIns="0" rIns="0">
            <a:spAutoFit/>
          </a:bodyPr>
          <a:lstStyle/>
          <a:p>
            <a:pPr algn="ctr">
              <a:lnSpc>
                <a:spcPts val="2939"/>
              </a:lnSpc>
              <a:spcBef>
                <a:spcPct val="0"/>
              </a:spcBef>
            </a:pPr>
            <a:r>
              <a:rPr lang="en-US" b="true" sz="2099" spc="335">
                <a:solidFill>
                  <a:srgbClr val="303D4D"/>
                </a:solidFill>
                <a:latin typeface="Open Sans Bold"/>
                <a:ea typeface="Open Sans Bold"/>
                <a:cs typeface="Open Sans Bold"/>
                <a:sym typeface="Open Sans Bold"/>
              </a:rPr>
              <a:t>SALES@DIGITALOYE.COM</a:t>
            </a:r>
          </a:p>
        </p:txBody>
      </p:sp>
      <p:sp>
        <p:nvSpPr>
          <p:cNvPr name="TextBox 7" id="7"/>
          <p:cNvSpPr txBox="true"/>
          <p:nvPr/>
        </p:nvSpPr>
        <p:spPr>
          <a:xfrm rot="0">
            <a:off x="11812419" y="5105400"/>
            <a:ext cx="3910608" cy="356235"/>
          </a:xfrm>
          <a:prstGeom prst="rect">
            <a:avLst/>
          </a:prstGeom>
        </p:spPr>
        <p:txBody>
          <a:bodyPr anchor="t" rtlCol="false" tIns="0" lIns="0" bIns="0" rIns="0">
            <a:spAutoFit/>
          </a:bodyPr>
          <a:lstStyle/>
          <a:p>
            <a:pPr algn="ctr">
              <a:lnSpc>
                <a:spcPts val="2939"/>
              </a:lnSpc>
              <a:spcBef>
                <a:spcPct val="0"/>
              </a:spcBef>
            </a:pPr>
            <a:r>
              <a:rPr lang="en-US" b="true" sz="2099" spc="335">
                <a:solidFill>
                  <a:srgbClr val="303D4D"/>
                </a:solidFill>
                <a:latin typeface="Open Sans Bold"/>
                <a:ea typeface="Open Sans Bold"/>
                <a:cs typeface="Open Sans Bold"/>
                <a:sym typeface="Open Sans Bold"/>
              </a:rPr>
              <a:t>WWW.DIGITALOYE.COM</a:t>
            </a:r>
          </a:p>
        </p:txBody>
      </p:sp>
      <p:sp>
        <p:nvSpPr>
          <p:cNvPr name="Freeform 8" id="8"/>
          <p:cNvSpPr/>
          <p:nvPr/>
        </p:nvSpPr>
        <p:spPr>
          <a:xfrm flipH="false" flipV="false" rot="0">
            <a:off x="15300653" y="268192"/>
            <a:ext cx="2762305" cy="683043"/>
          </a:xfrm>
          <a:custGeom>
            <a:avLst/>
            <a:gdLst/>
            <a:ahLst/>
            <a:cxnLst/>
            <a:rect r="r" b="b" t="t" l="l"/>
            <a:pathLst>
              <a:path h="683043" w="2762305">
                <a:moveTo>
                  <a:pt x="0" y="0"/>
                </a:moveTo>
                <a:lnTo>
                  <a:pt x="2762305" y="0"/>
                </a:lnTo>
                <a:lnTo>
                  <a:pt x="2762305" y="683043"/>
                </a:lnTo>
                <a:lnTo>
                  <a:pt x="0" y="683043"/>
                </a:lnTo>
                <a:lnTo>
                  <a:pt x="0" y="0"/>
                </a:lnTo>
                <a:close/>
              </a:path>
            </a:pathLst>
          </a:custGeom>
          <a:blipFill>
            <a:blip r:embed="rId3"/>
            <a:stretch>
              <a:fillRect l="0" t="0" r="0" b="0"/>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DAGr_qC_DAc</dc:identifier>
  <dcterms:modified xsi:type="dcterms:W3CDTF">2011-08-01T06:04:30Z</dcterms:modified>
  <cp:revision>1</cp:revision>
  <dc:title>Best SEO Company in Noida</dc:title>
</cp:coreProperties>
</file>