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Cinzel Decorative Bold" charset="1" panose="00000800000000000000"/>
      <p:regular r:id="rId9"/>
    </p:embeddedFont>
    <p:embeddedFont>
      <p:font typeface="Times New Roman" charset="1" panose="02030502070405020303"/>
      <p:regular r:id="rId10"/>
    </p:embeddedFont>
    <p:embeddedFont>
      <p:font typeface="Playfair Display" charset="1" panose="000000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jpeg" Type="http://schemas.openxmlformats.org/officeDocument/2006/relationships/image"/><Relationship Id="rId4" Target="https://www.machinesequipments.com/food-processing-plants-and-line/dairy-processing-plant"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5.png" Type="http://schemas.openxmlformats.org/officeDocument/2006/relationships/image"/><Relationship Id="rId5" Target="../media/image6.svg" Type="http://schemas.openxmlformats.org/officeDocument/2006/relationships/image"/><Relationship Id="rId6" Target="../media/image7.jpeg" Type="http://schemas.openxmlformats.org/officeDocument/2006/relationships/image"/><Relationship Id="rId7" Target="../media/image1.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sp>
        <p:nvSpPr>
          <p:cNvPr name="Freeform 2" id="2"/>
          <p:cNvSpPr/>
          <p:nvPr/>
        </p:nvSpPr>
        <p:spPr>
          <a:xfrm flipH="false" flipV="false" rot="0">
            <a:off x="301869" y="194163"/>
            <a:ext cx="825012" cy="825012"/>
          </a:xfrm>
          <a:custGeom>
            <a:avLst/>
            <a:gdLst/>
            <a:ahLst/>
            <a:cxnLst/>
            <a:rect r="r" b="b" t="t" l="l"/>
            <a:pathLst>
              <a:path h="825012" w="825012">
                <a:moveTo>
                  <a:pt x="0" y="0"/>
                </a:moveTo>
                <a:lnTo>
                  <a:pt x="825012" y="0"/>
                </a:lnTo>
                <a:lnTo>
                  <a:pt x="825012" y="825012"/>
                </a:lnTo>
                <a:lnTo>
                  <a:pt x="0" y="825012"/>
                </a:lnTo>
                <a:lnTo>
                  <a:pt x="0" y="0"/>
                </a:lnTo>
                <a:close/>
              </a:path>
            </a:pathLst>
          </a:custGeom>
          <a:blipFill>
            <a:blip r:embed="rId2"/>
            <a:stretch>
              <a:fillRect l="0" t="0" r="0" b="0"/>
            </a:stretch>
          </a:blipFill>
        </p:spPr>
      </p:sp>
      <p:grpSp>
        <p:nvGrpSpPr>
          <p:cNvPr name="Group 3" id="3"/>
          <p:cNvGrpSpPr/>
          <p:nvPr/>
        </p:nvGrpSpPr>
        <p:grpSpPr>
          <a:xfrm rot="0">
            <a:off x="4758494" y="194163"/>
            <a:ext cx="8780536" cy="8215558"/>
            <a:chOff x="0" y="0"/>
            <a:chExt cx="1360335" cy="1272805"/>
          </a:xfrm>
        </p:grpSpPr>
        <p:sp>
          <p:nvSpPr>
            <p:cNvPr name="Freeform 4" id="4"/>
            <p:cNvSpPr/>
            <p:nvPr/>
          </p:nvSpPr>
          <p:spPr>
            <a:xfrm flipH="false" flipV="false" rot="0">
              <a:off x="0" y="0"/>
              <a:ext cx="1360335" cy="1272805"/>
            </a:xfrm>
            <a:custGeom>
              <a:avLst/>
              <a:gdLst/>
              <a:ahLst/>
              <a:cxnLst/>
              <a:rect r="r" b="b" t="t" l="l"/>
              <a:pathLst>
                <a:path h="1272805" w="1360335">
                  <a:moveTo>
                    <a:pt x="0" y="0"/>
                  </a:moveTo>
                  <a:lnTo>
                    <a:pt x="1360335" y="0"/>
                  </a:lnTo>
                  <a:lnTo>
                    <a:pt x="1360335" y="1272805"/>
                  </a:lnTo>
                  <a:lnTo>
                    <a:pt x="0" y="1272805"/>
                  </a:lnTo>
                  <a:close/>
                </a:path>
              </a:pathLst>
            </a:custGeom>
            <a:blipFill>
              <a:blip r:embed="rId3"/>
              <a:stretch>
                <a:fillRect l="0" t="-3438" r="0" b="-3438"/>
              </a:stretch>
            </a:blipFill>
          </p:spPr>
        </p:sp>
      </p:grpSp>
      <p:sp>
        <p:nvSpPr>
          <p:cNvPr name="TextBox 5" id="5"/>
          <p:cNvSpPr txBox="true"/>
          <p:nvPr/>
        </p:nvSpPr>
        <p:spPr>
          <a:xfrm rot="0">
            <a:off x="4037633" y="8352155"/>
            <a:ext cx="10212735" cy="1009651"/>
          </a:xfrm>
          <a:prstGeom prst="rect">
            <a:avLst/>
          </a:prstGeom>
        </p:spPr>
        <p:txBody>
          <a:bodyPr anchor="t" rtlCol="false" tIns="0" lIns="0" bIns="0" rIns="0">
            <a:spAutoFit/>
          </a:bodyPr>
          <a:lstStyle/>
          <a:p>
            <a:pPr algn="ctr">
              <a:lnSpc>
                <a:spcPts val="8399"/>
              </a:lnSpc>
            </a:pPr>
            <a:r>
              <a:rPr lang="en-US" sz="5999" b="true">
                <a:solidFill>
                  <a:srgbClr val="145DA0"/>
                </a:solidFill>
                <a:latin typeface="Cinzel Decorative Bold"/>
                <a:ea typeface="Cinzel Decorative Bold"/>
                <a:cs typeface="Cinzel Decorative Bold"/>
                <a:sym typeface="Cinzel Decorative Bold"/>
              </a:rPr>
              <a:t> Machines Equipments</a:t>
            </a:r>
          </a:p>
        </p:txBody>
      </p:sp>
      <p:sp>
        <p:nvSpPr>
          <p:cNvPr name="TextBox 6" id="6"/>
          <p:cNvSpPr txBox="true"/>
          <p:nvPr/>
        </p:nvSpPr>
        <p:spPr>
          <a:xfrm rot="0">
            <a:off x="9139237" y="9380856"/>
            <a:ext cx="9525" cy="647065"/>
          </a:xfrm>
          <a:prstGeom prst="rect">
            <a:avLst/>
          </a:prstGeom>
        </p:spPr>
        <p:txBody>
          <a:bodyPr anchor="t" rtlCol="false" tIns="0" lIns="0" bIns="0" rIns="0">
            <a:spAutoFit/>
          </a:bodyPr>
          <a:lstStyle/>
          <a:p>
            <a:pPr algn="ctr">
              <a:lnSpc>
                <a:spcPts val="4759"/>
              </a:lnSpc>
            </a:pPr>
          </a:p>
        </p:txBody>
      </p:sp>
      <p:sp>
        <p:nvSpPr>
          <p:cNvPr name="TextBox 7" id="7"/>
          <p:cNvSpPr txBox="true"/>
          <p:nvPr/>
        </p:nvSpPr>
        <p:spPr>
          <a:xfrm rot="0">
            <a:off x="2260432" y="9323706"/>
            <a:ext cx="13001890" cy="580390"/>
          </a:xfrm>
          <a:prstGeom prst="rect">
            <a:avLst/>
          </a:prstGeom>
        </p:spPr>
        <p:txBody>
          <a:bodyPr anchor="t" rtlCol="false" tIns="0" lIns="0" bIns="0" rIns="0">
            <a:spAutoFit/>
          </a:bodyPr>
          <a:lstStyle/>
          <a:p>
            <a:pPr algn="ctr">
              <a:lnSpc>
                <a:spcPts val="4759"/>
              </a:lnSpc>
            </a:pPr>
          </a:p>
        </p:txBody>
      </p:sp>
      <p:sp>
        <p:nvSpPr>
          <p:cNvPr name="TextBox 8" id="8"/>
          <p:cNvSpPr txBox="true"/>
          <p:nvPr/>
        </p:nvSpPr>
        <p:spPr>
          <a:xfrm rot="0">
            <a:off x="1912728" y="9266556"/>
            <a:ext cx="14924245" cy="663575"/>
          </a:xfrm>
          <a:prstGeom prst="rect">
            <a:avLst/>
          </a:prstGeom>
        </p:spPr>
        <p:txBody>
          <a:bodyPr anchor="t" rtlCol="false" tIns="0" lIns="0" bIns="0" rIns="0">
            <a:spAutoFit/>
          </a:bodyPr>
          <a:lstStyle/>
          <a:p>
            <a:pPr algn="ctr">
              <a:lnSpc>
                <a:spcPts val="4899"/>
              </a:lnSpc>
            </a:pPr>
            <a:r>
              <a:rPr lang="en-US" sz="3499" u="sng">
                <a:solidFill>
                  <a:srgbClr val="145DA0"/>
                </a:solidFill>
                <a:latin typeface="Times New Roman"/>
                <a:ea typeface="Times New Roman"/>
                <a:cs typeface="Times New Roman"/>
                <a:sym typeface="Times New Roman"/>
                <a:hlinkClick r:id="rId4" tooltip="https://www.machinesequipments.com/food-processing-plants-and-line/dairy-processing-plant"/>
              </a:rPr>
              <a:t>Dairy Processing Plant &amp; Machinery Suppliers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sp>
        <p:nvSpPr>
          <p:cNvPr name="Freeform 2" id="2"/>
          <p:cNvSpPr/>
          <p:nvPr/>
        </p:nvSpPr>
        <p:spPr>
          <a:xfrm flipH="false" flipV="false" rot="0">
            <a:off x="491740" y="215523"/>
            <a:ext cx="536960" cy="536960"/>
          </a:xfrm>
          <a:custGeom>
            <a:avLst/>
            <a:gdLst/>
            <a:ahLst/>
            <a:cxnLst/>
            <a:rect r="r" b="b" t="t" l="l"/>
            <a:pathLst>
              <a:path h="536960" w="536960">
                <a:moveTo>
                  <a:pt x="0" y="0"/>
                </a:moveTo>
                <a:lnTo>
                  <a:pt x="536960" y="0"/>
                </a:lnTo>
                <a:lnTo>
                  <a:pt x="536960" y="536961"/>
                </a:lnTo>
                <a:lnTo>
                  <a:pt x="0" y="536961"/>
                </a:lnTo>
                <a:lnTo>
                  <a:pt x="0" y="0"/>
                </a:lnTo>
                <a:close/>
              </a:path>
            </a:pathLst>
          </a:custGeom>
          <a:blipFill>
            <a:blip r:embed="rId2"/>
            <a:stretch>
              <a:fillRect l="0" t="0" r="0" b="0"/>
            </a:stretch>
          </a:blipFill>
        </p:spPr>
      </p:sp>
      <p:sp>
        <p:nvSpPr>
          <p:cNvPr name="Freeform 3" id="3"/>
          <p:cNvSpPr/>
          <p:nvPr/>
        </p:nvSpPr>
        <p:spPr>
          <a:xfrm flipH="false" flipV="false" rot="0">
            <a:off x="9313566" y="0"/>
            <a:ext cx="9144000" cy="10287000"/>
          </a:xfrm>
          <a:custGeom>
            <a:avLst/>
            <a:gdLst/>
            <a:ahLst/>
            <a:cxnLst/>
            <a:rect r="r" b="b" t="t" l="l"/>
            <a:pathLst>
              <a:path h="10287000" w="9144000">
                <a:moveTo>
                  <a:pt x="0" y="0"/>
                </a:moveTo>
                <a:lnTo>
                  <a:pt x="9144000" y="0"/>
                </a:lnTo>
                <a:lnTo>
                  <a:pt x="9144000" y="10287000"/>
                </a:lnTo>
                <a:lnTo>
                  <a:pt x="0" y="10287000"/>
                </a:lnTo>
                <a:lnTo>
                  <a:pt x="0" y="0"/>
                </a:lnTo>
                <a:close/>
              </a:path>
            </a:pathLst>
          </a:custGeom>
          <a:blipFill>
            <a:blip r:embed="rId3"/>
            <a:stretch>
              <a:fillRect l="-6249" t="0" r="-6249" b="0"/>
            </a:stretch>
          </a:blipFill>
        </p:spPr>
      </p:sp>
      <p:sp>
        <p:nvSpPr>
          <p:cNvPr name="TextBox 4" id="4"/>
          <p:cNvSpPr txBox="true"/>
          <p:nvPr/>
        </p:nvSpPr>
        <p:spPr>
          <a:xfrm rot="0">
            <a:off x="491740" y="1102360"/>
            <a:ext cx="8652260" cy="7967980"/>
          </a:xfrm>
          <a:prstGeom prst="rect">
            <a:avLst/>
          </a:prstGeom>
        </p:spPr>
        <p:txBody>
          <a:bodyPr anchor="t" rtlCol="false" tIns="0" lIns="0" bIns="0" rIns="0">
            <a:spAutoFit/>
          </a:bodyPr>
          <a:lstStyle/>
          <a:p>
            <a:pPr algn="l">
              <a:lnSpc>
                <a:spcPts val="3920"/>
              </a:lnSpc>
            </a:pPr>
            <a:r>
              <a:rPr lang="en-US" sz="2800">
                <a:solidFill>
                  <a:srgbClr val="145DA0"/>
                </a:solidFill>
                <a:latin typeface="Times New Roman"/>
                <a:ea typeface="Times New Roman"/>
                <a:cs typeface="Times New Roman"/>
                <a:sym typeface="Times New Roman"/>
              </a:rPr>
              <a:t>M</a:t>
            </a:r>
            <a:r>
              <a:rPr lang="en-US" sz="2800" u="none">
                <a:solidFill>
                  <a:srgbClr val="145DA0"/>
                </a:solidFill>
                <a:latin typeface="Times New Roman"/>
                <a:ea typeface="Times New Roman"/>
                <a:cs typeface="Times New Roman"/>
                <a:sym typeface="Times New Roman"/>
              </a:rPr>
              <a:t>achines</a:t>
            </a:r>
            <a:r>
              <a:rPr lang="en-US" sz="2800">
                <a:solidFill>
                  <a:srgbClr val="145DA0"/>
                </a:solidFill>
                <a:latin typeface="Times New Roman"/>
                <a:ea typeface="Times New Roman"/>
                <a:cs typeface="Times New Roman"/>
                <a:sym typeface="Times New Roman"/>
              </a:rPr>
              <a:t>E</a:t>
            </a:r>
            <a:r>
              <a:rPr lang="en-US" sz="2800" u="none">
                <a:solidFill>
                  <a:srgbClr val="145DA0"/>
                </a:solidFill>
                <a:latin typeface="Times New Roman"/>
                <a:ea typeface="Times New Roman"/>
                <a:cs typeface="Times New Roman"/>
                <a:sym typeface="Times New Roman"/>
              </a:rPr>
              <a:t>quipments</a:t>
            </a:r>
            <a:r>
              <a:rPr lang="en-US" sz="2800">
                <a:solidFill>
                  <a:srgbClr val="145DA0"/>
                </a:solidFill>
                <a:latin typeface="Times New Roman"/>
                <a:ea typeface="Times New Roman"/>
                <a:cs typeface="Times New Roman"/>
                <a:sym typeface="Times New Roman"/>
              </a:rPr>
              <a:t> offers advanced Dairy Processing plants designed to transform raw milk into high-quality dairy products efficiently. Their systems encompass essential processes such as pasteurization, homogenization, cream separation, and cooling, ensuring optimal safety and product integrity. Equipped with robust components like homogenizers, milk separators, batch mixers, and aseptic filling machines, these plants are tailored for both small-scale and large-scale operations. Built with durable materials and adhering to international quality standards, MachinesEquipments' dairy processing solutions are engineered for longevity and consistent performance. Whether you're producing milk, butter, cheese, yogurt, or ice cream, their comprehensive machinery lineup supports diverse dairy production need.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sp>
        <p:nvSpPr>
          <p:cNvPr name="Freeform 2" id="2"/>
          <p:cNvSpPr/>
          <p:nvPr/>
        </p:nvSpPr>
        <p:spPr>
          <a:xfrm flipH="false" flipV="false" rot="0">
            <a:off x="348296" y="8703075"/>
            <a:ext cx="398365" cy="398365"/>
          </a:xfrm>
          <a:custGeom>
            <a:avLst/>
            <a:gdLst/>
            <a:ahLst/>
            <a:cxnLst/>
            <a:rect r="r" b="b" t="t" l="l"/>
            <a:pathLst>
              <a:path h="398365" w="398365">
                <a:moveTo>
                  <a:pt x="0" y="0"/>
                </a:moveTo>
                <a:lnTo>
                  <a:pt x="398364" y="0"/>
                </a:lnTo>
                <a:lnTo>
                  <a:pt x="398364" y="398365"/>
                </a:lnTo>
                <a:lnTo>
                  <a:pt x="0" y="39836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391061" y="9448800"/>
            <a:ext cx="355599" cy="355599"/>
          </a:xfrm>
          <a:custGeom>
            <a:avLst/>
            <a:gdLst/>
            <a:ahLst/>
            <a:cxnLst/>
            <a:rect r="r" b="b" t="t" l="l"/>
            <a:pathLst>
              <a:path h="355599" w="355599">
                <a:moveTo>
                  <a:pt x="0" y="0"/>
                </a:moveTo>
                <a:lnTo>
                  <a:pt x="355599" y="0"/>
                </a:lnTo>
                <a:lnTo>
                  <a:pt x="355599" y="355599"/>
                </a:lnTo>
                <a:lnTo>
                  <a:pt x="0" y="3555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0" y="0"/>
            <a:ext cx="18288000" cy="7148924"/>
            <a:chOff x="0" y="0"/>
            <a:chExt cx="2833290" cy="1107555"/>
          </a:xfrm>
        </p:grpSpPr>
        <p:sp>
          <p:nvSpPr>
            <p:cNvPr name="Freeform 5" id="5"/>
            <p:cNvSpPr/>
            <p:nvPr/>
          </p:nvSpPr>
          <p:spPr>
            <a:xfrm flipH="false" flipV="false" rot="0">
              <a:off x="0" y="0"/>
              <a:ext cx="2833290" cy="1107555"/>
            </a:xfrm>
            <a:custGeom>
              <a:avLst/>
              <a:gdLst/>
              <a:ahLst/>
              <a:cxnLst/>
              <a:rect r="r" b="b" t="t" l="l"/>
              <a:pathLst>
                <a:path h="1107555" w="2833290">
                  <a:moveTo>
                    <a:pt x="0" y="0"/>
                  </a:moveTo>
                  <a:lnTo>
                    <a:pt x="2833290" y="0"/>
                  </a:lnTo>
                  <a:lnTo>
                    <a:pt x="2833290" y="1107555"/>
                  </a:lnTo>
                  <a:lnTo>
                    <a:pt x="0" y="1107555"/>
                  </a:lnTo>
                  <a:close/>
                </a:path>
              </a:pathLst>
            </a:custGeom>
            <a:blipFill>
              <a:blip r:embed="rId6"/>
              <a:stretch>
                <a:fillRect l="0" t="-5814" r="0" b="-5814"/>
              </a:stretch>
            </a:blipFill>
          </p:spPr>
        </p:sp>
      </p:grpSp>
      <p:sp>
        <p:nvSpPr>
          <p:cNvPr name="Freeform 6" id="6"/>
          <p:cNvSpPr/>
          <p:nvPr/>
        </p:nvSpPr>
        <p:spPr>
          <a:xfrm flipH="false" flipV="false" rot="0">
            <a:off x="746660" y="584199"/>
            <a:ext cx="785396" cy="785396"/>
          </a:xfrm>
          <a:custGeom>
            <a:avLst/>
            <a:gdLst/>
            <a:ahLst/>
            <a:cxnLst/>
            <a:rect r="r" b="b" t="t" l="l"/>
            <a:pathLst>
              <a:path h="785396" w="785396">
                <a:moveTo>
                  <a:pt x="0" y="0"/>
                </a:moveTo>
                <a:lnTo>
                  <a:pt x="785396" y="0"/>
                </a:lnTo>
                <a:lnTo>
                  <a:pt x="785396" y="785396"/>
                </a:lnTo>
                <a:lnTo>
                  <a:pt x="0" y="785396"/>
                </a:lnTo>
                <a:lnTo>
                  <a:pt x="0" y="0"/>
                </a:lnTo>
                <a:close/>
              </a:path>
            </a:pathLst>
          </a:custGeom>
          <a:blipFill>
            <a:blip r:embed="rId7"/>
            <a:stretch>
              <a:fillRect l="0" t="0" r="0" b="0"/>
            </a:stretch>
          </a:blipFill>
        </p:spPr>
      </p:sp>
      <p:sp>
        <p:nvSpPr>
          <p:cNvPr name="TextBox 7" id="7"/>
          <p:cNvSpPr txBox="true"/>
          <p:nvPr/>
        </p:nvSpPr>
        <p:spPr>
          <a:xfrm rot="0">
            <a:off x="3926554" y="7148107"/>
            <a:ext cx="10434893" cy="1202543"/>
          </a:xfrm>
          <a:prstGeom prst="rect">
            <a:avLst/>
          </a:prstGeom>
        </p:spPr>
        <p:txBody>
          <a:bodyPr anchor="t" rtlCol="false" tIns="0" lIns="0" bIns="0" rIns="0">
            <a:spAutoFit/>
          </a:bodyPr>
          <a:lstStyle/>
          <a:p>
            <a:pPr algn="ctr" marL="0" indent="0" lvl="0">
              <a:lnSpc>
                <a:spcPts val="9843"/>
              </a:lnSpc>
            </a:pPr>
            <a:r>
              <a:rPr lang="en-US" sz="7030" spc="428">
                <a:solidFill>
                  <a:srgbClr val="145DA0"/>
                </a:solidFill>
                <a:latin typeface="Playfair Display"/>
                <a:ea typeface="Playfair Display"/>
                <a:cs typeface="Playfair Display"/>
                <a:sym typeface="Playfair Display"/>
              </a:rPr>
              <a:t>Thank You</a:t>
            </a:r>
          </a:p>
        </p:txBody>
      </p:sp>
      <p:sp>
        <p:nvSpPr>
          <p:cNvPr name="TextBox 8" id="8"/>
          <p:cNvSpPr txBox="true"/>
          <p:nvPr/>
        </p:nvSpPr>
        <p:spPr>
          <a:xfrm rot="0">
            <a:off x="1028700" y="8693550"/>
            <a:ext cx="6642081" cy="361950"/>
          </a:xfrm>
          <a:prstGeom prst="rect">
            <a:avLst/>
          </a:prstGeom>
        </p:spPr>
        <p:txBody>
          <a:bodyPr anchor="t" rtlCol="false" tIns="0" lIns="0" bIns="0" rIns="0">
            <a:spAutoFit/>
          </a:bodyPr>
          <a:lstStyle/>
          <a:p>
            <a:pPr algn="l" marL="0" indent="0" lvl="0">
              <a:lnSpc>
                <a:spcPts val="2849"/>
              </a:lnSpc>
              <a:spcBef>
                <a:spcPct val="0"/>
              </a:spcBef>
            </a:pPr>
            <a:r>
              <a:rPr lang="en-US" sz="2374" spc="118">
                <a:solidFill>
                  <a:srgbClr val="145DA0"/>
                </a:solidFill>
                <a:latin typeface="Playfair Display"/>
                <a:ea typeface="Playfair Display"/>
                <a:cs typeface="Playfair Display"/>
                <a:sym typeface="Playfair Display"/>
              </a:rPr>
              <a:t>sales@machinesequipments.com</a:t>
            </a:r>
          </a:p>
        </p:txBody>
      </p:sp>
      <p:sp>
        <p:nvSpPr>
          <p:cNvPr name="TextBox 9" id="9"/>
          <p:cNvSpPr txBox="true"/>
          <p:nvPr/>
        </p:nvSpPr>
        <p:spPr>
          <a:xfrm rot="0">
            <a:off x="1028700" y="9350775"/>
            <a:ext cx="14441731" cy="398779"/>
          </a:xfrm>
          <a:prstGeom prst="rect">
            <a:avLst/>
          </a:prstGeom>
        </p:spPr>
        <p:txBody>
          <a:bodyPr anchor="t" rtlCol="false" tIns="0" lIns="0" bIns="0" rIns="0">
            <a:spAutoFit/>
          </a:bodyPr>
          <a:lstStyle/>
          <a:p>
            <a:pPr algn="l">
              <a:lnSpc>
                <a:spcPts val="3220"/>
              </a:lnSpc>
            </a:pPr>
            <a:r>
              <a:rPr lang="en-US" sz="2300">
                <a:solidFill>
                  <a:srgbClr val="145DA0"/>
                </a:solidFill>
                <a:latin typeface="Playfair Display"/>
                <a:ea typeface="Playfair Display"/>
                <a:cs typeface="Playfair Display"/>
                <a:sym typeface="Playfair Display"/>
              </a:rPr>
              <a:t>https://www.machinesequipments.com/food-processing-plants-and-line/dairy-processing-plant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DAGQ6vIsNI0</dc:identifier>
  <dcterms:modified xsi:type="dcterms:W3CDTF">2011-08-01T06:04:30Z</dcterms:modified>
  <cp:revision>1</cp:revision>
  <dc:title>Dairy Processing Plant &amp; Machinery Suppliers</dc:title>
</cp:coreProperties>
</file>