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Open Sans" charset="1" panose="00000000000000000000"/>
      <p:regular r:id="rId12"/>
    </p:embeddedFont>
    <p:embeddedFont>
      <p:font typeface="Magnolia Script" charset="1" panose="02000503070000020003"/>
      <p:regular r:id="rId13"/>
    </p:embeddedFont>
    <p:embeddedFont>
      <p:font typeface="Canva Sans Bold Italics" charset="1" panose="020B0803030501040103"/>
      <p:regular r:id="rId14"/>
    </p:embeddedFont>
    <p:embeddedFont>
      <p:font typeface="Canva Sans Italics" charset="1" panose="020B0503030501040103"/>
      <p:regular r:id="rId15"/>
    </p:embeddedFont>
    <p:embeddedFont>
      <p:font typeface="Open Sans Bold" charset="1" panose="00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3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4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21.png" Type="http://schemas.openxmlformats.org/officeDocument/2006/relationships/image"/><Relationship Id="rId15" Target="../media/image22.svg" Type="http://schemas.openxmlformats.org/officeDocument/2006/relationships/image"/><Relationship Id="rId16" Target="../media/image3.png" Type="http://schemas.openxmlformats.org/officeDocument/2006/relationships/image"/><Relationship Id="rId2" Target="../media/image6.jpeg" Type="http://schemas.openxmlformats.org/officeDocument/2006/relationships/image"/><Relationship Id="rId3" Target="../media/image14.jpeg" Type="http://schemas.openxmlformats.org/officeDocument/2006/relationships/image"/><Relationship Id="rId4" Target="../media/image15.png" Type="http://schemas.openxmlformats.org/officeDocument/2006/relationships/image"/><Relationship Id="rId5" Target="../media/image16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1D0A05">
                <a:alpha val="8980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5669536" y="1851568"/>
            <a:ext cx="7300913" cy="3541133"/>
          </a:xfrm>
          <a:custGeom>
            <a:avLst/>
            <a:gdLst/>
            <a:ahLst/>
            <a:cxnLst/>
            <a:rect r="r" b="b" t="t" l="l"/>
            <a:pathLst>
              <a:path h="3541133" w="7300913">
                <a:moveTo>
                  <a:pt x="0" y="0"/>
                </a:moveTo>
                <a:lnTo>
                  <a:pt x="7300913" y="0"/>
                </a:lnTo>
                <a:lnTo>
                  <a:pt x="7300913" y="3541133"/>
                </a:lnTo>
                <a:lnTo>
                  <a:pt x="0" y="35411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038851"/>
            <a:ext cx="3002642" cy="3428150"/>
          </a:xfrm>
          <a:custGeom>
            <a:avLst/>
            <a:gdLst/>
            <a:ahLst/>
            <a:cxnLst/>
            <a:rect r="r" b="b" t="t" l="l"/>
            <a:pathLst>
              <a:path h="3428150" w="3002642">
                <a:moveTo>
                  <a:pt x="0" y="0"/>
                </a:moveTo>
                <a:lnTo>
                  <a:pt x="3002642" y="0"/>
                </a:lnTo>
                <a:lnTo>
                  <a:pt x="3002642" y="3428150"/>
                </a:lnTo>
                <a:lnTo>
                  <a:pt x="0" y="3428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63884"/>
            <a:ext cx="12851237" cy="481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257155" y="5810822"/>
            <a:ext cx="14125675" cy="10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53"/>
              </a:lnSpc>
            </a:pPr>
            <a:r>
              <a:rPr lang="en-US" sz="6181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Best </a:t>
            </a:r>
            <a:r>
              <a:rPr lang="en-US" sz="6181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</a:t>
            </a:r>
            <a:r>
              <a:rPr lang="en-US" sz="6181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Shop </a:t>
            </a:r>
            <a:r>
              <a:rPr lang="en-US" sz="6181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Franchise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177245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93479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447718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70749" y="2508551"/>
            <a:ext cx="9388648" cy="16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</a:t>
            </a:r>
            <a:r>
              <a:rPr lang="en-US" sz="47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47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5086350"/>
            <a:ext cx="9672801" cy="3453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Suto Cafe was founded with a mission to redefine the coffee experience. With a focus on premium quality, customer satisfaction, and innovation, it has grown into a trusted brand among coffee lovers. The brand aims to provide a unique and delightful café experience while maintaining strong values of excellence and service.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768850" y="1984828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815" t="-6537" r="-112951" b="-4464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635425" y="3410170"/>
            <a:ext cx="5444998" cy="333506"/>
          </a:xfrm>
          <a:custGeom>
            <a:avLst/>
            <a:gdLst/>
            <a:ahLst/>
            <a:cxnLst/>
            <a:rect r="r" b="b" t="t" l="l"/>
            <a:pathLst>
              <a:path h="333506" w="5444998">
                <a:moveTo>
                  <a:pt x="0" y="0"/>
                </a:moveTo>
                <a:lnTo>
                  <a:pt x="5444999" y="0"/>
                </a:lnTo>
                <a:lnTo>
                  <a:pt x="5444999" y="333506"/>
                </a:lnTo>
                <a:lnTo>
                  <a:pt x="0" y="3335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200" y="31703"/>
            <a:ext cx="3341724" cy="1620823"/>
          </a:xfrm>
          <a:custGeom>
            <a:avLst/>
            <a:gdLst/>
            <a:ahLst/>
            <a:cxnLst/>
            <a:rect r="r" b="b" t="t" l="l"/>
            <a:pathLst>
              <a:path h="1620823" w="3341724">
                <a:moveTo>
                  <a:pt x="0" y="0"/>
                </a:moveTo>
                <a:lnTo>
                  <a:pt x="3341724" y="0"/>
                </a:lnTo>
                <a:lnTo>
                  <a:pt x="3341724" y="1620823"/>
                </a:lnTo>
                <a:lnTo>
                  <a:pt x="0" y="16208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4340" y="2063670"/>
            <a:ext cx="10244510" cy="16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Best </a:t>
            </a:r>
            <a:r>
              <a:rPr lang="en-US" sz="47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Shop Franchise</a:t>
            </a:r>
          </a:p>
          <a:p>
            <a:pPr algn="l">
              <a:lnSpc>
                <a:spcPts val="6719"/>
              </a:lnSpc>
              <a:spcBef>
                <a:spcPct val="0"/>
              </a:spcBef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4340" y="3994844"/>
            <a:ext cx="9672801" cy="4850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Discover the </a:t>
            </a:r>
            <a:r>
              <a:rPr lang="en-US" sz="2801" i="true">
                <a:solidFill>
                  <a:srgbClr val="FFBD59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best c</a:t>
            </a:r>
            <a:r>
              <a:rPr lang="en-US" sz="2801" i="true" u="none">
                <a:solidFill>
                  <a:srgbClr val="FFBD59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offee </a:t>
            </a:r>
            <a:r>
              <a:rPr lang="en-US" sz="2801" i="true">
                <a:solidFill>
                  <a:srgbClr val="FFBD59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shop f</a:t>
            </a:r>
            <a:r>
              <a:rPr lang="en-US" sz="2801" i="true" u="none">
                <a:solidFill>
                  <a:srgbClr val="FFBD59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ranchise</a:t>
            </a:r>
            <a:r>
              <a:rPr lang="en-US" sz="2801" i="true" u="non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 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w</a:t>
            </a:r>
            <a:r>
              <a:rPr lang="en-US" sz="2801" i="true" u="non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i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t</a:t>
            </a:r>
            <a:r>
              <a:rPr lang="en-US" sz="2801" i="true" u="non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h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 Suto C</a:t>
            </a:r>
            <a:r>
              <a:rPr lang="en-US" sz="2801" i="true" u="non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a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fe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! Renowned for its cozy ambiance, premium artisanal brews, and delectable pastries, Suto Cafe offers an unmatched experience. With a commitment to sustainability and community, each location feels like home.</a:t>
            </a:r>
            <a:r>
              <a:rPr lang="en-US" sz="2801" i="true" u="non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 Join th</a:t>
            </a:r>
            <a:r>
              <a:rPr lang="en-US" sz="2801" i="true">
                <a:solidFill>
                  <a:srgbClr val="FFFFFF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e franchise revolution and bring Suto’s exceptional coffee culture to your neighborhood. Elevate your mornings—choose Suto Cafe for quality, warmth, and unforgettable flavors!</a:t>
            </a:r>
          </a:p>
          <a:p>
            <a:pPr algn="just">
              <a:lnSpc>
                <a:spcPts val="3221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670749" y="4250825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0" y="0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8673" y="5185230"/>
            <a:ext cx="9672801" cy="3271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brews &amp; unique café experiences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Youth-focused, trendy interiors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model with great ROI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operational support at every step</a:t>
            </a:r>
          </a:p>
          <a:p>
            <a:pPr algn="just" marL="669526" indent="-334763" lvl="1">
              <a:lnSpc>
                <a:spcPts val="4341"/>
              </a:lnSpc>
              <a:buFont typeface="Arial"/>
              <a:buChar char="•"/>
            </a:pPr>
            <a:r>
              <a:rPr lang="en-US" b="true" sz="31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Easy setup, training, and branding support</a:t>
            </a:r>
          </a:p>
          <a:p>
            <a:pPr algn="just">
              <a:lnSpc>
                <a:spcPts val="4621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670749" y="2602363"/>
            <a:ext cx="9388648" cy="953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39"/>
              </a:lnSpc>
              <a:spcBef>
                <a:spcPct val="0"/>
              </a:spcBef>
            </a:pPr>
            <a:r>
              <a:rPr lang="en-US" sz="55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Why Partner with Suto Cafe?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10915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38018" t="0" r="-38018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6597" y="4709561"/>
            <a:ext cx="9672801" cy="3948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Coffee &amp; Beverages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Modern &amp; Cozy Ambiance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Innovative Menu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Customer-Centric Approach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Investment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Training &amp; Operational Guidance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Branding Support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Ongoing Assistance 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39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1478" t="0" r="-11478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11478" t="0" r="-11478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54846" y="4817651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617876" y="601107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7"/>
                </a:lnTo>
                <a:lnTo>
                  <a:pt x="0" y="6454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121765" y="2032421"/>
            <a:ext cx="7950484" cy="1623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For more detailed </a:t>
            </a:r>
            <a:r>
              <a:rPr lang="en-US" sz="46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information or to apply for a franchise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95449" y="4833729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95449" y="5986165"/>
            <a:ext cx="6366714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66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sz="23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Ground Floor, WB-85A, Ring Road, Bombay Hospital Service Rd, Scheme No 94 Sector Ea,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Best Coffee Shop Franchise</dc:title>
</cp:coreProperties>
</file>