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Lst>
  <p:sldSz cx="18288000" cy="10287000"/>
  <p:notesSz cx="6858000" cy="9144000"/>
  <p:embeddedFontLst>
    <p:embeddedFont>
      <p:font typeface="Open Sans" charset="1" panose="00000000000000000000"/>
      <p:regular r:id="rId12"/>
    </p:embeddedFont>
    <p:embeddedFont>
      <p:font typeface="Magnolia Script" charset="1" panose="02000503070000020003"/>
      <p:regular r:id="rId13"/>
    </p:embeddedFont>
    <p:embeddedFont>
      <p:font typeface="Canva Sans Bold Italics" charset="1" panose="020B0803030501040103"/>
      <p:regular r:id="rId14"/>
    </p:embeddedFont>
    <p:embeddedFont>
      <p:font typeface="Open Sans Bold"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png" Type="http://schemas.openxmlformats.org/officeDocument/2006/relationships/image"/><Relationship Id="rId4" Target="../media/image8.jpeg" Type="http://schemas.openxmlformats.org/officeDocument/2006/relationships/image"/><Relationship Id="rId5" Target="../media/image9.png" Type="http://schemas.openxmlformats.org/officeDocument/2006/relationships/image"/><Relationship Id="rId6" Target="../media/image10.svg" Type="http://schemas.openxmlformats.org/officeDocument/2006/relationships/image"/><Relationship Id="rId7" Target="../media/image3.png" Type="http://schemas.openxmlformats.org/officeDocument/2006/relationships/image"/><Relationship Id="rId8" Target="../media/image4.png" Type="http://schemas.openxmlformats.org/officeDocument/2006/relationships/image"/><Relationship Id="rId9" Target="../media/image5.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png" Type="http://schemas.openxmlformats.org/officeDocument/2006/relationships/image"/><Relationship Id="rId4" Target="../media/image8.jpeg" Type="http://schemas.openxmlformats.org/officeDocument/2006/relationships/image"/><Relationship Id="rId5" Target="../media/image11.png" Type="http://schemas.openxmlformats.org/officeDocument/2006/relationships/image"/><Relationship Id="rId6" Target="../media/image12.svg" Type="http://schemas.openxmlformats.org/officeDocument/2006/relationships/image"/><Relationship Id="rId7" Target="../media/image3.png" Type="http://schemas.openxmlformats.org/officeDocument/2006/relationships/image"/><Relationship Id="rId8" Target="../media/image4.png" Type="http://schemas.openxmlformats.org/officeDocument/2006/relationships/image"/><Relationship Id="rId9" Target="../media/image5.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png" Type="http://schemas.openxmlformats.org/officeDocument/2006/relationships/image"/><Relationship Id="rId4" Target="../media/image13.jpeg" Type="http://schemas.openxmlformats.org/officeDocument/2006/relationships/image"/><Relationship Id="rId5" Target="../media/image9.png" Type="http://schemas.openxmlformats.org/officeDocument/2006/relationships/image"/><Relationship Id="rId6" Target="../media/image10.svg" Type="http://schemas.openxmlformats.org/officeDocument/2006/relationships/image"/><Relationship Id="rId7" Target="../media/image3.png" Type="http://schemas.openxmlformats.org/officeDocument/2006/relationships/image"/><Relationship Id="rId8" Target="../media/image4.png" Type="http://schemas.openxmlformats.org/officeDocument/2006/relationships/image"/><Relationship Id="rId9" Target="../media/image5.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png" Type="http://schemas.openxmlformats.org/officeDocument/2006/relationships/image"/><Relationship Id="rId4" Target="../media/image14.jpeg" Type="http://schemas.openxmlformats.org/officeDocument/2006/relationships/image"/><Relationship Id="rId5" Target="../media/image9.png" Type="http://schemas.openxmlformats.org/officeDocument/2006/relationships/image"/><Relationship Id="rId6" Target="../media/image10.svg" Type="http://schemas.openxmlformats.org/officeDocument/2006/relationships/image"/><Relationship Id="rId7" Target="../media/image3.png" Type="http://schemas.openxmlformats.org/officeDocument/2006/relationships/image"/><Relationship Id="rId8" Target="../media/image4.png" Type="http://schemas.openxmlformats.org/officeDocument/2006/relationships/image"/><Relationship Id="rId9" Target="../media/image5.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png" Type="http://schemas.openxmlformats.org/officeDocument/2006/relationships/image"/><Relationship Id="rId11" Target="../media/image5.svg" Type="http://schemas.openxmlformats.org/officeDocument/2006/relationships/image"/><Relationship Id="rId12" Target="../media/image19.png" Type="http://schemas.openxmlformats.org/officeDocument/2006/relationships/image"/><Relationship Id="rId13" Target="../media/image20.svg" Type="http://schemas.openxmlformats.org/officeDocument/2006/relationships/image"/><Relationship Id="rId14" Target="../media/image21.png" Type="http://schemas.openxmlformats.org/officeDocument/2006/relationships/image"/><Relationship Id="rId15" Target="../media/image22.svg" Type="http://schemas.openxmlformats.org/officeDocument/2006/relationships/image"/><Relationship Id="rId16" Target="../media/image3.png" Type="http://schemas.openxmlformats.org/officeDocument/2006/relationships/image"/><Relationship Id="rId2" Target="../media/image6.jpeg" Type="http://schemas.openxmlformats.org/officeDocument/2006/relationships/image"/><Relationship Id="rId3" Target="../media/image14.jpeg" Type="http://schemas.openxmlformats.org/officeDocument/2006/relationships/image"/><Relationship Id="rId4" Target="../media/image15.png" Type="http://schemas.openxmlformats.org/officeDocument/2006/relationships/image"/><Relationship Id="rId5" Target="../media/image16.jpe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7.png" Type="http://schemas.openxmlformats.org/officeDocument/2006/relationships/image"/><Relationship Id="rId9" Target="../media/image1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0888" r="0" b="-20888"/>
            </a:stretch>
          </a:blipFill>
        </p:spPr>
      </p:sp>
      <p:grpSp>
        <p:nvGrpSpPr>
          <p:cNvPr name="Group 3" id="3"/>
          <p:cNvGrpSpPr/>
          <p:nvPr/>
        </p:nvGrpSpPr>
        <p:grpSpPr>
          <a:xfrm rot="0">
            <a:off x="17088428" y="360107"/>
            <a:ext cx="818572" cy="59732"/>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088428" y="549839"/>
            <a:ext cx="818572" cy="59732"/>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sp>
        <p:nvSpPr>
          <p:cNvPr name="Freeform 9" id="9"/>
          <p:cNvSpPr/>
          <p:nvPr/>
        </p:nvSpPr>
        <p:spPr>
          <a:xfrm flipH="false" flipV="false" rot="0">
            <a:off x="12730520" y="3278121"/>
            <a:ext cx="2318451" cy="2647001"/>
          </a:xfrm>
          <a:custGeom>
            <a:avLst/>
            <a:gdLst/>
            <a:ahLst/>
            <a:cxnLst/>
            <a:rect r="r" b="b" t="t" l="l"/>
            <a:pathLst>
              <a:path h="2647001" w="2318451">
                <a:moveTo>
                  <a:pt x="0" y="0"/>
                </a:moveTo>
                <a:lnTo>
                  <a:pt x="2318451" y="0"/>
                </a:lnTo>
                <a:lnTo>
                  <a:pt x="2318451" y="2647001"/>
                </a:lnTo>
                <a:lnTo>
                  <a:pt x="0" y="2647001"/>
                </a:lnTo>
                <a:lnTo>
                  <a:pt x="0" y="0"/>
                </a:lnTo>
                <a:close/>
              </a:path>
            </a:pathLst>
          </a:custGeom>
          <a:blipFill>
            <a:blip r:embed="rId3"/>
            <a:stretch>
              <a:fillRect l="0" t="0" r="0" b="0"/>
            </a:stretch>
          </a:blipFill>
        </p:spPr>
      </p:sp>
      <p:sp>
        <p:nvSpPr>
          <p:cNvPr name="Freeform 10" id="10"/>
          <p:cNvSpPr/>
          <p:nvPr/>
        </p:nvSpPr>
        <p:spPr>
          <a:xfrm flipH="true" flipV="false" rot="0">
            <a:off x="3293895" y="4988529"/>
            <a:ext cx="1783445" cy="2036179"/>
          </a:xfrm>
          <a:custGeom>
            <a:avLst/>
            <a:gdLst/>
            <a:ahLst/>
            <a:cxnLst/>
            <a:rect r="r" b="b" t="t" l="l"/>
            <a:pathLst>
              <a:path h="2036179" w="1783445">
                <a:moveTo>
                  <a:pt x="1783445" y="0"/>
                </a:moveTo>
                <a:lnTo>
                  <a:pt x="0" y="0"/>
                </a:lnTo>
                <a:lnTo>
                  <a:pt x="0" y="2036179"/>
                </a:lnTo>
                <a:lnTo>
                  <a:pt x="1783445" y="2036179"/>
                </a:lnTo>
                <a:lnTo>
                  <a:pt x="1783445" y="0"/>
                </a:lnTo>
                <a:close/>
              </a:path>
            </a:pathLst>
          </a:custGeom>
          <a:blipFill>
            <a:blip r:embed="rId3"/>
            <a:stretch>
              <a:fillRect l="0" t="0" r="0" b="0"/>
            </a:stretch>
          </a:blipFill>
        </p:spPr>
      </p:sp>
      <p:grpSp>
        <p:nvGrpSpPr>
          <p:cNvPr name="Group 11" id="11"/>
          <p:cNvGrpSpPr/>
          <p:nvPr/>
        </p:nvGrpSpPr>
        <p:grpSpPr>
          <a:xfrm rot="0">
            <a:off x="1182975" y="2002748"/>
            <a:ext cx="15922049" cy="6779906"/>
            <a:chOff x="0" y="0"/>
            <a:chExt cx="4193462" cy="1785654"/>
          </a:xfrm>
        </p:grpSpPr>
        <p:sp>
          <p:nvSpPr>
            <p:cNvPr name="Freeform 12" id="12"/>
            <p:cNvSpPr/>
            <p:nvPr/>
          </p:nvSpPr>
          <p:spPr>
            <a:xfrm flipH="false" flipV="false" rot="0">
              <a:off x="0" y="0"/>
              <a:ext cx="4193461" cy="1785654"/>
            </a:xfrm>
            <a:custGeom>
              <a:avLst/>
              <a:gdLst/>
              <a:ahLst/>
              <a:cxnLst/>
              <a:rect r="r" b="b" t="t" l="l"/>
              <a:pathLst>
                <a:path h="1785654" w="4193461">
                  <a:moveTo>
                    <a:pt x="0" y="0"/>
                  </a:moveTo>
                  <a:lnTo>
                    <a:pt x="4193461" y="0"/>
                  </a:lnTo>
                  <a:lnTo>
                    <a:pt x="4193461" y="1785654"/>
                  </a:lnTo>
                  <a:lnTo>
                    <a:pt x="0" y="1785654"/>
                  </a:lnTo>
                  <a:close/>
                </a:path>
              </a:pathLst>
            </a:custGeom>
            <a:solidFill>
              <a:srgbClr val="1D0A05">
                <a:alpha val="89804"/>
              </a:srgbClr>
            </a:solidFill>
          </p:spPr>
        </p:sp>
        <p:sp>
          <p:nvSpPr>
            <p:cNvPr name="TextBox 13" id="13"/>
            <p:cNvSpPr txBox="true"/>
            <p:nvPr/>
          </p:nvSpPr>
          <p:spPr>
            <a:xfrm>
              <a:off x="0" y="-38100"/>
              <a:ext cx="4193462" cy="1823754"/>
            </a:xfrm>
            <a:prstGeom prst="rect">
              <a:avLst/>
            </a:prstGeom>
          </p:spPr>
          <p:txBody>
            <a:bodyPr anchor="ctr" rtlCol="false" tIns="50800" lIns="50800" bIns="50800" rIns="50800"/>
            <a:lstStyle/>
            <a:p>
              <a:pPr algn="ctr">
                <a:lnSpc>
                  <a:spcPts val="2659"/>
                </a:lnSpc>
              </a:pPr>
            </a:p>
          </p:txBody>
        </p:sp>
      </p:grpSp>
      <p:sp>
        <p:nvSpPr>
          <p:cNvPr name="Freeform 14" id="14"/>
          <p:cNvSpPr/>
          <p:nvPr/>
        </p:nvSpPr>
        <p:spPr>
          <a:xfrm flipH="false" flipV="false" rot="0">
            <a:off x="6209003" y="2230416"/>
            <a:ext cx="4888822" cy="2371206"/>
          </a:xfrm>
          <a:custGeom>
            <a:avLst/>
            <a:gdLst/>
            <a:ahLst/>
            <a:cxnLst/>
            <a:rect r="r" b="b" t="t" l="l"/>
            <a:pathLst>
              <a:path h="2371206" w="4888822">
                <a:moveTo>
                  <a:pt x="0" y="0"/>
                </a:moveTo>
                <a:lnTo>
                  <a:pt x="4888821" y="0"/>
                </a:lnTo>
                <a:lnTo>
                  <a:pt x="4888821" y="2371206"/>
                </a:lnTo>
                <a:lnTo>
                  <a:pt x="0" y="2371206"/>
                </a:lnTo>
                <a:lnTo>
                  <a:pt x="0" y="0"/>
                </a:lnTo>
                <a:close/>
              </a:path>
            </a:pathLst>
          </a:custGeom>
          <a:blipFill>
            <a:blip r:embed="rId4"/>
            <a:stretch>
              <a:fillRect l="0" t="0" r="0" b="0"/>
            </a:stretch>
          </a:blipFill>
        </p:spPr>
      </p:sp>
      <p:sp>
        <p:nvSpPr>
          <p:cNvPr name="TextBox 15" id="15"/>
          <p:cNvSpPr txBox="true"/>
          <p:nvPr/>
        </p:nvSpPr>
        <p:spPr>
          <a:xfrm rot="0">
            <a:off x="14302755" y="262451"/>
            <a:ext cx="2015621" cy="406676"/>
          </a:xfrm>
          <a:prstGeom prst="rect">
            <a:avLst/>
          </a:prstGeom>
        </p:spPr>
        <p:txBody>
          <a:bodyPr anchor="t" rtlCol="false" tIns="0" lIns="0" bIns="0" rIns="0">
            <a:spAutoFit/>
          </a:bodyPr>
          <a:lstStyle/>
          <a:p>
            <a:pPr algn="l">
              <a:lnSpc>
                <a:spcPts val="3460"/>
              </a:lnSpc>
              <a:spcBef>
                <a:spcPct val="0"/>
              </a:spcBef>
            </a:pPr>
            <a:r>
              <a:rPr lang="en-US" sz="2472">
                <a:solidFill>
                  <a:srgbClr val="FFFFFF"/>
                </a:solidFill>
                <a:latin typeface="Open Sans"/>
                <a:ea typeface="Open Sans"/>
                <a:cs typeface="Open Sans"/>
                <a:sym typeface="Open Sans"/>
              </a:rPr>
              <a:t>Contact</a:t>
            </a:r>
          </a:p>
        </p:txBody>
      </p:sp>
      <p:sp>
        <p:nvSpPr>
          <p:cNvPr name="TextBox 16" id="16"/>
          <p:cNvSpPr txBox="true"/>
          <p:nvPr/>
        </p:nvSpPr>
        <p:spPr>
          <a:xfrm rot="0">
            <a:off x="11097824" y="262451"/>
            <a:ext cx="2184616" cy="406676"/>
          </a:xfrm>
          <a:prstGeom prst="rect">
            <a:avLst/>
          </a:prstGeom>
        </p:spPr>
        <p:txBody>
          <a:bodyPr anchor="t" rtlCol="false" tIns="0" lIns="0" bIns="0" rIns="0">
            <a:spAutoFit/>
          </a:bodyPr>
          <a:lstStyle/>
          <a:p>
            <a:pPr algn="l">
              <a:lnSpc>
                <a:spcPts val="3460"/>
              </a:lnSpc>
              <a:spcBef>
                <a:spcPct val="0"/>
              </a:spcBef>
            </a:pPr>
            <a:r>
              <a:rPr lang="en-US" sz="2472">
                <a:solidFill>
                  <a:srgbClr val="FFFFFF"/>
                </a:solidFill>
                <a:latin typeface="Open Sans"/>
                <a:ea typeface="Open Sans"/>
                <a:cs typeface="Open Sans"/>
                <a:sym typeface="Open Sans"/>
              </a:rPr>
              <a:t>About Us</a:t>
            </a:r>
          </a:p>
        </p:txBody>
      </p:sp>
      <p:sp>
        <p:nvSpPr>
          <p:cNvPr name="TextBox 17" id="17"/>
          <p:cNvSpPr txBox="true"/>
          <p:nvPr/>
        </p:nvSpPr>
        <p:spPr>
          <a:xfrm rot="0">
            <a:off x="8562475" y="262451"/>
            <a:ext cx="1515035" cy="406676"/>
          </a:xfrm>
          <a:prstGeom prst="rect">
            <a:avLst/>
          </a:prstGeom>
        </p:spPr>
        <p:txBody>
          <a:bodyPr anchor="t" rtlCol="false" tIns="0" lIns="0" bIns="0" rIns="0">
            <a:spAutoFit/>
          </a:bodyPr>
          <a:lstStyle/>
          <a:p>
            <a:pPr algn="l">
              <a:lnSpc>
                <a:spcPts val="3460"/>
              </a:lnSpc>
              <a:spcBef>
                <a:spcPct val="0"/>
              </a:spcBef>
            </a:pPr>
            <a:r>
              <a:rPr lang="en-US" sz="2472">
                <a:solidFill>
                  <a:srgbClr val="FFFFFF"/>
                </a:solidFill>
                <a:latin typeface="Open Sans"/>
                <a:ea typeface="Open Sans"/>
                <a:cs typeface="Open Sans"/>
                <a:sym typeface="Open Sans"/>
              </a:rPr>
              <a:t>Service</a:t>
            </a:r>
          </a:p>
        </p:txBody>
      </p:sp>
      <p:sp>
        <p:nvSpPr>
          <p:cNvPr name="TextBox 18" id="18"/>
          <p:cNvSpPr txBox="true"/>
          <p:nvPr/>
        </p:nvSpPr>
        <p:spPr>
          <a:xfrm rot="0">
            <a:off x="5975620" y="262451"/>
            <a:ext cx="1668100" cy="406676"/>
          </a:xfrm>
          <a:prstGeom prst="rect">
            <a:avLst/>
          </a:prstGeom>
        </p:spPr>
        <p:txBody>
          <a:bodyPr anchor="t" rtlCol="false" tIns="0" lIns="0" bIns="0" rIns="0">
            <a:spAutoFit/>
          </a:bodyPr>
          <a:lstStyle/>
          <a:p>
            <a:pPr algn="l">
              <a:lnSpc>
                <a:spcPts val="3460"/>
              </a:lnSpc>
              <a:spcBef>
                <a:spcPct val="0"/>
              </a:spcBef>
            </a:pPr>
            <a:r>
              <a:rPr lang="en-US" sz="2472">
                <a:solidFill>
                  <a:srgbClr val="FFFFFF"/>
                </a:solidFill>
                <a:latin typeface="Open Sans"/>
                <a:ea typeface="Open Sans"/>
                <a:cs typeface="Open Sans"/>
                <a:sym typeface="Open Sans"/>
              </a:rPr>
              <a:t>Home</a:t>
            </a:r>
          </a:p>
        </p:txBody>
      </p:sp>
      <p:sp>
        <p:nvSpPr>
          <p:cNvPr name="Freeform 19" id="19"/>
          <p:cNvSpPr/>
          <p:nvPr/>
        </p:nvSpPr>
        <p:spPr>
          <a:xfrm flipH="false" flipV="false" rot="0">
            <a:off x="15173348" y="8341281"/>
            <a:ext cx="1399179" cy="1597458"/>
          </a:xfrm>
          <a:custGeom>
            <a:avLst/>
            <a:gdLst/>
            <a:ahLst/>
            <a:cxnLst/>
            <a:rect r="r" b="b" t="t" l="l"/>
            <a:pathLst>
              <a:path h="1597458" w="1399179">
                <a:moveTo>
                  <a:pt x="0" y="0"/>
                </a:moveTo>
                <a:lnTo>
                  <a:pt x="1399179" y="0"/>
                </a:lnTo>
                <a:lnTo>
                  <a:pt x="1399179" y="1597458"/>
                </a:lnTo>
                <a:lnTo>
                  <a:pt x="0" y="1597458"/>
                </a:lnTo>
                <a:lnTo>
                  <a:pt x="0" y="0"/>
                </a:lnTo>
                <a:close/>
              </a:path>
            </a:pathLst>
          </a:custGeom>
          <a:blipFill>
            <a:blip r:embed="rId3"/>
            <a:stretch>
              <a:fillRect l="0" t="0" r="0" b="0"/>
            </a:stretch>
          </a:blipFill>
        </p:spPr>
      </p:sp>
      <p:sp>
        <p:nvSpPr>
          <p:cNvPr name="Freeform 20" id="20"/>
          <p:cNvSpPr/>
          <p:nvPr/>
        </p:nvSpPr>
        <p:spPr>
          <a:xfrm flipH="false" flipV="false" rot="0">
            <a:off x="1182975" y="3038851"/>
            <a:ext cx="3002642" cy="3428150"/>
          </a:xfrm>
          <a:custGeom>
            <a:avLst/>
            <a:gdLst/>
            <a:ahLst/>
            <a:cxnLst/>
            <a:rect r="r" b="b" t="t" l="l"/>
            <a:pathLst>
              <a:path h="3428150" w="3002642">
                <a:moveTo>
                  <a:pt x="0" y="0"/>
                </a:moveTo>
                <a:lnTo>
                  <a:pt x="3002642" y="0"/>
                </a:lnTo>
                <a:lnTo>
                  <a:pt x="3002642" y="3428150"/>
                </a:lnTo>
                <a:lnTo>
                  <a:pt x="0" y="3428150"/>
                </a:lnTo>
                <a:lnTo>
                  <a:pt x="0" y="0"/>
                </a:lnTo>
                <a:close/>
              </a:path>
            </a:pathLst>
          </a:custGeom>
          <a:blipFill>
            <a:blip r:embed="rId3"/>
            <a:stretch>
              <a:fillRect l="0" t="0" r="0" b="0"/>
            </a:stretch>
          </a:blipFill>
        </p:spPr>
      </p:sp>
      <p:sp>
        <p:nvSpPr>
          <p:cNvPr name="Freeform 21" id="21"/>
          <p:cNvSpPr/>
          <p:nvPr/>
        </p:nvSpPr>
        <p:spPr>
          <a:xfrm flipH="false" flipV="false" rot="0">
            <a:off x="15445542" y="3986913"/>
            <a:ext cx="1399179" cy="1597458"/>
          </a:xfrm>
          <a:custGeom>
            <a:avLst/>
            <a:gdLst/>
            <a:ahLst/>
            <a:cxnLst/>
            <a:rect r="r" b="b" t="t" l="l"/>
            <a:pathLst>
              <a:path h="1597458" w="1399179">
                <a:moveTo>
                  <a:pt x="0" y="0"/>
                </a:moveTo>
                <a:lnTo>
                  <a:pt x="1399179" y="0"/>
                </a:lnTo>
                <a:lnTo>
                  <a:pt x="1399179" y="1597458"/>
                </a:lnTo>
                <a:lnTo>
                  <a:pt x="0" y="1597458"/>
                </a:lnTo>
                <a:lnTo>
                  <a:pt x="0" y="0"/>
                </a:lnTo>
                <a:close/>
              </a:path>
            </a:pathLst>
          </a:custGeom>
          <a:blipFill>
            <a:blip r:embed="rId3"/>
            <a:stretch>
              <a:fillRect l="0" t="0" r="0" b="0"/>
            </a:stretch>
          </a:blipFill>
        </p:spPr>
      </p:sp>
      <p:sp>
        <p:nvSpPr>
          <p:cNvPr name="Freeform 22" id="22"/>
          <p:cNvSpPr/>
          <p:nvPr/>
        </p:nvSpPr>
        <p:spPr>
          <a:xfrm flipH="false" flipV="false" rot="0">
            <a:off x="2019457" y="7647007"/>
            <a:ext cx="645487" cy="645487"/>
          </a:xfrm>
          <a:custGeom>
            <a:avLst/>
            <a:gdLst/>
            <a:ahLst/>
            <a:cxnLst/>
            <a:rect r="r" b="b" t="t" l="l"/>
            <a:pathLst>
              <a:path h="645487" w="645487">
                <a:moveTo>
                  <a:pt x="0" y="0"/>
                </a:moveTo>
                <a:lnTo>
                  <a:pt x="645488" y="0"/>
                </a:lnTo>
                <a:lnTo>
                  <a:pt x="645488" y="645488"/>
                </a:lnTo>
                <a:lnTo>
                  <a:pt x="0" y="64548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23" id="23"/>
          <p:cNvSpPr txBox="true"/>
          <p:nvPr/>
        </p:nvSpPr>
        <p:spPr>
          <a:xfrm rot="0">
            <a:off x="3021700" y="7663884"/>
            <a:ext cx="12851237" cy="481559"/>
          </a:xfrm>
          <a:prstGeom prst="rect">
            <a:avLst/>
          </a:prstGeom>
        </p:spPr>
        <p:txBody>
          <a:bodyPr anchor="t" rtlCol="false" tIns="0" lIns="0" bIns="0" rIns="0">
            <a:spAutoFit/>
          </a:bodyPr>
          <a:lstStyle/>
          <a:p>
            <a:pPr algn="l">
              <a:lnSpc>
                <a:spcPts val="3907"/>
              </a:lnSpc>
              <a:spcBef>
                <a:spcPct val="0"/>
              </a:spcBef>
            </a:pPr>
            <a:r>
              <a:rPr lang="en-US" sz="2790" u="sng">
                <a:solidFill>
                  <a:srgbClr val="FFFFFF"/>
                </a:solidFill>
                <a:latin typeface="Open Sans"/>
                <a:ea typeface="Open Sans"/>
                <a:cs typeface="Open Sans"/>
                <a:sym typeface="Open Sans"/>
              </a:rPr>
              <a:t>https://sutocafe.com/coffee-cafe-in-indore/</a:t>
            </a:r>
          </a:p>
        </p:txBody>
      </p:sp>
      <p:sp>
        <p:nvSpPr>
          <p:cNvPr name="TextBox 24" id="24"/>
          <p:cNvSpPr txBox="true"/>
          <p:nvPr/>
        </p:nvSpPr>
        <p:spPr>
          <a:xfrm rot="0">
            <a:off x="2192701" y="5093026"/>
            <a:ext cx="14125675" cy="2148050"/>
          </a:xfrm>
          <a:prstGeom prst="rect">
            <a:avLst/>
          </a:prstGeom>
        </p:spPr>
        <p:txBody>
          <a:bodyPr anchor="t" rtlCol="false" tIns="0" lIns="0" bIns="0" rIns="0">
            <a:spAutoFit/>
          </a:bodyPr>
          <a:lstStyle/>
          <a:p>
            <a:pPr algn="ctr">
              <a:lnSpc>
                <a:spcPts val="8653"/>
              </a:lnSpc>
            </a:pPr>
            <a:r>
              <a:rPr lang="en-US" sz="6181">
                <a:solidFill>
                  <a:srgbClr val="FFFFFF"/>
                </a:solidFill>
                <a:latin typeface="Magnolia Script"/>
                <a:ea typeface="Magnolia Script"/>
                <a:cs typeface="Magnolia Script"/>
                <a:sym typeface="Magnolia Script"/>
              </a:rPr>
              <a:t>Top Coffee Shop in Indore</a:t>
            </a:r>
          </a:p>
          <a:p>
            <a:pPr algn="ctr">
              <a:lnSpc>
                <a:spcPts val="8653"/>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111" r="0" b="-9111"/>
            </a:stretch>
          </a:blipFill>
        </p:spPr>
      </p:sp>
      <p:grpSp>
        <p:nvGrpSpPr>
          <p:cNvPr name="Group 3" id="3"/>
          <p:cNvGrpSpPr/>
          <p:nvPr/>
        </p:nvGrpSpPr>
        <p:grpSpPr>
          <a:xfrm rot="0">
            <a:off x="17293116" y="565634"/>
            <a:ext cx="397367" cy="28996"/>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293116" y="657737"/>
            <a:ext cx="397367" cy="28996"/>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a:grpSpLocks noChangeAspect="true"/>
          </p:cNvGrpSpPr>
          <p:nvPr/>
        </p:nvGrpSpPr>
        <p:grpSpPr>
          <a:xfrm rot="0">
            <a:off x="10515328" y="1772453"/>
            <a:ext cx="7175154" cy="7168435"/>
            <a:chOff x="0" y="0"/>
            <a:chExt cx="3255264" cy="3252216"/>
          </a:xfrm>
        </p:grpSpPr>
        <p:sp>
          <p:nvSpPr>
            <p:cNvPr name="Freeform 10" id="10"/>
            <p:cNvSpPr/>
            <p:nvPr/>
          </p:nvSpPr>
          <p:spPr>
            <a:xfrm flipH="false" flipV="false" rot="0">
              <a:off x="0" y="0"/>
              <a:ext cx="3255264" cy="3252216"/>
            </a:xfrm>
            <a:custGeom>
              <a:avLst/>
              <a:gdLst/>
              <a:ahLst/>
              <a:cxnLst/>
              <a:rect r="r" b="b" t="t" l="l"/>
              <a:pathLst>
                <a:path h="3252216" w="3255264">
                  <a:moveTo>
                    <a:pt x="3255264" y="3252216"/>
                  </a:moveTo>
                  <a:lnTo>
                    <a:pt x="0" y="3252216"/>
                  </a:lnTo>
                  <a:lnTo>
                    <a:pt x="0" y="0"/>
                  </a:lnTo>
                  <a:lnTo>
                    <a:pt x="3255264" y="0"/>
                  </a:lnTo>
                  <a:lnTo>
                    <a:pt x="3255264" y="3252216"/>
                  </a:lnTo>
                  <a:close/>
                </a:path>
              </a:pathLst>
            </a:custGeom>
            <a:blipFill>
              <a:blip r:embed="rId3"/>
              <a:stretch>
                <a:fillRect l="-15" t="0" r="-15" b="0"/>
              </a:stretch>
            </a:blipFill>
          </p:spPr>
        </p:sp>
        <p:sp>
          <p:nvSpPr>
            <p:cNvPr name="Freeform 11" id="11"/>
            <p:cNvSpPr/>
            <p:nvPr/>
          </p:nvSpPr>
          <p:spPr>
            <a:xfrm flipH="false" flipV="false" rot="0">
              <a:off x="178784" y="170440"/>
              <a:ext cx="2903731" cy="2875349"/>
            </a:xfrm>
            <a:custGeom>
              <a:avLst/>
              <a:gdLst/>
              <a:ahLst/>
              <a:cxnLst/>
              <a:rect r="r" b="b" t="t" l="l"/>
              <a:pathLst>
                <a:path h="2875349" w="2903731">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4"/>
              <a:stretch>
                <a:fillRect l="-93479" t="0" r="0" b="0"/>
              </a:stretch>
            </a:blipFill>
          </p:spPr>
        </p:sp>
      </p:grpSp>
      <p:sp>
        <p:nvSpPr>
          <p:cNvPr name="Freeform 12" id="12"/>
          <p:cNvSpPr/>
          <p:nvPr/>
        </p:nvSpPr>
        <p:spPr>
          <a:xfrm flipH="false" flipV="false" rot="0">
            <a:off x="528673" y="4447718"/>
            <a:ext cx="6159738" cy="377284"/>
          </a:xfrm>
          <a:custGeom>
            <a:avLst/>
            <a:gdLst/>
            <a:ahLst/>
            <a:cxnLst/>
            <a:rect r="r" b="b" t="t" l="l"/>
            <a:pathLst>
              <a:path h="377284" w="6159738">
                <a:moveTo>
                  <a:pt x="0" y="0"/>
                </a:moveTo>
                <a:lnTo>
                  <a:pt x="6159737" y="0"/>
                </a:lnTo>
                <a:lnTo>
                  <a:pt x="6159737" y="377284"/>
                </a:lnTo>
                <a:lnTo>
                  <a:pt x="0" y="37728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76212" y="277781"/>
            <a:ext cx="3849001" cy="1866866"/>
          </a:xfrm>
          <a:custGeom>
            <a:avLst/>
            <a:gdLst/>
            <a:ahLst/>
            <a:cxnLst/>
            <a:rect r="r" b="b" t="t" l="l"/>
            <a:pathLst>
              <a:path h="1866866" w="3849001">
                <a:moveTo>
                  <a:pt x="0" y="0"/>
                </a:moveTo>
                <a:lnTo>
                  <a:pt x="3849001" y="0"/>
                </a:lnTo>
                <a:lnTo>
                  <a:pt x="3849001" y="1866866"/>
                </a:lnTo>
                <a:lnTo>
                  <a:pt x="0" y="1866866"/>
                </a:lnTo>
                <a:lnTo>
                  <a:pt x="0" y="0"/>
                </a:lnTo>
                <a:close/>
              </a:path>
            </a:pathLst>
          </a:custGeom>
          <a:blipFill>
            <a:blip r:embed="rId7"/>
            <a:stretch>
              <a:fillRect l="0" t="0" r="0" b="0"/>
            </a:stretch>
          </a:blipFill>
        </p:spPr>
      </p:sp>
      <p:sp>
        <p:nvSpPr>
          <p:cNvPr name="Freeform 14" id="14"/>
          <p:cNvSpPr/>
          <p:nvPr/>
        </p:nvSpPr>
        <p:spPr>
          <a:xfrm flipH="false" flipV="false" rot="0">
            <a:off x="528673" y="9153263"/>
            <a:ext cx="645487" cy="645487"/>
          </a:xfrm>
          <a:custGeom>
            <a:avLst/>
            <a:gdLst/>
            <a:ahLst/>
            <a:cxnLst/>
            <a:rect r="r" b="b" t="t" l="l"/>
            <a:pathLst>
              <a:path h="645487" w="645487">
                <a:moveTo>
                  <a:pt x="0" y="0"/>
                </a:moveTo>
                <a:lnTo>
                  <a:pt x="645487" y="0"/>
                </a:lnTo>
                <a:lnTo>
                  <a:pt x="645487" y="645488"/>
                </a:lnTo>
                <a:lnTo>
                  <a:pt x="0" y="6454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5" id="15"/>
          <p:cNvSpPr txBox="true"/>
          <p:nvPr/>
        </p:nvSpPr>
        <p:spPr>
          <a:xfrm rot="0">
            <a:off x="670749" y="2508551"/>
            <a:ext cx="9388648" cy="1678307"/>
          </a:xfrm>
          <a:prstGeom prst="rect">
            <a:avLst/>
          </a:prstGeom>
        </p:spPr>
        <p:txBody>
          <a:bodyPr anchor="t" rtlCol="false" tIns="0" lIns="0" bIns="0" rIns="0">
            <a:spAutoFit/>
          </a:bodyPr>
          <a:lstStyle/>
          <a:p>
            <a:pPr algn="l">
              <a:lnSpc>
                <a:spcPts val="6719"/>
              </a:lnSpc>
              <a:spcBef>
                <a:spcPct val="0"/>
              </a:spcBef>
            </a:pPr>
            <a:r>
              <a:rPr lang="en-US" sz="4799">
                <a:solidFill>
                  <a:srgbClr val="FFFFFF"/>
                </a:solidFill>
                <a:latin typeface="Magnolia Script"/>
                <a:ea typeface="Magnolia Script"/>
                <a:cs typeface="Magnolia Script"/>
                <a:sym typeface="Magnolia Script"/>
              </a:rPr>
              <a:t>About </a:t>
            </a:r>
            <a:r>
              <a:rPr lang="en-US" sz="4799">
                <a:solidFill>
                  <a:srgbClr val="FF3131"/>
                </a:solidFill>
                <a:latin typeface="Magnolia Script"/>
                <a:ea typeface="Magnolia Script"/>
                <a:cs typeface="Magnolia Script"/>
                <a:sym typeface="Magnolia Script"/>
              </a:rPr>
              <a:t>Suto Cafe</a:t>
            </a:r>
            <a:r>
              <a:rPr lang="en-US" sz="4799">
                <a:solidFill>
                  <a:srgbClr val="FFFFFF"/>
                </a:solidFill>
                <a:latin typeface="Magnolia Script"/>
                <a:ea typeface="Magnolia Script"/>
                <a:cs typeface="Magnolia Script"/>
                <a:sym typeface="Magnolia Script"/>
              </a:rPr>
              <a:t> and Its </a:t>
            </a:r>
            <a:r>
              <a:rPr lang="en-US" sz="4799">
                <a:solidFill>
                  <a:srgbClr val="FFBD59"/>
                </a:solidFill>
                <a:latin typeface="Magnolia Script"/>
                <a:ea typeface="Magnolia Script"/>
                <a:cs typeface="Magnolia Script"/>
                <a:sym typeface="Magnolia Script"/>
              </a:rPr>
              <a:t>Coffee Franchise Opportunities</a:t>
            </a:r>
          </a:p>
        </p:txBody>
      </p:sp>
      <p:sp>
        <p:nvSpPr>
          <p:cNvPr name="TextBox 16" id="16"/>
          <p:cNvSpPr txBox="true"/>
          <p:nvPr/>
        </p:nvSpPr>
        <p:spPr>
          <a:xfrm rot="0">
            <a:off x="15249219" y="489099"/>
            <a:ext cx="167008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Contact</a:t>
            </a:r>
          </a:p>
        </p:txBody>
      </p:sp>
      <p:sp>
        <p:nvSpPr>
          <p:cNvPr name="TextBox 17" id="17"/>
          <p:cNvSpPr txBox="true"/>
          <p:nvPr/>
        </p:nvSpPr>
        <p:spPr>
          <a:xfrm rot="0">
            <a:off x="12593709" y="489099"/>
            <a:ext cx="181010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About Us</a:t>
            </a:r>
          </a:p>
        </p:txBody>
      </p:sp>
      <p:sp>
        <p:nvSpPr>
          <p:cNvPr name="TextBox 18" id="18"/>
          <p:cNvSpPr txBox="true"/>
          <p:nvPr/>
        </p:nvSpPr>
        <p:spPr>
          <a:xfrm rot="0">
            <a:off x="10492995" y="489099"/>
            <a:ext cx="125531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Service</a:t>
            </a:r>
          </a:p>
        </p:txBody>
      </p:sp>
      <p:sp>
        <p:nvSpPr>
          <p:cNvPr name="TextBox 19" id="19"/>
          <p:cNvSpPr txBox="true"/>
          <p:nvPr/>
        </p:nvSpPr>
        <p:spPr>
          <a:xfrm rot="0">
            <a:off x="8349603" y="489099"/>
            <a:ext cx="138213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Home</a:t>
            </a:r>
          </a:p>
        </p:txBody>
      </p:sp>
      <p:sp>
        <p:nvSpPr>
          <p:cNvPr name="TextBox 20" id="20"/>
          <p:cNvSpPr txBox="true"/>
          <p:nvPr/>
        </p:nvSpPr>
        <p:spPr>
          <a:xfrm rot="0">
            <a:off x="528673" y="5086350"/>
            <a:ext cx="9672801" cy="3453102"/>
          </a:xfrm>
          <a:prstGeom prst="rect">
            <a:avLst/>
          </a:prstGeom>
        </p:spPr>
        <p:txBody>
          <a:bodyPr anchor="t" rtlCol="false" tIns="0" lIns="0" bIns="0" rIns="0">
            <a:spAutoFit/>
          </a:bodyPr>
          <a:lstStyle/>
          <a:p>
            <a:pPr algn="just">
              <a:lnSpc>
                <a:spcPts val="3921"/>
              </a:lnSpc>
            </a:pPr>
            <a:r>
              <a:rPr lang="en-US" b="true" sz="2801" i="true">
                <a:solidFill>
                  <a:srgbClr val="FFFFFF"/>
                </a:solidFill>
                <a:latin typeface="Canva Sans Bold Italics"/>
                <a:ea typeface="Canva Sans Bold Italics"/>
                <a:cs typeface="Canva Sans Bold Italics"/>
                <a:sym typeface="Canva Sans Bold Italics"/>
              </a:rPr>
              <a:t>Suto Cafe was founded with a mission to redefine the coffee experience. With a focus on premium quality, customer satisfaction, and innovation, it has grown into a trusted brand among coffee lovers. The brand aims to provide a unique and delightful café experience while maintaining strong values of excellence and service.</a:t>
            </a:r>
          </a:p>
        </p:txBody>
      </p:sp>
      <p:sp>
        <p:nvSpPr>
          <p:cNvPr name="TextBox 21" id="21"/>
          <p:cNvSpPr txBox="true"/>
          <p:nvPr/>
        </p:nvSpPr>
        <p:spPr>
          <a:xfrm rot="0">
            <a:off x="1502351" y="9234641"/>
            <a:ext cx="16441653" cy="564110"/>
          </a:xfrm>
          <a:prstGeom prst="rect">
            <a:avLst/>
          </a:prstGeom>
        </p:spPr>
        <p:txBody>
          <a:bodyPr anchor="t" rtlCol="false" tIns="0" lIns="0" bIns="0" rIns="0">
            <a:spAutoFit/>
          </a:bodyPr>
          <a:lstStyle/>
          <a:p>
            <a:pPr algn="l">
              <a:lnSpc>
                <a:spcPts val="4607"/>
              </a:lnSpc>
              <a:spcBef>
                <a:spcPct val="0"/>
              </a:spcBef>
            </a:pPr>
            <a:r>
              <a:rPr lang="en-US" sz="3290" u="sng">
                <a:solidFill>
                  <a:srgbClr val="FFFFFF"/>
                </a:solidFill>
                <a:latin typeface="Open Sans"/>
                <a:ea typeface="Open Sans"/>
                <a:cs typeface="Open Sans"/>
                <a:sym typeface="Open Sans"/>
              </a:rPr>
              <a:t>https://sutocafe.com/coffee-cafe-in-indore/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111" r="0" b="-9111"/>
            </a:stretch>
          </a:blipFill>
        </p:spPr>
      </p:sp>
      <p:grpSp>
        <p:nvGrpSpPr>
          <p:cNvPr name="Group 3" id="3"/>
          <p:cNvGrpSpPr/>
          <p:nvPr/>
        </p:nvGrpSpPr>
        <p:grpSpPr>
          <a:xfrm rot="0">
            <a:off x="17293116" y="565634"/>
            <a:ext cx="397367" cy="28996"/>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293116" y="657737"/>
            <a:ext cx="397367" cy="28996"/>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a:grpSpLocks noChangeAspect="true"/>
          </p:cNvGrpSpPr>
          <p:nvPr/>
        </p:nvGrpSpPr>
        <p:grpSpPr>
          <a:xfrm rot="0">
            <a:off x="10768850" y="1984828"/>
            <a:ext cx="7175154" cy="7168435"/>
            <a:chOff x="0" y="0"/>
            <a:chExt cx="3255264" cy="3252216"/>
          </a:xfrm>
        </p:grpSpPr>
        <p:sp>
          <p:nvSpPr>
            <p:cNvPr name="Freeform 10" id="10"/>
            <p:cNvSpPr/>
            <p:nvPr/>
          </p:nvSpPr>
          <p:spPr>
            <a:xfrm flipH="false" flipV="false" rot="0">
              <a:off x="0" y="0"/>
              <a:ext cx="3255264" cy="3252216"/>
            </a:xfrm>
            <a:custGeom>
              <a:avLst/>
              <a:gdLst/>
              <a:ahLst/>
              <a:cxnLst/>
              <a:rect r="r" b="b" t="t" l="l"/>
              <a:pathLst>
                <a:path h="3252216" w="3255264">
                  <a:moveTo>
                    <a:pt x="3255264" y="3252216"/>
                  </a:moveTo>
                  <a:lnTo>
                    <a:pt x="0" y="3252216"/>
                  </a:lnTo>
                  <a:lnTo>
                    <a:pt x="0" y="0"/>
                  </a:lnTo>
                  <a:lnTo>
                    <a:pt x="3255264" y="0"/>
                  </a:lnTo>
                  <a:lnTo>
                    <a:pt x="3255264" y="3252216"/>
                  </a:lnTo>
                  <a:close/>
                </a:path>
              </a:pathLst>
            </a:custGeom>
            <a:blipFill>
              <a:blip r:embed="rId3"/>
              <a:stretch>
                <a:fillRect l="-15" t="0" r="-15" b="0"/>
              </a:stretch>
            </a:blipFill>
          </p:spPr>
        </p:sp>
        <p:sp>
          <p:nvSpPr>
            <p:cNvPr name="Freeform 11" id="11"/>
            <p:cNvSpPr/>
            <p:nvPr/>
          </p:nvSpPr>
          <p:spPr>
            <a:xfrm flipH="false" flipV="false" rot="0">
              <a:off x="178784" y="170440"/>
              <a:ext cx="2903731" cy="2875349"/>
            </a:xfrm>
            <a:custGeom>
              <a:avLst/>
              <a:gdLst/>
              <a:ahLst/>
              <a:cxnLst/>
              <a:rect r="r" b="b" t="t" l="l"/>
              <a:pathLst>
                <a:path h="2875349" w="2903731">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4"/>
              <a:stretch>
                <a:fillRect l="-1815" t="-6537" r="-112951" b="-4464"/>
              </a:stretch>
            </a:blipFill>
          </p:spPr>
        </p:sp>
      </p:grpSp>
      <p:sp>
        <p:nvSpPr>
          <p:cNvPr name="Freeform 12" id="12"/>
          <p:cNvSpPr/>
          <p:nvPr/>
        </p:nvSpPr>
        <p:spPr>
          <a:xfrm flipH="false" flipV="false" rot="0">
            <a:off x="524340" y="3099524"/>
            <a:ext cx="5444998" cy="333506"/>
          </a:xfrm>
          <a:custGeom>
            <a:avLst/>
            <a:gdLst/>
            <a:ahLst/>
            <a:cxnLst/>
            <a:rect r="r" b="b" t="t" l="l"/>
            <a:pathLst>
              <a:path h="333506" w="5444998">
                <a:moveTo>
                  <a:pt x="0" y="0"/>
                </a:moveTo>
                <a:lnTo>
                  <a:pt x="5444999" y="0"/>
                </a:lnTo>
                <a:lnTo>
                  <a:pt x="5444999" y="333506"/>
                </a:lnTo>
                <a:lnTo>
                  <a:pt x="0" y="33350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6200" y="31703"/>
            <a:ext cx="3341724" cy="1620823"/>
          </a:xfrm>
          <a:custGeom>
            <a:avLst/>
            <a:gdLst/>
            <a:ahLst/>
            <a:cxnLst/>
            <a:rect r="r" b="b" t="t" l="l"/>
            <a:pathLst>
              <a:path h="1620823" w="3341724">
                <a:moveTo>
                  <a:pt x="0" y="0"/>
                </a:moveTo>
                <a:lnTo>
                  <a:pt x="3341724" y="0"/>
                </a:lnTo>
                <a:lnTo>
                  <a:pt x="3341724" y="1620823"/>
                </a:lnTo>
                <a:lnTo>
                  <a:pt x="0" y="1620823"/>
                </a:lnTo>
                <a:lnTo>
                  <a:pt x="0" y="0"/>
                </a:lnTo>
                <a:close/>
              </a:path>
            </a:pathLst>
          </a:custGeom>
          <a:blipFill>
            <a:blip r:embed="rId7"/>
            <a:stretch>
              <a:fillRect l="0" t="0" r="0" b="0"/>
            </a:stretch>
          </a:blipFill>
        </p:spPr>
      </p:sp>
      <p:sp>
        <p:nvSpPr>
          <p:cNvPr name="Freeform 14" id="14"/>
          <p:cNvSpPr/>
          <p:nvPr/>
        </p:nvSpPr>
        <p:spPr>
          <a:xfrm flipH="false" flipV="false" rot="0">
            <a:off x="528673" y="9153263"/>
            <a:ext cx="645487" cy="645487"/>
          </a:xfrm>
          <a:custGeom>
            <a:avLst/>
            <a:gdLst/>
            <a:ahLst/>
            <a:cxnLst/>
            <a:rect r="r" b="b" t="t" l="l"/>
            <a:pathLst>
              <a:path h="645487" w="645487">
                <a:moveTo>
                  <a:pt x="0" y="0"/>
                </a:moveTo>
                <a:lnTo>
                  <a:pt x="645487" y="0"/>
                </a:lnTo>
                <a:lnTo>
                  <a:pt x="645487" y="645488"/>
                </a:lnTo>
                <a:lnTo>
                  <a:pt x="0" y="6454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5" id="15"/>
          <p:cNvSpPr txBox="true"/>
          <p:nvPr/>
        </p:nvSpPr>
        <p:spPr>
          <a:xfrm rot="0">
            <a:off x="524340" y="1906993"/>
            <a:ext cx="10244510" cy="830582"/>
          </a:xfrm>
          <a:prstGeom prst="rect">
            <a:avLst/>
          </a:prstGeom>
        </p:spPr>
        <p:txBody>
          <a:bodyPr anchor="t" rtlCol="false" tIns="0" lIns="0" bIns="0" rIns="0">
            <a:spAutoFit/>
          </a:bodyPr>
          <a:lstStyle/>
          <a:p>
            <a:pPr algn="l">
              <a:lnSpc>
                <a:spcPts val="6719"/>
              </a:lnSpc>
              <a:spcBef>
                <a:spcPct val="0"/>
              </a:spcBef>
            </a:pPr>
            <a:r>
              <a:rPr lang="en-US" sz="4799">
                <a:solidFill>
                  <a:srgbClr val="FFFFFF"/>
                </a:solidFill>
                <a:latin typeface="Magnolia Script"/>
                <a:ea typeface="Magnolia Script"/>
                <a:cs typeface="Magnolia Script"/>
                <a:sym typeface="Magnolia Script"/>
              </a:rPr>
              <a:t>Top Coffee Shop in Indore</a:t>
            </a:r>
          </a:p>
        </p:txBody>
      </p:sp>
      <p:sp>
        <p:nvSpPr>
          <p:cNvPr name="TextBox 16" id="16"/>
          <p:cNvSpPr txBox="true"/>
          <p:nvPr/>
        </p:nvSpPr>
        <p:spPr>
          <a:xfrm rot="0">
            <a:off x="15249219" y="489099"/>
            <a:ext cx="167008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Contact</a:t>
            </a:r>
          </a:p>
        </p:txBody>
      </p:sp>
      <p:sp>
        <p:nvSpPr>
          <p:cNvPr name="TextBox 17" id="17"/>
          <p:cNvSpPr txBox="true"/>
          <p:nvPr/>
        </p:nvSpPr>
        <p:spPr>
          <a:xfrm rot="0">
            <a:off x="12593709" y="489099"/>
            <a:ext cx="181010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About Us</a:t>
            </a:r>
          </a:p>
        </p:txBody>
      </p:sp>
      <p:sp>
        <p:nvSpPr>
          <p:cNvPr name="TextBox 18" id="18"/>
          <p:cNvSpPr txBox="true"/>
          <p:nvPr/>
        </p:nvSpPr>
        <p:spPr>
          <a:xfrm rot="0">
            <a:off x="10492995" y="489099"/>
            <a:ext cx="125531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Service</a:t>
            </a:r>
          </a:p>
        </p:txBody>
      </p:sp>
      <p:sp>
        <p:nvSpPr>
          <p:cNvPr name="TextBox 19" id="19"/>
          <p:cNvSpPr txBox="true"/>
          <p:nvPr/>
        </p:nvSpPr>
        <p:spPr>
          <a:xfrm rot="0">
            <a:off x="8349603" y="489099"/>
            <a:ext cx="138213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Home</a:t>
            </a:r>
          </a:p>
        </p:txBody>
      </p:sp>
      <p:sp>
        <p:nvSpPr>
          <p:cNvPr name="TextBox 20" id="20"/>
          <p:cNvSpPr txBox="true"/>
          <p:nvPr/>
        </p:nvSpPr>
        <p:spPr>
          <a:xfrm rot="0">
            <a:off x="528673" y="3958266"/>
            <a:ext cx="9672801" cy="4612612"/>
          </a:xfrm>
          <a:prstGeom prst="rect">
            <a:avLst/>
          </a:prstGeom>
        </p:spPr>
        <p:txBody>
          <a:bodyPr anchor="t" rtlCol="false" tIns="0" lIns="0" bIns="0" rIns="0">
            <a:spAutoFit/>
          </a:bodyPr>
          <a:lstStyle/>
          <a:p>
            <a:pPr algn="just">
              <a:lnSpc>
                <a:spcPts val="4061"/>
              </a:lnSpc>
            </a:pPr>
            <a:r>
              <a:rPr lang="en-US" b="true" sz="2901" i="true">
                <a:solidFill>
                  <a:srgbClr val="FFFFFF"/>
                </a:solidFill>
                <a:latin typeface="Canva Sans Bold Italics"/>
                <a:ea typeface="Canva Sans Bold Italics"/>
                <a:cs typeface="Canva Sans Bold Italics"/>
                <a:sym typeface="Canva Sans Bold Italics"/>
              </a:rPr>
              <a:t>Suto Cafe stands out as the </a:t>
            </a:r>
            <a:r>
              <a:rPr lang="en-US" b="true" sz="2901" i="true">
                <a:solidFill>
                  <a:srgbClr val="FFBD59"/>
                </a:solidFill>
                <a:latin typeface="Canva Sans Bold Italics"/>
                <a:ea typeface="Canva Sans Bold Italics"/>
                <a:cs typeface="Canva Sans Bold Italics"/>
                <a:sym typeface="Canva Sans Bold Italics"/>
              </a:rPr>
              <a:t>Top Coffee Shop in Indore</a:t>
            </a:r>
            <a:r>
              <a:rPr lang="en-US" b="true" sz="2901" i="true">
                <a:solidFill>
                  <a:srgbClr val="FFFFFF"/>
                </a:solidFill>
                <a:latin typeface="Canva Sans Bold Italics"/>
                <a:ea typeface="Canva Sans Bold Italics"/>
                <a:cs typeface="Canva Sans Bold Italics"/>
                <a:sym typeface="Canva Sans Bold Italics"/>
              </a:rPr>
              <a:t>, offering a perfect blend of rich</a:t>
            </a:r>
            <a:r>
              <a:rPr lang="en-US" b="true" sz="2901" i="true" u="none">
                <a:solidFill>
                  <a:srgbClr val="FFFFFF"/>
                </a:solidFill>
                <a:latin typeface="Canva Sans Bold Italics"/>
                <a:ea typeface="Canva Sans Bold Italics"/>
                <a:cs typeface="Canva Sans Bold Italics"/>
                <a:sym typeface="Canva Sans Bold Italics"/>
              </a:rPr>
              <a:t> f</a:t>
            </a:r>
            <a:r>
              <a:rPr lang="en-US" b="true" sz="2901" i="true">
                <a:solidFill>
                  <a:srgbClr val="FFFFFF"/>
                </a:solidFill>
                <a:latin typeface="Canva Sans Bold Italics"/>
                <a:ea typeface="Canva Sans Bold Italics"/>
                <a:cs typeface="Canva Sans Bold Italics"/>
                <a:sym typeface="Canva Sans Bold Italics"/>
              </a:rPr>
              <a:t>lavors, cozy ambiance, and exceptional service. Located in the heart of the city, it's a favorite spot f</a:t>
            </a:r>
            <a:r>
              <a:rPr lang="en-US" b="true" sz="2901" i="true" u="none">
                <a:solidFill>
                  <a:srgbClr val="FFFFFF"/>
                </a:solidFill>
                <a:latin typeface="Canva Sans Bold Italics"/>
                <a:ea typeface="Canva Sans Bold Italics"/>
                <a:cs typeface="Canva Sans Bold Italics"/>
                <a:sym typeface="Canva Sans Bold Italics"/>
              </a:rPr>
              <a:t>o</a:t>
            </a:r>
            <a:r>
              <a:rPr lang="en-US" b="true" sz="2901" i="true">
                <a:solidFill>
                  <a:srgbClr val="FFFFFF"/>
                </a:solidFill>
                <a:latin typeface="Canva Sans Bold Italics"/>
                <a:ea typeface="Canva Sans Bold Italics"/>
                <a:cs typeface="Canva Sans Bold Italics"/>
                <a:sym typeface="Canva Sans Bold Italics"/>
              </a:rPr>
              <a:t>r</a:t>
            </a:r>
            <a:r>
              <a:rPr lang="en-US" b="true" sz="2901" i="true" u="none">
                <a:solidFill>
                  <a:srgbClr val="FFFFFF"/>
                </a:solidFill>
                <a:latin typeface="Canva Sans Bold Italics"/>
                <a:ea typeface="Canva Sans Bold Italics"/>
                <a:cs typeface="Canva Sans Bold Italics"/>
                <a:sym typeface="Canva Sans Bold Italics"/>
              </a:rPr>
              <a:t> coffee </a:t>
            </a:r>
            <a:r>
              <a:rPr lang="en-US" b="true" sz="2901" i="true">
                <a:solidFill>
                  <a:srgbClr val="FFFFFF"/>
                </a:solidFill>
                <a:latin typeface="Canva Sans Bold Italics"/>
                <a:ea typeface="Canva Sans Bold Italics"/>
                <a:cs typeface="Canva Sans Bold Italics"/>
                <a:sym typeface="Canva Sans Bold Italics"/>
              </a:rPr>
              <a:t>l</a:t>
            </a:r>
            <a:r>
              <a:rPr lang="en-US" b="true" sz="2901" i="true" u="none">
                <a:solidFill>
                  <a:srgbClr val="FFFFFF"/>
                </a:solidFill>
                <a:latin typeface="Canva Sans Bold Italics"/>
                <a:ea typeface="Canva Sans Bold Italics"/>
                <a:cs typeface="Canva Sans Bold Italics"/>
                <a:sym typeface="Canva Sans Bold Italics"/>
              </a:rPr>
              <a:t>o</a:t>
            </a:r>
            <a:r>
              <a:rPr lang="en-US" b="true" sz="2901" i="true">
                <a:solidFill>
                  <a:srgbClr val="FFFFFF"/>
                </a:solidFill>
                <a:latin typeface="Canva Sans Bold Italics"/>
                <a:ea typeface="Canva Sans Bold Italics"/>
                <a:cs typeface="Canva Sans Bold Italics"/>
                <a:sym typeface="Canva Sans Bold Italics"/>
              </a:rPr>
              <a:t>v</a:t>
            </a:r>
            <a:r>
              <a:rPr lang="en-US" b="true" sz="2901" i="true" u="none">
                <a:solidFill>
                  <a:srgbClr val="FFFFFF"/>
                </a:solidFill>
                <a:latin typeface="Canva Sans Bold Italics"/>
                <a:ea typeface="Canva Sans Bold Italics"/>
                <a:cs typeface="Canva Sans Bold Italics"/>
                <a:sym typeface="Canva Sans Bold Italics"/>
              </a:rPr>
              <a:t>e</a:t>
            </a:r>
            <a:r>
              <a:rPr lang="en-US" b="true" sz="2901" i="true">
                <a:solidFill>
                  <a:srgbClr val="FFFFFF"/>
                </a:solidFill>
                <a:latin typeface="Canva Sans Bold Italics"/>
                <a:ea typeface="Canva Sans Bold Italics"/>
                <a:cs typeface="Canva Sans Bold Italics"/>
                <a:sym typeface="Canva Sans Bold Italics"/>
              </a:rPr>
              <a:t>rs seeking quality brews and delicious snacks. With its welcoming vibe and premium coffee selection, Suto Cafe delivers an unforgettable experience, making it the ultimate destination for relaxation and great conversations in Indore.</a:t>
            </a:r>
          </a:p>
        </p:txBody>
      </p:sp>
      <p:sp>
        <p:nvSpPr>
          <p:cNvPr name="TextBox 21" id="21"/>
          <p:cNvSpPr txBox="true"/>
          <p:nvPr/>
        </p:nvSpPr>
        <p:spPr>
          <a:xfrm rot="0">
            <a:off x="1502351" y="9234641"/>
            <a:ext cx="16441653" cy="564110"/>
          </a:xfrm>
          <a:prstGeom prst="rect">
            <a:avLst/>
          </a:prstGeom>
        </p:spPr>
        <p:txBody>
          <a:bodyPr anchor="t" rtlCol="false" tIns="0" lIns="0" bIns="0" rIns="0">
            <a:spAutoFit/>
          </a:bodyPr>
          <a:lstStyle/>
          <a:p>
            <a:pPr algn="l">
              <a:lnSpc>
                <a:spcPts val="4607"/>
              </a:lnSpc>
              <a:spcBef>
                <a:spcPct val="0"/>
              </a:spcBef>
            </a:pPr>
            <a:r>
              <a:rPr lang="en-US" sz="3290" u="sng">
                <a:solidFill>
                  <a:srgbClr val="FFFFFF"/>
                </a:solidFill>
                <a:latin typeface="Open Sans"/>
                <a:ea typeface="Open Sans"/>
                <a:cs typeface="Open Sans"/>
                <a:sym typeface="Open Sans"/>
              </a:rPr>
              <a:t>https://sutocafe.com/coffee-cafe-in-indore/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111" r="0" b="-9111"/>
            </a:stretch>
          </a:blipFill>
        </p:spPr>
      </p:sp>
      <p:grpSp>
        <p:nvGrpSpPr>
          <p:cNvPr name="Group 3" id="3"/>
          <p:cNvGrpSpPr/>
          <p:nvPr/>
        </p:nvGrpSpPr>
        <p:grpSpPr>
          <a:xfrm rot="0">
            <a:off x="17293116" y="565634"/>
            <a:ext cx="397367" cy="28996"/>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293116" y="657737"/>
            <a:ext cx="397367" cy="28996"/>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a:grpSpLocks noChangeAspect="true"/>
          </p:cNvGrpSpPr>
          <p:nvPr/>
        </p:nvGrpSpPr>
        <p:grpSpPr>
          <a:xfrm rot="0">
            <a:off x="10515328" y="2058203"/>
            <a:ext cx="7175154" cy="7168435"/>
            <a:chOff x="0" y="0"/>
            <a:chExt cx="3255264" cy="3252216"/>
          </a:xfrm>
        </p:grpSpPr>
        <p:sp>
          <p:nvSpPr>
            <p:cNvPr name="Freeform 10" id="10"/>
            <p:cNvSpPr/>
            <p:nvPr/>
          </p:nvSpPr>
          <p:spPr>
            <a:xfrm flipH="false" flipV="false" rot="0">
              <a:off x="0" y="0"/>
              <a:ext cx="3255264" cy="3252216"/>
            </a:xfrm>
            <a:custGeom>
              <a:avLst/>
              <a:gdLst/>
              <a:ahLst/>
              <a:cxnLst/>
              <a:rect r="r" b="b" t="t" l="l"/>
              <a:pathLst>
                <a:path h="3252216" w="3255264">
                  <a:moveTo>
                    <a:pt x="3255264" y="3252216"/>
                  </a:moveTo>
                  <a:lnTo>
                    <a:pt x="0" y="3252216"/>
                  </a:lnTo>
                  <a:lnTo>
                    <a:pt x="0" y="0"/>
                  </a:lnTo>
                  <a:lnTo>
                    <a:pt x="3255264" y="0"/>
                  </a:lnTo>
                  <a:lnTo>
                    <a:pt x="3255264" y="3252216"/>
                  </a:lnTo>
                  <a:close/>
                </a:path>
              </a:pathLst>
            </a:custGeom>
            <a:blipFill>
              <a:blip r:embed="rId3"/>
              <a:stretch>
                <a:fillRect l="-15" t="0" r="-15" b="0"/>
              </a:stretch>
            </a:blipFill>
          </p:spPr>
        </p:sp>
        <p:sp>
          <p:nvSpPr>
            <p:cNvPr name="Freeform 11" id="11"/>
            <p:cNvSpPr/>
            <p:nvPr/>
          </p:nvSpPr>
          <p:spPr>
            <a:xfrm flipH="false" flipV="false" rot="0">
              <a:off x="178784" y="170440"/>
              <a:ext cx="2903731" cy="2875349"/>
            </a:xfrm>
            <a:custGeom>
              <a:avLst/>
              <a:gdLst/>
              <a:ahLst/>
              <a:cxnLst/>
              <a:rect r="r" b="b" t="t" l="l"/>
              <a:pathLst>
                <a:path h="2875349" w="2903731">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4"/>
              <a:stretch>
                <a:fillRect l="-16014" t="0" r="-16014" b="0"/>
              </a:stretch>
            </a:blipFill>
          </p:spPr>
        </p:sp>
      </p:grpSp>
      <p:sp>
        <p:nvSpPr>
          <p:cNvPr name="Freeform 12" id="12"/>
          <p:cNvSpPr/>
          <p:nvPr/>
        </p:nvSpPr>
        <p:spPr>
          <a:xfrm flipH="false" flipV="false" rot="0">
            <a:off x="670749" y="4995385"/>
            <a:ext cx="4836400" cy="296230"/>
          </a:xfrm>
          <a:custGeom>
            <a:avLst/>
            <a:gdLst/>
            <a:ahLst/>
            <a:cxnLst/>
            <a:rect r="r" b="b" t="t" l="l"/>
            <a:pathLst>
              <a:path h="296230" w="4836400">
                <a:moveTo>
                  <a:pt x="0" y="0"/>
                </a:moveTo>
                <a:lnTo>
                  <a:pt x="4836400" y="0"/>
                </a:lnTo>
                <a:lnTo>
                  <a:pt x="4836400" y="296230"/>
                </a:lnTo>
                <a:lnTo>
                  <a:pt x="0" y="29623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76212" y="277781"/>
            <a:ext cx="3849001" cy="1866866"/>
          </a:xfrm>
          <a:custGeom>
            <a:avLst/>
            <a:gdLst/>
            <a:ahLst/>
            <a:cxnLst/>
            <a:rect r="r" b="b" t="t" l="l"/>
            <a:pathLst>
              <a:path h="1866866" w="3849001">
                <a:moveTo>
                  <a:pt x="0" y="0"/>
                </a:moveTo>
                <a:lnTo>
                  <a:pt x="3849001" y="0"/>
                </a:lnTo>
                <a:lnTo>
                  <a:pt x="3849001" y="1866866"/>
                </a:lnTo>
                <a:lnTo>
                  <a:pt x="0" y="1866866"/>
                </a:lnTo>
                <a:lnTo>
                  <a:pt x="0" y="0"/>
                </a:lnTo>
                <a:close/>
              </a:path>
            </a:pathLst>
          </a:custGeom>
          <a:blipFill>
            <a:blip r:embed="rId7"/>
            <a:stretch>
              <a:fillRect l="0" t="0" r="0" b="0"/>
            </a:stretch>
          </a:blipFill>
        </p:spPr>
      </p:sp>
      <p:sp>
        <p:nvSpPr>
          <p:cNvPr name="Freeform 14" id="14"/>
          <p:cNvSpPr/>
          <p:nvPr/>
        </p:nvSpPr>
        <p:spPr>
          <a:xfrm flipH="false" flipV="false" rot="0">
            <a:off x="528673" y="9153263"/>
            <a:ext cx="645487" cy="645487"/>
          </a:xfrm>
          <a:custGeom>
            <a:avLst/>
            <a:gdLst/>
            <a:ahLst/>
            <a:cxnLst/>
            <a:rect r="r" b="b" t="t" l="l"/>
            <a:pathLst>
              <a:path h="645487" w="645487">
                <a:moveTo>
                  <a:pt x="0" y="0"/>
                </a:moveTo>
                <a:lnTo>
                  <a:pt x="645487" y="0"/>
                </a:lnTo>
                <a:lnTo>
                  <a:pt x="645487" y="645488"/>
                </a:lnTo>
                <a:lnTo>
                  <a:pt x="0" y="6454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5" id="15"/>
          <p:cNvSpPr txBox="true"/>
          <p:nvPr/>
        </p:nvSpPr>
        <p:spPr>
          <a:xfrm rot="0">
            <a:off x="386597" y="5585270"/>
            <a:ext cx="9672801" cy="2957802"/>
          </a:xfrm>
          <a:prstGeom prst="rect">
            <a:avLst/>
          </a:prstGeom>
        </p:spPr>
        <p:txBody>
          <a:bodyPr anchor="t" rtlCol="false" tIns="0" lIns="0" bIns="0" rIns="0">
            <a:spAutoFit/>
          </a:bodyPr>
          <a:lstStyle/>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Submit Your Franchise Application </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Discuss Business Requirements</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Finalize Agreement &amp; Training</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Set Up Your Café</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Grand Opening &amp; Business Operations</a:t>
            </a:r>
          </a:p>
          <a:p>
            <a:pPr algn="just">
              <a:lnSpc>
                <a:spcPts val="3921"/>
              </a:lnSpc>
            </a:pPr>
          </a:p>
        </p:txBody>
      </p:sp>
      <p:sp>
        <p:nvSpPr>
          <p:cNvPr name="TextBox 16" id="16"/>
          <p:cNvSpPr txBox="true"/>
          <p:nvPr/>
        </p:nvSpPr>
        <p:spPr>
          <a:xfrm rot="0">
            <a:off x="670749" y="3001484"/>
            <a:ext cx="9388648" cy="1384301"/>
          </a:xfrm>
          <a:prstGeom prst="rect">
            <a:avLst/>
          </a:prstGeom>
        </p:spPr>
        <p:txBody>
          <a:bodyPr anchor="t" rtlCol="false" tIns="0" lIns="0" bIns="0" rIns="0">
            <a:spAutoFit/>
          </a:bodyPr>
          <a:lstStyle/>
          <a:p>
            <a:pPr algn="l">
              <a:lnSpc>
                <a:spcPts val="5599"/>
              </a:lnSpc>
              <a:spcBef>
                <a:spcPct val="0"/>
              </a:spcBef>
            </a:pPr>
            <a:r>
              <a:rPr lang="en-US" sz="3999">
                <a:solidFill>
                  <a:srgbClr val="FFFFFF"/>
                </a:solidFill>
                <a:latin typeface="Magnolia Script"/>
                <a:ea typeface="Magnolia Script"/>
                <a:cs typeface="Magnolia Script"/>
                <a:sym typeface="Magnolia Script"/>
              </a:rPr>
              <a:t>Steps to Becoming a Suto Cafe Franchise </a:t>
            </a:r>
            <a:r>
              <a:rPr lang="en-US" sz="3999">
                <a:solidFill>
                  <a:srgbClr val="FF3131"/>
                </a:solidFill>
                <a:latin typeface="Magnolia Script"/>
                <a:ea typeface="Magnolia Script"/>
                <a:cs typeface="Magnolia Script"/>
                <a:sym typeface="Magnolia Script"/>
              </a:rPr>
              <a:t>Owner</a:t>
            </a:r>
          </a:p>
        </p:txBody>
      </p:sp>
      <p:sp>
        <p:nvSpPr>
          <p:cNvPr name="TextBox 17" id="17"/>
          <p:cNvSpPr txBox="true"/>
          <p:nvPr/>
        </p:nvSpPr>
        <p:spPr>
          <a:xfrm rot="0">
            <a:off x="15249219" y="489099"/>
            <a:ext cx="167008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Contact</a:t>
            </a:r>
          </a:p>
        </p:txBody>
      </p:sp>
      <p:sp>
        <p:nvSpPr>
          <p:cNvPr name="TextBox 18" id="18"/>
          <p:cNvSpPr txBox="true"/>
          <p:nvPr/>
        </p:nvSpPr>
        <p:spPr>
          <a:xfrm rot="0">
            <a:off x="12593709" y="489099"/>
            <a:ext cx="181010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About Us</a:t>
            </a:r>
          </a:p>
        </p:txBody>
      </p:sp>
      <p:sp>
        <p:nvSpPr>
          <p:cNvPr name="TextBox 19" id="19"/>
          <p:cNvSpPr txBox="true"/>
          <p:nvPr/>
        </p:nvSpPr>
        <p:spPr>
          <a:xfrm rot="0">
            <a:off x="10492995" y="489099"/>
            <a:ext cx="125531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Service</a:t>
            </a:r>
          </a:p>
        </p:txBody>
      </p:sp>
      <p:sp>
        <p:nvSpPr>
          <p:cNvPr name="TextBox 20" id="20"/>
          <p:cNvSpPr txBox="true"/>
          <p:nvPr/>
        </p:nvSpPr>
        <p:spPr>
          <a:xfrm rot="0">
            <a:off x="8349603" y="489099"/>
            <a:ext cx="138213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Home</a:t>
            </a:r>
          </a:p>
        </p:txBody>
      </p:sp>
      <p:sp>
        <p:nvSpPr>
          <p:cNvPr name="TextBox 21" id="21"/>
          <p:cNvSpPr txBox="true"/>
          <p:nvPr/>
        </p:nvSpPr>
        <p:spPr>
          <a:xfrm rot="0">
            <a:off x="1502351" y="9234641"/>
            <a:ext cx="16441653" cy="564110"/>
          </a:xfrm>
          <a:prstGeom prst="rect">
            <a:avLst/>
          </a:prstGeom>
        </p:spPr>
        <p:txBody>
          <a:bodyPr anchor="t" rtlCol="false" tIns="0" lIns="0" bIns="0" rIns="0">
            <a:spAutoFit/>
          </a:bodyPr>
          <a:lstStyle/>
          <a:p>
            <a:pPr algn="l">
              <a:lnSpc>
                <a:spcPts val="4607"/>
              </a:lnSpc>
              <a:spcBef>
                <a:spcPct val="0"/>
              </a:spcBef>
            </a:pPr>
            <a:r>
              <a:rPr lang="en-US" sz="3290" u="sng">
                <a:solidFill>
                  <a:srgbClr val="FFFFFF"/>
                </a:solidFill>
                <a:latin typeface="Open Sans"/>
                <a:ea typeface="Open Sans"/>
                <a:cs typeface="Open Sans"/>
                <a:sym typeface="Open Sans"/>
              </a:rPr>
              <a:t>https://sutocafe.com/coffee-cafe-in-indore/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111" r="0" b="-9111"/>
            </a:stretch>
          </a:blipFill>
        </p:spPr>
      </p:sp>
      <p:grpSp>
        <p:nvGrpSpPr>
          <p:cNvPr name="Group 3" id="3"/>
          <p:cNvGrpSpPr/>
          <p:nvPr/>
        </p:nvGrpSpPr>
        <p:grpSpPr>
          <a:xfrm rot="0">
            <a:off x="17293116" y="565634"/>
            <a:ext cx="397367" cy="28996"/>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293116" y="657737"/>
            <a:ext cx="397367" cy="28996"/>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a:grpSpLocks noChangeAspect="true"/>
          </p:cNvGrpSpPr>
          <p:nvPr/>
        </p:nvGrpSpPr>
        <p:grpSpPr>
          <a:xfrm rot="0">
            <a:off x="10515328" y="2058203"/>
            <a:ext cx="7175154" cy="7168435"/>
            <a:chOff x="0" y="0"/>
            <a:chExt cx="3255264" cy="3252216"/>
          </a:xfrm>
        </p:grpSpPr>
        <p:sp>
          <p:nvSpPr>
            <p:cNvPr name="Freeform 10" id="10"/>
            <p:cNvSpPr/>
            <p:nvPr/>
          </p:nvSpPr>
          <p:spPr>
            <a:xfrm flipH="false" flipV="false" rot="0">
              <a:off x="0" y="0"/>
              <a:ext cx="3255264" cy="3252216"/>
            </a:xfrm>
            <a:custGeom>
              <a:avLst/>
              <a:gdLst/>
              <a:ahLst/>
              <a:cxnLst/>
              <a:rect r="r" b="b" t="t" l="l"/>
              <a:pathLst>
                <a:path h="3252216" w="3255264">
                  <a:moveTo>
                    <a:pt x="3255264" y="3252216"/>
                  </a:moveTo>
                  <a:lnTo>
                    <a:pt x="0" y="3252216"/>
                  </a:lnTo>
                  <a:lnTo>
                    <a:pt x="0" y="0"/>
                  </a:lnTo>
                  <a:lnTo>
                    <a:pt x="3255264" y="0"/>
                  </a:lnTo>
                  <a:lnTo>
                    <a:pt x="3255264" y="3252216"/>
                  </a:lnTo>
                  <a:close/>
                </a:path>
              </a:pathLst>
            </a:custGeom>
            <a:blipFill>
              <a:blip r:embed="rId3"/>
              <a:stretch>
                <a:fillRect l="-15" t="0" r="-15" b="0"/>
              </a:stretch>
            </a:blipFill>
          </p:spPr>
        </p:sp>
        <p:sp>
          <p:nvSpPr>
            <p:cNvPr name="Freeform 11" id="11"/>
            <p:cNvSpPr/>
            <p:nvPr/>
          </p:nvSpPr>
          <p:spPr>
            <a:xfrm flipH="false" flipV="false" rot="0">
              <a:off x="178784" y="170440"/>
              <a:ext cx="2903731" cy="2875349"/>
            </a:xfrm>
            <a:custGeom>
              <a:avLst/>
              <a:gdLst/>
              <a:ahLst/>
              <a:cxnLst/>
              <a:rect r="r" b="b" t="t" l="l"/>
              <a:pathLst>
                <a:path h="2875349" w="2903731">
                  <a:moveTo>
                    <a:pt x="65607" y="158"/>
                  </a:moveTo>
                  <a:lnTo>
                    <a:pt x="2878476" y="31987"/>
                  </a:lnTo>
                  <a:cubicBezTo>
                    <a:pt x="2892501" y="32145"/>
                    <a:pt x="2903731" y="43665"/>
                    <a:pt x="2903531" y="57691"/>
                  </a:cubicBezTo>
                  <a:lnTo>
                    <a:pt x="2863754" y="2850091"/>
                  </a:lnTo>
                  <a:cubicBezTo>
                    <a:pt x="2863553" y="2864142"/>
                    <a:pt x="2851959" y="2875349"/>
                    <a:pt x="2837909" y="2875069"/>
                  </a:cubicBezTo>
                  <a:lnTo>
                    <a:pt x="25041" y="2819370"/>
                  </a:lnTo>
                  <a:cubicBezTo>
                    <a:pt x="11100" y="2819094"/>
                    <a:pt x="0" y="2807608"/>
                    <a:pt x="200" y="2793665"/>
                  </a:cubicBezTo>
                  <a:lnTo>
                    <a:pt x="39977" y="25136"/>
                  </a:lnTo>
                  <a:cubicBezTo>
                    <a:pt x="40179" y="11171"/>
                    <a:pt x="51641" y="0"/>
                    <a:pt x="65607" y="158"/>
                  </a:cubicBezTo>
                  <a:close/>
                </a:path>
              </a:pathLst>
            </a:custGeom>
            <a:blipFill>
              <a:blip r:embed="rId4"/>
              <a:stretch>
                <a:fillRect l="-38018" t="0" r="-38018" b="0"/>
              </a:stretch>
            </a:blipFill>
          </p:spPr>
        </p:sp>
      </p:grpSp>
      <p:sp>
        <p:nvSpPr>
          <p:cNvPr name="Freeform 12" id="12"/>
          <p:cNvSpPr/>
          <p:nvPr/>
        </p:nvSpPr>
        <p:spPr>
          <a:xfrm flipH="false" flipV="false" rot="0">
            <a:off x="528673" y="4087159"/>
            <a:ext cx="4836400" cy="296230"/>
          </a:xfrm>
          <a:custGeom>
            <a:avLst/>
            <a:gdLst/>
            <a:ahLst/>
            <a:cxnLst/>
            <a:rect r="r" b="b" t="t" l="l"/>
            <a:pathLst>
              <a:path h="296230" w="4836400">
                <a:moveTo>
                  <a:pt x="0" y="0"/>
                </a:moveTo>
                <a:lnTo>
                  <a:pt x="4836400" y="0"/>
                </a:lnTo>
                <a:lnTo>
                  <a:pt x="4836400" y="296230"/>
                </a:lnTo>
                <a:lnTo>
                  <a:pt x="0" y="29623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76212" y="277781"/>
            <a:ext cx="3849001" cy="1866866"/>
          </a:xfrm>
          <a:custGeom>
            <a:avLst/>
            <a:gdLst/>
            <a:ahLst/>
            <a:cxnLst/>
            <a:rect r="r" b="b" t="t" l="l"/>
            <a:pathLst>
              <a:path h="1866866" w="3849001">
                <a:moveTo>
                  <a:pt x="0" y="0"/>
                </a:moveTo>
                <a:lnTo>
                  <a:pt x="3849001" y="0"/>
                </a:lnTo>
                <a:lnTo>
                  <a:pt x="3849001" y="1866866"/>
                </a:lnTo>
                <a:lnTo>
                  <a:pt x="0" y="1866866"/>
                </a:lnTo>
                <a:lnTo>
                  <a:pt x="0" y="0"/>
                </a:lnTo>
                <a:close/>
              </a:path>
            </a:pathLst>
          </a:custGeom>
          <a:blipFill>
            <a:blip r:embed="rId7"/>
            <a:stretch>
              <a:fillRect l="0" t="0" r="0" b="0"/>
            </a:stretch>
          </a:blipFill>
        </p:spPr>
      </p:sp>
      <p:sp>
        <p:nvSpPr>
          <p:cNvPr name="TextBox 14" id="14"/>
          <p:cNvSpPr txBox="true"/>
          <p:nvPr/>
        </p:nvSpPr>
        <p:spPr>
          <a:xfrm rot="0">
            <a:off x="386597" y="4709561"/>
            <a:ext cx="9672801" cy="3948402"/>
          </a:xfrm>
          <a:prstGeom prst="rect">
            <a:avLst/>
          </a:prstGeom>
        </p:spPr>
        <p:txBody>
          <a:bodyPr anchor="t" rtlCol="false" tIns="0" lIns="0" bIns="0" rIns="0">
            <a:spAutoFit/>
          </a:bodyPr>
          <a:lstStyle/>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High-Quality Coffee &amp; Beverages</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Modern &amp; Cozy Ambiance</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Innovative Menu</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Customer-Centric Approach</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Affordable Franchise Investment</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Training &amp; Operational Guidance</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Marketing &amp; Branding Support </a:t>
            </a:r>
          </a:p>
          <a:p>
            <a:pPr algn="just" marL="604757" indent="-302379" lvl="1">
              <a:lnSpc>
                <a:spcPts val="3921"/>
              </a:lnSpc>
              <a:buFont typeface="Arial"/>
              <a:buChar char="•"/>
            </a:pPr>
            <a:r>
              <a:rPr lang="en-US" b="true" sz="2801" i="true">
                <a:solidFill>
                  <a:srgbClr val="FFFFFF"/>
                </a:solidFill>
                <a:latin typeface="Canva Sans Bold Italics"/>
                <a:ea typeface="Canva Sans Bold Italics"/>
                <a:cs typeface="Canva Sans Bold Italics"/>
                <a:sym typeface="Canva Sans Bold Italics"/>
              </a:rPr>
              <a:t>Ongoing Assistance </a:t>
            </a:r>
          </a:p>
        </p:txBody>
      </p:sp>
      <p:sp>
        <p:nvSpPr>
          <p:cNvPr name="Freeform 15" id="15"/>
          <p:cNvSpPr/>
          <p:nvPr/>
        </p:nvSpPr>
        <p:spPr>
          <a:xfrm flipH="false" flipV="false" rot="0">
            <a:off x="528673" y="9153263"/>
            <a:ext cx="645487" cy="645487"/>
          </a:xfrm>
          <a:custGeom>
            <a:avLst/>
            <a:gdLst/>
            <a:ahLst/>
            <a:cxnLst/>
            <a:rect r="r" b="b" t="t" l="l"/>
            <a:pathLst>
              <a:path h="645487" w="645487">
                <a:moveTo>
                  <a:pt x="0" y="0"/>
                </a:moveTo>
                <a:lnTo>
                  <a:pt x="645487" y="0"/>
                </a:lnTo>
                <a:lnTo>
                  <a:pt x="645487" y="645488"/>
                </a:lnTo>
                <a:lnTo>
                  <a:pt x="0" y="6454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6" id="16"/>
          <p:cNvSpPr txBox="true"/>
          <p:nvPr/>
        </p:nvSpPr>
        <p:spPr>
          <a:xfrm rot="0">
            <a:off x="670749" y="2537126"/>
            <a:ext cx="9388648" cy="1384301"/>
          </a:xfrm>
          <a:prstGeom prst="rect">
            <a:avLst/>
          </a:prstGeom>
        </p:spPr>
        <p:txBody>
          <a:bodyPr anchor="t" rtlCol="false" tIns="0" lIns="0" bIns="0" rIns="0">
            <a:spAutoFit/>
          </a:bodyPr>
          <a:lstStyle/>
          <a:p>
            <a:pPr algn="l">
              <a:lnSpc>
                <a:spcPts val="5599"/>
              </a:lnSpc>
              <a:spcBef>
                <a:spcPct val="0"/>
              </a:spcBef>
            </a:pPr>
            <a:r>
              <a:rPr lang="en-US" sz="3999">
                <a:solidFill>
                  <a:srgbClr val="FF3131"/>
                </a:solidFill>
                <a:latin typeface="Magnolia Script"/>
                <a:ea typeface="Magnolia Script"/>
                <a:cs typeface="Magnolia Script"/>
                <a:sym typeface="Magnolia Script"/>
              </a:rPr>
              <a:t>Suto Cafe</a:t>
            </a:r>
            <a:r>
              <a:rPr lang="en-US" sz="3999">
                <a:solidFill>
                  <a:srgbClr val="FFFFFF"/>
                </a:solidFill>
                <a:latin typeface="Magnolia Script"/>
                <a:ea typeface="Magnolia Script"/>
                <a:cs typeface="Magnolia Script"/>
                <a:sym typeface="Magnolia Script"/>
              </a:rPr>
              <a:t> and Its </a:t>
            </a:r>
            <a:r>
              <a:rPr lang="en-US" sz="3999">
                <a:solidFill>
                  <a:srgbClr val="FFBD59"/>
                </a:solidFill>
                <a:latin typeface="Magnolia Script"/>
                <a:ea typeface="Magnolia Script"/>
                <a:cs typeface="Magnolia Script"/>
                <a:sym typeface="Magnolia Script"/>
              </a:rPr>
              <a:t>Coffee Franchise Opportunities</a:t>
            </a:r>
          </a:p>
        </p:txBody>
      </p:sp>
      <p:sp>
        <p:nvSpPr>
          <p:cNvPr name="TextBox 17" id="17"/>
          <p:cNvSpPr txBox="true"/>
          <p:nvPr/>
        </p:nvSpPr>
        <p:spPr>
          <a:xfrm rot="0">
            <a:off x="15249219" y="489099"/>
            <a:ext cx="167008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Contact</a:t>
            </a:r>
          </a:p>
        </p:txBody>
      </p:sp>
      <p:sp>
        <p:nvSpPr>
          <p:cNvPr name="TextBox 18" id="18"/>
          <p:cNvSpPr txBox="true"/>
          <p:nvPr/>
        </p:nvSpPr>
        <p:spPr>
          <a:xfrm rot="0">
            <a:off x="12593709" y="489099"/>
            <a:ext cx="181010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About Us</a:t>
            </a:r>
          </a:p>
        </p:txBody>
      </p:sp>
      <p:sp>
        <p:nvSpPr>
          <p:cNvPr name="TextBox 19" id="19"/>
          <p:cNvSpPr txBox="true"/>
          <p:nvPr/>
        </p:nvSpPr>
        <p:spPr>
          <a:xfrm rot="0">
            <a:off x="10492995" y="489099"/>
            <a:ext cx="1255313"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Service</a:t>
            </a:r>
          </a:p>
        </p:txBody>
      </p:sp>
      <p:sp>
        <p:nvSpPr>
          <p:cNvPr name="TextBox 20" id="20"/>
          <p:cNvSpPr txBox="true"/>
          <p:nvPr/>
        </p:nvSpPr>
        <p:spPr>
          <a:xfrm rot="0">
            <a:off x="8349603" y="489099"/>
            <a:ext cx="1382138" cy="353016"/>
          </a:xfrm>
          <a:prstGeom prst="rect">
            <a:avLst/>
          </a:prstGeom>
        </p:spPr>
        <p:txBody>
          <a:bodyPr anchor="t" rtlCol="false" tIns="0" lIns="0" bIns="0" rIns="0">
            <a:spAutoFit/>
          </a:bodyPr>
          <a:lstStyle/>
          <a:p>
            <a:pPr algn="l">
              <a:lnSpc>
                <a:spcPts val="2867"/>
              </a:lnSpc>
              <a:spcBef>
                <a:spcPct val="0"/>
              </a:spcBef>
            </a:pPr>
            <a:r>
              <a:rPr lang="en-US" sz="2048">
                <a:solidFill>
                  <a:srgbClr val="FFFFFF"/>
                </a:solidFill>
                <a:latin typeface="Open Sans"/>
                <a:ea typeface="Open Sans"/>
                <a:cs typeface="Open Sans"/>
                <a:sym typeface="Open Sans"/>
              </a:rPr>
              <a:t>Home</a:t>
            </a:r>
          </a:p>
        </p:txBody>
      </p:sp>
      <p:sp>
        <p:nvSpPr>
          <p:cNvPr name="TextBox 21" id="21"/>
          <p:cNvSpPr txBox="true"/>
          <p:nvPr/>
        </p:nvSpPr>
        <p:spPr>
          <a:xfrm rot="0">
            <a:off x="1502351" y="9234641"/>
            <a:ext cx="16441653" cy="564110"/>
          </a:xfrm>
          <a:prstGeom prst="rect">
            <a:avLst/>
          </a:prstGeom>
        </p:spPr>
        <p:txBody>
          <a:bodyPr anchor="t" rtlCol="false" tIns="0" lIns="0" bIns="0" rIns="0">
            <a:spAutoFit/>
          </a:bodyPr>
          <a:lstStyle/>
          <a:p>
            <a:pPr algn="l">
              <a:lnSpc>
                <a:spcPts val="4607"/>
              </a:lnSpc>
              <a:spcBef>
                <a:spcPct val="0"/>
              </a:spcBef>
            </a:pPr>
            <a:r>
              <a:rPr lang="en-US" sz="3290" u="sng">
                <a:solidFill>
                  <a:srgbClr val="FFFFFF"/>
                </a:solidFill>
                <a:latin typeface="Open Sans"/>
                <a:ea typeface="Open Sans"/>
                <a:cs typeface="Open Sans"/>
                <a:sym typeface="Open Sans"/>
              </a:rPr>
              <a:t>https://sutocafe.com/coffee-cafe-in-indore/</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111" r="0" b="-9111"/>
            </a:stretch>
          </a:blipFill>
        </p:spPr>
      </p:sp>
      <p:grpSp>
        <p:nvGrpSpPr>
          <p:cNvPr name="Group 3" id="3"/>
          <p:cNvGrpSpPr/>
          <p:nvPr/>
        </p:nvGrpSpPr>
        <p:grpSpPr>
          <a:xfrm rot="0">
            <a:off x="17293116" y="565634"/>
            <a:ext cx="397367" cy="28996"/>
            <a:chOff x="0" y="0"/>
            <a:chExt cx="128243" cy="9358"/>
          </a:xfrm>
        </p:grpSpPr>
        <p:sp>
          <p:nvSpPr>
            <p:cNvPr name="Freeform 4" id="4"/>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5" id="5"/>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17293116" y="657737"/>
            <a:ext cx="397367" cy="28996"/>
            <a:chOff x="0" y="0"/>
            <a:chExt cx="128243" cy="9358"/>
          </a:xfrm>
        </p:grpSpPr>
        <p:sp>
          <p:nvSpPr>
            <p:cNvPr name="Freeform 7" id="7"/>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F5524"/>
            </a:solidFill>
          </p:spPr>
        </p:sp>
        <p:sp>
          <p:nvSpPr>
            <p:cNvPr name="TextBox 8" id="8"/>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a:grpSpLocks noChangeAspect="true"/>
          </p:cNvGrpSpPr>
          <p:nvPr/>
        </p:nvGrpSpPr>
        <p:grpSpPr>
          <a:xfrm rot="0">
            <a:off x="-220533" y="1917413"/>
            <a:ext cx="8636375" cy="6219197"/>
            <a:chOff x="0" y="0"/>
            <a:chExt cx="3136392" cy="2258568"/>
          </a:xfrm>
        </p:grpSpPr>
        <p:sp>
          <p:nvSpPr>
            <p:cNvPr name="Freeform 10" id="10"/>
            <p:cNvSpPr/>
            <p:nvPr/>
          </p:nvSpPr>
          <p:spPr>
            <a:xfrm flipH="false" flipV="false" rot="0">
              <a:off x="114300" y="125984"/>
              <a:ext cx="2882900" cy="1993900"/>
            </a:xfrm>
            <a:custGeom>
              <a:avLst/>
              <a:gdLst/>
              <a:ahLst/>
              <a:cxnLst/>
              <a:rect r="r" b="b" t="t" l="l"/>
              <a:pathLst>
                <a:path h="1993900" w="2882900">
                  <a:moveTo>
                    <a:pt x="2882900" y="1993900"/>
                  </a:moveTo>
                  <a:lnTo>
                    <a:pt x="0" y="1993900"/>
                  </a:lnTo>
                  <a:lnTo>
                    <a:pt x="0" y="0"/>
                  </a:lnTo>
                  <a:lnTo>
                    <a:pt x="2882900" y="0"/>
                  </a:lnTo>
                  <a:lnTo>
                    <a:pt x="2882900" y="1993900"/>
                  </a:lnTo>
                  <a:close/>
                </a:path>
              </a:pathLst>
            </a:custGeom>
            <a:blipFill>
              <a:blip r:embed="rId3"/>
              <a:stretch>
                <a:fillRect l="-11478" t="0" r="-11478" b="0"/>
              </a:stretch>
            </a:blipFill>
          </p:spPr>
        </p:sp>
        <p:sp>
          <p:nvSpPr>
            <p:cNvPr name="Freeform 11" id="11"/>
            <p:cNvSpPr/>
            <p:nvPr/>
          </p:nvSpPr>
          <p:spPr>
            <a:xfrm flipH="false" flipV="false" rot="0">
              <a:off x="0" y="-1016"/>
              <a:ext cx="3136392" cy="2258568"/>
            </a:xfrm>
            <a:custGeom>
              <a:avLst/>
              <a:gdLst/>
              <a:ahLst/>
              <a:cxnLst/>
              <a:rect r="r" b="b" t="t" l="l"/>
              <a:pathLst>
                <a:path h="2258568" w="3136392">
                  <a:moveTo>
                    <a:pt x="3136392" y="2258568"/>
                  </a:moveTo>
                  <a:lnTo>
                    <a:pt x="0" y="2258568"/>
                  </a:lnTo>
                  <a:lnTo>
                    <a:pt x="0" y="0"/>
                  </a:lnTo>
                  <a:lnTo>
                    <a:pt x="3136392" y="0"/>
                  </a:lnTo>
                  <a:lnTo>
                    <a:pt x="3136392" y="2258568"/>
                  </a:lnTo>
                  <a:close/>
                </a:path>
              </a:pathLst>
            </a:custGeom>
            <a:blipFill>
              <a:blip r:embed="rId4"/>
              <a:stretch>
                <a:fillRect l="-8" t="0" r="-8" b="0"/>
              </a:stretch>
            </a:blipFill>
          </p:spPr>
        </p:sp>
      </p:grpSp>
      <p:grpSp>
        <p:nvGrpSpPr>
          <p:cNvPr name="Group 12" id="12"/>
          <p:cNvGrpSpPr>
            <a:grpSpLocks noChangeAspect="true"/>
          </p:cNvGrpSpPr>
          <p:nvPr/>
        </p:nvGrpSpPr>
        <p:grpSpPr>
          <a:xfrm rot="0">
            <a:off x="3721000" y="6118883"/>
            <a:ext cx="5423000" cy="3905192"/>
            <a:chOff x="0" y="0"/>
            <a:chExt cx="3136392" cy="2258568"/>
          </a:xfrm>
        </p:grpSpPr>
        <p:sp>
          <p:nvSpPr>
            <p:cNvPr name="Freeform 13" id="13"/>
            <p:cNvSpPr/>
            <p:nvPr/>
          </p:nvSpPr>
          <p:spPr>
            <a:xfrm flipH="false" flipV="false" rot="0">
              <a:off x="114300" y="125984"/>
              <a:ext cx="2882900" cy="1993900"/>
            </a:xfrm>
            <a:custGeom>
              <a:avLst/>
              <a:gdLst/>
              <a:ahLst/>
              <a:cxnLst/>
              <a:rect r="r" b="b" t="t" l="l"/>
              <a:pathLst>
                <a:path h="1993900" w="2882900">
                  <a:moveTo>
                    <a:pt x="2882900" y="1993900"/>
                  </a:moveTo>
                  <a:lnTo>
                    <a:pt x="0" y="1993900"/>
                  </a:lnTo>
                  <a:lnTo>
                    <a:pt x="0" y="0"/>
                  </a:lnTo>
                  <a:lnTo>
                    <a:pt x="2882900" y="0"/>
                  </a:lnTo>
                  <a:lnTo>
                    <a:pt x="2882900" y="1993900"/>
                  </a:lnTo>
                  <a:close/>
                </a:path>
              </a:pathLst>
            </a:custGeom>
            <a:blipFill>
              <a:blip r:embed="rId5"/>
              <a:stretch>
                <a:fillRect l="-11478" t="0" r="-11478" b="0"/>
              </a:stretch>
            </a:blipFill>
          </p:spPr>
        </p:sp>
        <p:sp>
          <p:nvSpPr>
            <p:cNvPr name="Freeform 14" id="14"/>
            <p:cNvSpPr/>
            <p:nvPr/>
          </p:nvSpPr>
          <p:spPr>
            <a:xfrm flipH="false" flipV="false" rot="0">
              <a:off x="0" y="-1016"/>
              <a:ext cx="3136392" cy="2258568"/>
            </a:xfrm>
            <a:custGeom>
              <a:avLst/>
              <a:gdLst/>
              <a:ahLst/>
              <a:cxnLst/>
              <a:rect r="r" b="b" t="t" l="l"/>
              <a:pathLst>
                <a:path h="2258568" w="3136392">
                  <a:moveTo>
                    <a:pt x="3136392" y="2258568"/>
                  </a:moveTo>
                  <a:lnTo>
                    <a:pt x="0" y="2258568"/>
                  </a:lnTo>
                  <a:lnTo>
                    <a:pt x="0" y="0"/>
                  </a:lnTo>
                  <a:lnTo>
                    <a:pt x="3136392" y="0"/>
                  </a:lnTo>
                  <a:lnTo>
                    <a:pt x="3136392" y="2258568"/>
                  </a:lnTo>
                  <a:close/>
                </a:path>
              </a:pathLst>
            </a:custGeom>
            <a:blipFill>
              <a:blip r:embed="rId4"/>
              <a:stretch>
                <a:fillRect l="-8" t="0" r="-8" b="0"/>
              </a:stretch>
            </a:blipFill>
          </p:spPr>
        </p:sp>
      </p:grpSp>
      <p:sp>
        <p:nvSpPr>
          <p:cNvPr name="Freeform 15" id="15"/>
          <p:cNvSpPr/>
          <p:nvPr/>
        </p:nvSpPr>
        <p:spPr>
          <a:xfrm flipH="false" flipV="false" rot="0">
            <a:off x="10381439" y="4132367"/>
            <a:ext cx="6231033" cy="381651"/>
          </a:xfrm>
          <a:custGeom>
            <a:avLst/>
            <a:gdLst/>
            <a:ahLst/>
            <a:cxnLst/>
            <a:rect r="r" b="b" t="t" l="l"/>
            <a:pathLst>
              <a:path h="381651" w="6231033">
                <a:moveTo>
                  <a:pt x="0" y="0"/>
                </a:moveTo>
                <a:lnTo>
                  <a:pt x="6231033" y="0"/>
                </a:lnTo>
                <a:lnTo>
                  <a:pt x="6231033" y="381651"/>
                </a:lnTo>
                <a:lnTo>
                  <a:pt x="0" y="38165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6" id="16"/>
          <p:cNvSpPr/>
          <p:nvPr/>
        </p:nvSpPr>
        <p:spPr>
          <a:xfrm flipH="false" flipV="false" rot="0">
            <a:off x="10531063" y="5027012"/>
            <a:ext cx="715996" cy="715996"/>
          </a:xfrm>
          <a:custGeom>
            <a:avLst/>
            <a:gdLst/>
            <a:ahLst/>
            <a:cxnLst/>
            <a:rect r="r" b="b" t="t" l="l"/>
            <a:pathLst>
              <a:path h="715996" w="715996">
                <a:moveTo>
                  <a:pt x="0" y="0"/>
                </a:moveTo>
                <a:lnTo>
                  <a:pt x="715996" y="0"/>
                </a:lnTo>
                <a:lnTo>
                  <a:pt x="715996" y="715996"/>
                </a:lnTo>
                <a:lnTo>
                  <a:pt x="0" y="71599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7" id="17"/>
          <p:cNvSpPr/>
          <p:nvPr/>
        </p:nvSpPr>
        <p:spPr>
          <a:xfrm flipH="false" flipV="false" rot="0">
            <a:off x="10594094" y="6220434"/>
            <a:ext cx="645487" cy="645487"/>
          </a:xfrm>
          <a:custGeom>
            <a:avLst/>
            <a:gdLst/>
            <a:ahLst/>
            <a:cxnLst/>
            <a:rect r="r" b="b" t="t" l="l"/>
            <a:pathLst>
              <a:path h="645487" w="645487">
                <a:moveTo>
                  <a:pt x="0" y="0"/>
                </a:moveTo>
                <a:lnTo>
                  <a:pt x="645487" y="0"/>
                </a:lnTo>
                <a:lnTo>
                  <a:pt x="645487" y="645488"/>
                </a:lnTo>
                <a:lnTo>
                  <a:pt x="0" y="645488"/>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8" id="18"/>
          <p:cNvSpPr/>
          <p:nvPr/>
        </p:nvSpPr>
        <p:spPr>
          <a:xfrm flipH="false" flipV="false" rot="0">
            <a:off x="10626055" y="7205063"/>
            <a:ext cx="589043" cy="589043"/>
          </a:xfrm>
          <a:custGeom>
            <a:avLst/>
            <a:gdLst/>
            <a:ahLst/>
            <a:cxnLst/>
            <a:rect r="r" b="b" t="t" l="l"/>
            <a:pathLst>
              <a:path h="589043" w="589043">
                <a:moveTo>
                  <a:pt x="0" y="0"/>
                </a:moveTo>
                <a:lnTo>
                  <a:pt x="589043" y="0"/>
                </a:lnTo>
                <a:lnTo>
                  <a:pt x="589043" y="589042"/>
                </a:lnTo>
                <a:lnTo>
                  <a:pt x="0" y="589042"/>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9" id="19"/>
          <p:cNvSpPr/>
          <p:nvPr/>
        </p:nvSpPr>
        <p:spPr>
          <a:xfrm flipH="false" flipV="false" rot="0">
            <a:off x="10626055" y="8137005"/>
            <a:ext cx="657454" cy="657454"/>
          </a:xfrm>
          <a:custGeom>
            <a:avLst/>
            <a:gdLst/>
            <a:ahLst/>
            <a:cxnLst/>
            <a:rect r="r" b="b" t="t" l="l"/>
            <a:pathLst>
              <a:path h="657454" w="657454">
                <a:moveTo>
                  <a:pt x="0" y="0"/>
                </a:moveTo>
                <a:lnTo>
                  <a:pt x="657454" y="0"/>
                </a:lnTo>
                <a:lnTo>
                  <a:pt x="657454" y="657455"/>
                </a:lnTo>
                <a:lnTo>
                  <a:pt x="0" y="657455"/>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20" id="20"/>
          <p:cNvSpPr/>
          <p:nvPr/>
        </p:nvSpPr>
        <p:spPr>
          <a:xfrm flipH="false" flipV="false" rot="0">
            <a:off x="0" y="0"/>
            <a:ext cx="3195738" cy="1550016"/>
          </a:xfrm>
          <a:custGeom>
            <a:avLst/>
            <a:gdLst/>
            <a:ahLst/>
            <a:cxnLst/>
            <a:rect r="r" b="b" t="t" l="l"/>
            <a:pathLst>
              <a:path h="1550016" w="3195738">
                <a:moveTo>
                  <a:pt x="0" y="0"/>
                </a:moveTo>
                <a:lnTo>
                  <a:pt x="3195738" y="0"/>
                </a:lnTo>
                <a:lnTo>
                  <a:pt x="3195738" y="1550016"/>
                </a:lnTo>
                <a:lnTo>
                  <a:pt x="0" y="1550016"/>
                </a:lnTo>
                <a:lnTo>
                  <a:pt x="0" y="0"/>
                </a:lnTo>
                <a:close/>
              </a:path>
            </a:pathLst>
          </a:custGeom>
          <a:blipFill>
            <a:blip r:embed="rId16"/>
            <a:stretch>
              <a:fillRect l="0" t="0" r="0" b="0"/>
            </a:stretch>
          </a:blipFill>
        </p:spPr>
      </p:sp>
      <p:sp>
        <p:nvSpPr>
          <p:cNvPr name="TextBox 21" id="21"/>
          <p:cNvSpPr txBox="true"/>
          <p:nvPr/>
        </p:nvSpPr>
        <p:spPr>
          <a:xfrm rot="0">
            <a:off x="15152743" y="498624"/>
            <a:ext cx="1766560" cy="361133"/>
          </a:xfrm>
          <a:prstGeom prst="rect">
            <a:avLst/>
          </a:prstGeom>
        </p:spPr>
        <p:txBody>
          <a:bodyPr anchor="t" rtlCol="false" tIns="0" lIns="0" bIns="0" rIns="0">
            <a:spAutoFit/>
          </a:bodyPr>
          <a:lstStyle/>
          <a:p>
            <a:pPr algn="l">
              <a:lnSpc>
                <a:spcPts val="3033"/>
              </a:lnSpc>
              <a:spcBef>
                <a:spcPct val="0"/>
              </a:spcBef>
            </a:pPr>
            <a:r>
              <a:rPr lang="en-US" sz="2166">
                <a:solidFill>
                  <a:srgbClr val="FFFFFF"/>
                </a:solidFill>
                <a:latin typeface="Open Sans"/>
                <a:ea typeface="Open Sans"/>
                <a:cs typeface="Open Sans"/>
                <a:sym typeface="Open Sans"/>
              </a:rPr>
              <a:t>Contact</a:t>
            </a:r>
          </a:p>
        </p:txBody>
      </p:sp>
      <p:sp>
        <p:nvSpPr>
          <p:cNvPr name="TextBox 22" id="22"/>
          <p:cNvSpPr txBox="true"/>
          <p:nvPr/>
        </p:nvSpPr>
        <p:spPr>
          <a:xfrm rot="0">
            <a:off x="12343832" y="498624"/>
            <a:ext cx="1914673" cy="361133"/>
          </a:xfrm>
          <a:prstGeom prst="rect">
            <a:avLst/>
          </a:prstGeom>
        </p:spPr>
        <p:txBody>
          <a:bodyPr anchor="t" rtlCol="false" tIns="0" lIns="0" bIns="0" rIns="0">
            <a:spAutoFit/>
          </a:bodyPr>
          <a:lstStyle/>
          <a:p>
            <a:pPr algn="l">
              <a:lnSpc>
                <a:spcPts val="3033"/>
              </a:lnSpc>
              <a:spcBef>
                <a:spcPct val="0"/>
              </a:spcBef>
            </a:pPr>
            <a:r>
              <a:rPr lang="en-US" sz="2166">
                <a:solidFill>
                  <a:srgbClr val="FFFFFF"/>
                </a:solidFill>
                <a:latin typeface="Open Sans"/>
                <a:ea typeface="Open Sans"/>
                <a:cs typeface="Open Sans"/>
                <a:sym typeface="Open Sans"/>
              </a:rPr>
              <a:t>About Us</a:t>
            </a:r>
          </a:p>
        </p:txBody>
      </p:sp>
      <p:sp>
        <p:nvSpPr>
          <p:cNvPr name="TextBox 23" id="23"/>
          <p:cNvSpPr txBox="true"/>
          <p:nvPr/>
        </p:nvSpPr>
        <p:spPr>
          <a:xfrm rot="0">
            <a:off x="10121765" y="498624"/>
            <a:ext cx="1327828" cy="361133"/>
          </a:xfrm>
          <a:prstGeom prst="rect">
            <a:avLst/>
          </a:prstGeom>
        </p:spPr>
        <p:txBody>
          <a:bodyPr anchor="t" rtlCol="false" tIns="0" lIns="0" bIns="0" rIns="0">
            <a:spAutoFit/>
          </a:bodyPr>
          <a:lstStyle/>
          <a:p>
            <a:pPr algn="l">
              <a:lnSpc>
                <a:spcPts val="3033"/>
              </a:lnSpc>
              <a:spcBef>
                <a:spcPct val="0"/>
              </a:spcBef>
            </a:pPr>
            <a:r>
              <a:rPr lang="en-US" sz="2166">
                <a:solidFill>
                  <a:srgbClr val="FFFFFF"/>
                </a:solidFill>
                <a:latin typeface="Open Sans"/>
                <a:ea typeface="Open Sans"/>
                <a:cs typeface="Open Sans"/>
                <a:sym typeface="Open Sans"/>
              </a:rPr>
              <a:t>Service</a:t>
            </a:r>
          </a:p>
        </p:txBody>
      </p:sp>
      <p:sp>
        <p:nvSpPr>
          <p:cNvPr name="TextBox 24" id="24"/>
          <p:cNvSpPr txBox="true"/>
          <p:nvPr/>
        </p:nvSpPr>
        <p:spPr>
          <a:xfrm rot="0">
            <a:off x="7854556" y="498624"/>
            <a:ext cx="1461980" cy="361133"/>
          </a:xfrm>
          <a:prstGeom prst="rect">
            <a:avLst/>
          </a:prstGeom>
        </p:spPr>
        <p:txBody>
          <a:bodyPr anchor="t" rtlCol="false" tIns="0" lIns="0" bIns="0" rIns="0">
            <a:spAutoFit/>
          </a:bodyPr>
          <a:lstStyle/>
          <a:p>
            <a:pPr algn="l">
              <a:lnSpc>
                <a:spcPts val="3033"/>
              </a:lnSpc>
              <a:spcBef>
                <a:spcPct val="0"/>
              </a:spcBef>
            </a:pPr>
            <a:r>
              <a:rPr lang="en-US" sz="2166">
                <a:solidFill>
                  <a:srgbClr val="FFFFFF"/>
                </a:solidFill>
                <a:latin typeface="Open Sans"/>
                <a:ea typeface="Open Sans"/>
                <a:cs typeface="Open Sans"/>
                <a:sym typeface="Open Sans"/>
              </a:rPr>
              <a:t>Home</a:t>
            </a:r>
          </a:p>
        </p:txBody>
      </p:sp>
      <p:sp>
        <p:nvSpPr>
          <p:cNvPr name="TextBox 25" id="25"/>
          <p:cNvSpPr txBox="true"/>
          <p:nvPr/>
        </p:nvSpPr>
        <p:spPr>
          <a:xfrm rot="0">
            <a:off x="10121765" y="2032421"/>
            <a:ext cx="7950484" cy="1623696"/>
          </a:xfrm>
          <a:prstGeom prst="rect">
            <a:avLst/>
          </a:prstGeom>
        </p:spPr>
        <p:txBody>
          <a:bodyPr anchor="t" rtlCol="false" tIns="0" lIns="0" bIns="0" rIns="0">
            <a:spAutoFit/>
          </a:bodyPr>
          <a:lstStyle/>
          <a:p>
            <a:pPr algn="l">
              <a:lnSpc>
                <a:spcPts val="6579"/>
              </a:lnSpc>
              <a:spcBef>
                <a:spcPct val="0"/>
              </a:spcBef>
            </a:pPr>
            <a:r>
              <a:rPr lang="en-US" sz="4699">
                <a:solidFill>
                  <a:srgbClr val="FFFFFF"/>
                </a:solidFill>
                <a:latin typeface="Magnolia Script"/>
                <a:ea typeface="Magnolia Script"/>
                <a:cs typeface="Magnolia Script"/>
                <a:sym typeface="Magnolia Script"/>
              </a:rPr>
              <a:t>For more detailed </a:t>
            </a:r>
            <a:r>
              <a:rPr lang="en-US" sz="4699">
                <a:solidFill>
                  <a:srgbClr val="FFBD59"/>
                </a:solidFill>
                <a:latin typeface="Magnolia Script"/>
                <a:ea typeface="Magnolia Script"/>
                <a:cs typeface="Magnolia Script"/>
                <a:sym typeface="Magnolia Script"/>
              </a:rPr>
              <a:t>information or to apply for a franchise</a:t>
            </a:r>
          </a:p>
        </p:txBody>
      </p:sp>
      <p:sp>
        <p:nvSpPr>
          <p:cNvPr name="TextBox 26" id="26"/>
          <p:cNvSpPr txBox="true"/>
          <p:nvPr/>
        </p:nvSpPr>
        <p:spPr>
          <a:xfrm rot="0">
            <a:off x="11571667" y="5043090"/>
            <a:ext cx="6057203" cy="663596"/>
          </a:xfrm>
          <a:prstGeom prst="rect">
            <a:avLst/>
          </a:prstGeom>
        </p:spPr>
        <p:txBody>
          <a:bodyPr anchor="t" rtlCol="false" tIns="0" lIns="0" bIns="0" rIns="0">
            <a:spAutoFit/>
          </a:bodyPr>
          <a:lstStyle/>
          <a:p>
            <a:pPr algn="l">
              <a:lnSpc>
                <a:spcPts val="5423"/>
              </a:lnSpc>
              <a:spcBef>
                <a:spcPct val="0"/>
              </a:spcBef>
            </a:pPr>
            <a:r>
              <a:rPr lang="en-US" sz="3874">
                <a:solidFill>
                  <a:srgbClr val="FFFFFF"/>
                </a:solidFill>
                <a:latin typeface="Open Sans"/>
                <a:ea typeface="Open Sans"/>
                <a:cs typeface="Open Sans"/>
                <a:sym typeface="Open Sans"/>
              </a:rPr>
              <a:t>+91 7880128851</a:t>
            </a:r>
          </a:p>
        </p:txBody>
      </p:sp>
      <p:sp>
        <p:nvSpPr>
          <p:cNvPr name="TextBox 27" id="27"/>
          <p:cNvSpPr txBox="true"/>
          <p:nvPr/>
        </p:nvSpPr>
        <p:spPr>
          <a:xfrm rot="0">
            <a:off x="11571667" y="6224102"/>
            <a:ext cx="6366714" cy="396469"/>
          </a:xfrm>
          <a:prstGeom prst="rect">
            <a:avLst/>
          </a:prstGeom>
        </p:spPr>
        <p:txBody>
          <a:bodyPr anchor="t" rtlCol="false" tIns="0" lIns="0" bIns="0" rIns="0">
            <a:spAutoFit/>
          </a:bodyPr>
          <a:lstStyle/>
          <a:p>
            <a:pPr algn="l">
              <a:lnSpc>
                <a:spcPts val="3347"/>
              </a:lnSpc>
              <a:spcBef>
                <a:spcPct val="0"/>
              </a:spcBef>
            </a:pPr>
            <a:r>
              <a:rPr lang="en-US" sz="2390" u="sng">
                <a:solidFill>
                  <a:srgbClr val="FFFFFF"/>
                </a:solidFill>
                <a:latin typeface="Open Sans"/>
                <a:ea typeface="Open Sans"/>
                <a:cs typeface="Open Sans"/>
                <a:sym typeface="Open Sans"/>
              </a:rPr>
              <a:t>https://sutocafe.com/coffee-cafe-in-indore/</a:t>
            </a:r>
          </a:p>
        </p:txBody>
      </p:sp>
      <p:sp>
        <p:nvSpPr>
          <p:cNvPr name="TextBox 28" id="28"/>
          <p:cNvSpPr txBox="true"/>
          <p:nvPr/>
        </p:nvSpPr>
        <p:spPr>
          <a:xfrm rot="0">
            <a:off x="11541229" y="7184976"/>
            <a:ext cx="5687633" cy="522195"/>
          </a:xfrm>
          <a:prstGeom prst="rect">
            <a:avLst/>
          </a:prstGeom>
        </p:spPr>
        <p:txBody>
          <a:bodyPr anchor="t" rtlCol="false" tIns="0" lIns="0" bIns="0" rIns="0">
            <a:spAutoFit/>
          </a:bodyPr>
          <a:lstStyle/>
          <a:p>
            <a:pPr algn="l">
              <a:lnSpc>
                <a:spcPts val="4292"/>
              </a:lnSpc>
              <a:spcBef>
                <a:spcPct val="0"/>
              </a:spcBef>
            </a:pPr>
            <a:r>
              <a:rPr lang="en-US" b="true" sz="3066">
                <a:solidFill>
                  <a:srgbClr val="FFFFFF"/>
                </a:solidFill>
                <a:latin typeface="Open Sans Bold"/>
                <a:ea typeface="Open Sans Bold"/>
                <a:cs typeface="Open Sans Bold"/>
                <a:sym typeface="Open Sans Bold"/>
              </a:rPr>
              <a:t> </a:t>
            </a:r>
            <a:r>
              <a:rPr lang="en-US" b="true" sz="3066">
                <a:solidFill>
                  <a:srgbClr val="FFFFFF"/>
                </a:solidFill>
                <a:latin typeface="Open Sans Bold"/>
                <a:ea typeface="Open Sans Bold"/>
                <a:cs typeface="Open Sans Bold"/>
                <a:sym typeface="Open Sans Bold"/>
              </a:rPr>
              <a:t>franchise@sutocafe.com</a:t>
            </a:r>
          </a:p>
        </p:txBody>
      </p:sp>
      <p:sp>
        <p:nvSpPr>
          <p:cNvPr name="TextBox 29" id="29"/>
          <p:cNvSpPr txBox="true"/>
          <p:nvPr/>
        </p:nvSpPr>
        <p:spPr>
          <a:xfrm rot="0">
            <a:off x="11571667" y="8148235"/>
            <a:ext cx="5503268" cy="1663924"/>
          </a:xfrm>
          <a:prstGeom prst="rect">
            <a:avLst/>
          </a:prstGeom>
        </p:spPr>
        <p:txBody>
          <a:bodyPr anchor="t" rtlCol="false" tIns="0" lIns="0" bIns="0" rIns="0">
            <a:spAutoFit/>
          </a:bodyPr>
          <a:lstStyle/>
          <a:p>
            <a:pPr algn="l">
              <a:lnSpc>
                <a:spcPts val="3312"/>
              </a:lnSpc>
              <a:spcBef>
                <a:spcPct val="0"/>
              </a:spcBef>
            </a:pPr>
            <a:r>
              <a:rPr lang="en-US" sz="2366">
                <a:solidFill>
                  <a:srgbClr val="FFFFFF"/>
                </a:solidFill>
                <a:latin typeface="Open Sans"/>
                <a:ea typeface="Open Sans"/>
                <a:cs typeface="Open Sans"/>
                <a:sym typeface="Open Sans"/>
              </a:rPr>
              <a:t> Ground Floor, WB-85A, Ring Road, Bombay Hospital Service Rd, Scheme No 94 Sector Ea, Indore, Madhya Pradesh 452010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DAGNWuSO8fw</dc:identifier>
  <dcterms:modified xsi:type="dcterms:W3CDTF">2011-08-01T06:04:30Z</dcterms:modified>
  <cp:revision>1</cp:revision>
  <dc:title>Top Coffee Shop in Indore</dc:title>
</cp:coreProperties>
</file>