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embeddedFontLst>
    <p:embeddedFont>
      <p:font typeface="Open Sans" charset="1" panose="00000000000000000000"/>
      <p:regular r:id="rId12"/>
    </p:embeddedFont>
    <p:embeddedFont>
      <p:font typeface="Magnolia Script" charset="1" panose="02000503070000020003"/>
      <p:regular r:id="rId13"/>
    </p:embeddedFont>
    <p:embeddedFont>
      <p:font typeface="Canva Sans Bold Italics" charset="1" panose="020B0803030501040103"/>
      <p:regular r:id="rId14"/>
    </p:embeddedFont>
    <p:embeddedFont>
      <p:font typeface="Open Sans Bold" charset="1" panose="0000000000000000000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jpe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Relationship Id="rId7" Target="../media/image3.pn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sutocafe.com/coffee-cafe-in-indore/" TargetMode="External" Type="http://schemas.openxmlformats.org/officeDocument/2006/relationships/hyperlink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8.jpeg" Type="http://schemas.openxmlformats.org/officeDocument/2006/relationships/image"/><Relationship Id="rId5" Target="../media/image11.png" Type="http://schemas.openxmlformats.org/officeDocument/2006/relationships/image"/><Relationship Id="rId6" Target="../media/image12.svg" Type="http://schemas.openxmlformats.org/officeDocument/2006/relationships/image"/><Relationship Id="rId7" Target="../media/image3.pn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13.jpe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Relationship Id="rId7" Target="../media/image3.pn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png" Type="http://schemas.openxmlformats.org/officeDocument/2006/relationships/image"/><Relationship Id="rId4" Target="../media/image14.jpe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Relationship Id="rId7" Target="../media/image3.pn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.png" Type="http://schemas.openxmlformats.org/officeDocument/2006/relationships/image"/><Relationship Id="rId11" Target="../media/image5.svg" Type="http://schemas.openxmlformats.org/officeDocument/2006/relationships/image"/><Relationship Id="rId12" Target="../media/image19.png" Type="http://schemas.openxmlformats.org/officeDocument/2006/relationships/image"/><Relationship Id="rId13" Target="../media/image20.svg" Type="http://schemas.openxmlformats.org/officeDocument/2006/relationships/image"/><Relationship Id="rId14" Target="../media/image21.png" Type="http://schemas.openxmlformats.org/officeDocument/2006/relationships/image"/><Relationship Id="rId15" Target="../media/image22.svg" Type="http://schemas.openxmlformats.org/officeDocument/2006/relationships/image"/><Relationship Id="rId16" Target="../media/image3.png" Type="http://schemas.openxmlformats.org/officeDocument/2006/relationships/image"/><Relationship Id="rId2" Target="../media/image6.jpeg" Type="http://schemas.openxmlformats.org/officeDocument/2006/relationships/image"/><Relationship Id="rId3" Target="../media/image14.jpeg" Type="http://schemas.openxmlformats.org/officeDocument/2006/relationships/image"/><Relationship Id="rId4" Target="../media/image15.png" Type="http://schemas.openxmlformats.org/officeDocument/2006/relationships/image"/><Relationship Id="rId5" Target="../media/image16.jpeg" Type="http://schemas.openxmlformats.org/officeDocument/2006/relationships/image"/><Relationship Id="rId6" Target="../media/image9.png" Type="http://schemas.openxmlformats.org/officeDocument/2006/relationships/image"/><Relationship Id="rId7" Target="../media/image10.svg" Type="http://schemas.openxmlformats.org/officeDocument/2006/relationships/image"/><Relationship Id="rId8" Target="../media/image17.png" Type="http://schemas.openxmlformats.org/officeDocument/2006/relationships/image"/><Relationship Id="rId9" Target="../media/image18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0888" r="0" b="-20888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088428" y="360107"/>
            <a:ext cx="818572" cy="59732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088428" y="549839"/>
            <a:ext cx="818572" cy="59732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2730520" y="3278121"/>
            <a:ext cx="2318451" cy="2647001"/>
          </a:xfrm>
          <a:custGeom>
            <a:avLst/>
            <a:gdLst/>
            <a:ahLst/>
            <a:cxnLst/>
            <a:rect r="r" b="b" t="t" l="l"/>
            <a:pathLst>
              <a:path h="2647001" w="2318451">
                <a:moveTo>
                  <a:pt x="0" y="0"/>
                </a:moveTo>
                <a:lnTo>
                  <a:pt x="2318451" y="0"/>
                </a:lnTo>
                <a:lnTo>
                  <a:pt x="2318451" y="2647001"/>
                </a:lnTo>
                <a:lnTo>
                  <a:pt x="0" y="264700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0">
            <a:off x="3293895" y="4988529"/>
            <a:ext cx="1783445" cy="2036179"/>
          </a:xfrm>
          <a:custGeom>
            <a:avLst/>
            <a:gdLst/>
            <a:ahLst/>
            <a:cxnLst/>
            <a:rect r="r" b="b" t="t" l="l"/>
            <a:pathLst>
              <a:path h="2036179" w="1783445">
                <a:moveTo>
                  <a:pt x="1783445" y="0"/>
                </a:moveTo>
                <a:lnTo>
                  <a:pt x="0" y="0"/>
                </a:lnTo>
                <a:lnTo>
                  <a:pt x="0" y="2036179"/>
                </a:lnTo>
                <a:lnTo>
                  <a:pt x="1783445" y="2036179"/>
                </a:lnTo>
                <a:lnTo>
                  <a:pt x="1783445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1182975" y="2002748"/>
            <a:ext cx="15922049" cy="6779906"/>
            <a:chOff x="0" y="0"/>
            <a:chExt cx="4193462" cy="1785654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4193461" cy="1785654"/>
            </a:xfrm>
            <a:custGeom>
              <a:avLst/>
              <a:gdLst/>
              <a:ahLst/>
              <a:cxnLst/>
              <a:rect r="r" b="b" t="t" l="l"/>
              <a:pathLst>
                <a:path h="1785654" w="4193461">
                  <a:moveTo>
                    <a:pt x="0" y="0"/>
                  </a:moveTo>
                  <a:lnTo>
                    <a:pt x="4193461" y="0"/>
                  </a:lnTo>
                  <a:lnTo>
                    <a:pt x="4193461" y="1785654"/>
                  </a:lnTo>
                  <a:lnTo>
                    <a:pt x="0" y="1785654"/>
                  </a:lnTo>
                  <a:close/>
                </a:path>
              </a:pathLst>
            </a:custGeom>
            <a:solidFill>
              <a:srgbClr val="1D0A05">
                <a:alpha val="89804"/>
              </a:srgbClr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4193462" cy="182375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6209003" y="2230416"/>
            <a:ext cx="4888822" cy="2371206"/>
          </a:xfrm>
          <a:custGeom>
            <a:avLst/>
            <a:gdLst/>
            <a:ahLst/>
            <a:cxnLst/>
            <a:rect r="r" b="b" t="t" l="l"/>
            <a:pathLst>
              <a:path h="2371206" w="4888822">
                <a:moveTo>
                  <a:pt x="0" y="0"/>
                </a:moveTo>
                <a:lnTo>
                  <a:pt x="4888821" y="0"/>
                </a:lnTo>
                <a:lnTo>
                  <a:pt x="4888821" y="2371206"/>
                </a:lnTo>
                <a:lnTo>
                  <a:pt x="0" y="237120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4302755" y="262451"/>
            <a:ext cx="2015621" cy="40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0"/>
              </a:lnSpc>
              <a:spcBef>
                <a:spcPct val="0"/>
              </a:spcBef>
            </a:pPr>
            <a:r>
              <a:rPr lang="en-US" sz="2472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1097824" y="262451"/>
            <a:ext cx="2184616" cy="40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0"/>
              </a:lnSpc>
              <a:spcBef>
                <a:spcPct val="0"/>
              </a:spcBef>
            </a:pPr>
            <a:r>
              <a:rPr lang="en-US" sz="2472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8562475" y="262451"/>
            <a:ext cx="1515035" cy="40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0"/>
              </a:lnSpc>
              <a:spcBef>
                <a:spcPct val="0"/>
              </a:spcBef>
            </a:pPr>
            <a:r>
              <a:rPr lang="en-US" sz="2472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5975620" y="262451"/>
            <a:ext cx="1668100" cy="406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0"/>
              </a:lnSpc>
              <a:spcBef>
                <a:spcPct val="0"/>
              </a:spcBef>
            </a:pPr>
            <a:r>
              <a:rPr lang="en-US" sz="2472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Freeform 19" id="19"/>
          <p:cNvSpPr/>
          <p:nvPr/>
        </p:nvSpPr>
        <p:spPr>
          <a:xfrm flipH="false" flipV="false" rot="0">
            <a:off x="15173348" y="8341281"/>
            <a:ext cx="1399179" cy="1597458"/>
          </a:xfrm>
          <a:custGeom>
            <a:avLst/>
            <a:gdLst/>
            <a:ahLst/>
            <a:cxnLst/>
            <a:rect r="r" b="b" t="t" l="l"/>
            <a:pathLst>
              <a:path h="1597458" w="1399179">
                <a:moveTo>
                  <a:pt x="0" y="0"/>
                </a:moveTo>
                <a:lnTo>
                  <a:pt x="1399179" y="0"/>
                </a:lnTo>
                <a:lnTo>
                  <a:pt x="1399179" y="1597458"/>
                </a:lnTo>
                <a:lnTo>
                  <a:pt x="0" y="15974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182975" y="3038851"/>
            <a:ext cx="3002642" cy="3428150"/>
          </a:xfrm>
          <a:custGeom>
            <a:avLst/>
            <a:gdLst/>
            <a:ahLst/>
            <a:cxnLst/>
            <a:rect r="r" b="b" t="t" l="l"/>
            <a:pathLst>
              <a:path h="3428150" w="3002642">
                <a:moveTo>
                  <a:pt x="0" y="0"/>
                </a:moveTo>
                <a:lnTo>
                  <a:pt x="3002642" y="0"/>
                </a:lnTo>
                <a:lnTo>
                  <a:pt x="3002642" y="3428150"/>
                </a:lnTo>
                <a:lnTo>
                  <a:pt x="0" y="34281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5445542" y="3986913"/>
            <a:ext cx="1399179" cy="1597458"/>
          </a:xfrm>
          <a:custGeom>
            <a:avLst/>
            <a:gdLst/>
            <a:ahLst/>
            <a:cxnLst/>
            <a:rect r="r" b="b" t="t" l="l"/>
            <a:pathLst>
              <a:path h="1597458" w="1399179">
                <a:moveTo>
                  <a:pt x="0" y="0"/>
                </a:moveTo>
                <a:lnTo>
                  <a:pt x="1399179" y="0"/>
                </a:lnTo>
                <a:lnTo>
                  <a:pt x="1399179" y="1597458"/>
                </a:lnTo>
                <a:lnTo>
                  <a:pt x="0" y="15974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2019457" y="7647007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8" y="0"/>
                </a:lnTo>
                <a:lnTo>
                  <a:pt x="645488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3" id="23"/>
          <p:cNvSpPr txBox="true"/>
          <p:nvPr/>
        </p:nvSpPr>
        <p:spPr>
          <a:xfrm rot="0">
            <a:off x="3021700" y="7663884"/>
            <a:ext cx="12851237" cy="4815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07"/>
              </a:lnSpc>
              <a:spcBef>
                <a:spcPct val="0"/>
              </a:spcBef>
            </a:pPr>
            <a:r>
              <a:rPr lang="en-US" sz="27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https://sutocafe.com/coffee-cafe-in-indore/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2192701" y="5093026"/>
            <a:ext cx="14125675" cy="1052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653"/>
              </a:lnSpc>
            </a:pPr>
            <a:r>
              <a:rPr lang="en-US" sz="6181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Top Coffee Shop in Indore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10515328" y="1772453"/>
            <a:ext cx="7175154" cy="7168435"/>
            <a:chOff x="0" y="0"/>
            <a:chExt cx="3255264" cy="325221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255264" cy="3252216"/>
            </a:xfrm>
            <a:custGeom>
              <a:avLst/>
              <a:gdLst/>
              <a:ahLst/>
              <a:cxnLst/>
              <a:rect r="r" b="b" t="t" l="l"/>
              <a:pathLst>
                <a:path h="3252216" w="3255264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3"/>
              <a:stretch>
                <a:fillRect l="-15" t="0" r="-15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78784" y="170440"/>
              <a:ext cx="2903731" cy="2875349"/>
            </a:xfrm>
            <a:custGeom>
              <a:avLst/>
              <a:gdLst/>
              <a:ahLst/>
              <a:cxnLst/>
              <a:rect r="r" b="b" t="t" l="l"/>
              <a:pathLst>
                <a:path h="2875349" w="2903731">
                  <a:moveTo>
                    <a:pt x="65607" y="158"/>
                  </a:moveTo>
                  <a:lnTo>
                    <a:pt x="2878476" y="31987"/>
                  </a:lnTo>
                  <a:cubicBezTo>
                    <a:pt x="2892501" y="32145"/>
                    <a:pt x="2903731" y="43665"/>
                    <a:pt x="2903531" y="57691"/>
                  </a:cubicBezTo>
                  <a:lnTo>
                    <a:pt x="2863754" y="2850091"/>
                  </a:lnTo>
                  <a:cubicBezTo>
                    <a:pt x="2863553" y="2864142"/>
                    <a:pt x="2851959" y="2875349"/>
                    <a:pt x="2837909" y="2875069"/>
                  </a:cubicBezTo>
                  <a:lnTo>
                    <a:pt x="25041" y="2819370"/>
                  </a:lnTo>
                  <a:cubicBezTo>
                    <a:pt x="11100" y="2819094"/>
                    <a:pt x="0" y="2807608"/>
                    <a:pt x="200" y="2793665"/>
                  </a:cubicBezTo>
                  <a:lnTo>
                    <a:pt x="39977" y="25136"/>
                  </a:lnTo>
                  <a:cubicBezTo>
                    <a:pt x="40179" y="11171"/>
                    <a:pt x="51641" y="0"/>
                    <a:pt x="65607" y="158"/>
                  </a:cubicBezTo>
                  <a:close/>
                </a:path>
              </a:pathLst>
            </a:custGeom>
            <a:blipFill>
              <a:blip r:embed="rId4"/>
              <a:stretch>
                <a:fillRect l="-93479" t="0" r="0" b="0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528673" y="4447718"/>
            <a:ext cx="6159738" cy="377284"/>
          </a:xfrm>
          <a:custGeom>
            <a:avLst/>
            <a:gdLst/>
            <a:ahLst/>
            <a:cxnLst/>
            <a:rect r="r" b="b" t="t" l="l"/>
            <a:pathLst>
              <a:path h="377284" w="6159738">
                <a:moveTo>
                  <a:pt x="0" y="0"/>
                </a:moveTo>
                <a:lnTo>
                  <a:pt x="6159737" y="0"/>
                </a:lnTo>
                <a:lnTo>
                  <a:pt x="6159737" y="377284"/>
                </a:lnTo>
                <a:lnTo>
                  <a:pt x="0" y="37728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76212" y="277781"/>
            <a:ext cx="3849001" cy="1866866"/>
          </a:xfrm>
          <a:custGeom>
            <a:avLst/>
            <a:gdLst/>
            <a:ahLst/>
            <a:cxnLst/>
            <a:rect r="r" b="b" t="t" l="l"/>
            <a:pathLst>
              <a:path h="1866866" w="3849001">
                <a:moveTo>
                  <a:pt x="0" y="0"/>
                </a:moveTo>
                <a:lnTo>
                  <a:pt x="3849001" y="0"/>
                </a:lnTo>
                <a:lnTo>
                  <a:pt x="3849001" y="1866866"/>
                </a:lnTo>
                <a:lnTo>
                  <a:pt x="0" y="186686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528673" y="9153263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670749" y="2508551"/>
            <a:ext cx="9388648" cy="16783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19"/>
              </a:lnSpc>
              <a:spcBef>
                <a:spcPct val="0"/>
              </a:spcBef>
            </a:pPr>
            <a:r>
              <a:rPr lang="en-US" sz="47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About </a:t>
            </a:r>
            <a:r>
              <a:rPr lang="en-US" sz="4799">
                <a:solidFill>
                  <a:srgbClr val="FF3131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Suto Cafe</a:t>
            </a:r>
            <a:r>
              <a:rPr lang="en-US" sz="47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 and Its </a:t>
            </a:r>
            <a:r>
              <a:rPr lang="en-US" sz="4799">
                <a:solidFill>
                  <a:srgbClr val="FFBD59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Coffee Franchise Opportunities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5249219" y="489099"/>
            <a:ext cx="167008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2593709" y="489099"/>
            <a:ext cx="181010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0492995" y="489099"/>
            <a:ext cx="125531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8349603" y="489099"/>
            <a:ext cx="138213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528673" y="5086350"/>
            <a:ext cx="9672801" cy="34531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921"/>
              </a:lnSpc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Suto Cafe was founded with a mission to redefine the coffee experience. With a focus on premium quality, customer satisfaction, and innovation, it has grown into a trusted brand among coffee lovers. The brand aims to provide a unique and delightful café experience while maintaining strong values of excellence and service.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502351" y="9234641"/>
            <a:ext cx="16441653" cy="564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  <a:spcBef>
                <a:spcPct val="0"/>
              </a:spcBef>
            </a:pPr>
            <a:r>
              <a:rPr lang="en-US" sz="32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https://sutocafe.com/coffee-cafe-in-indore/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10768850" y="1984828"/>
            <a:ext cx="7175154" cy="7168435"/>
            <a:chOff x="0" y="0"/>
            <a:chExt cx="3255264" cy="325221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255264" cy="3252216"/>
            </a:xfrm>
            <a:custGeom>
              <a:avLst/>
              <a:gdLst/>
              <a:ahLst/>
              <a:cxnLst/>
              <a:rect r="r" b="b" t="t" l="l"/>
              <a:pathLst>
                <a:path h="3252216" w="3255264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3"/>
              <a:stretch>
                <a:fillRect l="-15" t="0" r="-15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78784" y="170440"/>
              <a:ext cx="2903731" cy="2875349"/>
            </a:xfrm>
            <a:custGeom>
              <a:avLst/>
              <a:gdLst/>
              <a:ahLst/>
              <a:cxnLst/>
              <a:rect r="r" b="b" t="t" l="l"/>
              <a:pathLst>
                <a:path h="2875349" w="2903731">
                  <a:moveTo>
                    <a:pt x="65607" y="158"/>
                  </a:moveTo>
                  <a:lnTo>
                    <a:pt x="2878476" y="31987"/>
                  </a:lnTo>
                  <a:cubicBezTo>
                    <a:pt x="2892501" y="32145"/>
                    <a:pt x="2903731" y="43665"/>
                    <a:pt x="2903531" y="57691"/>
                  </a:cubicBezTo>
                  <a:lnTo>
                    <a:pt x="2863754" y="2850091"/>
                  </a:lnTo>
                  <a:cubicBezTo>
                    <a:pt x="2863553" y="2864142"/>
                    <a:pt x="2851959" y="2875349"/>
                    <a:pt x="2837909" y="2875069"/>
                  </a:cubicBezTo>
                  <a:lnTo>
                    <a:pt x="25041" y="2819370"/>
                  </a:lnTo>
                  <a:cubicBezTo>
                    <a:pt x="11100" y="2819094"/>
                    <a:pt x="0" y="2807608"/>
                    <a:pt x="200" y="2793665"/>
                  </a:cubicBezTo>
                  <a:lnTo>
                    <a:pt x="39977" y="25136"/>
                  </a:lnTo>
                  <a:cubicBezTo>
                    <a:pt x="40179" y="11171"/>
                    <a:pt x="51641" y="0"/>
                    <a:pt x="65607" y="158"/>
                  </a:cubicBezTo>
                  <a:close/>
                </a:path>
              </a:pathLst>
            </a:custGeom>
            <a:blipFill>
              <a:blip r:embed="rId4"/>
              <a:stretch>
                <a:fillRect l="-1815" t="-6537" r="-112951" b="-4464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524340" y="3099524"/>
            <a:ext cx="5444998" cy="333506"/>
          </a:xfrm>
          <a:custGeom>
            <a:avLst/>
            <a:gdLst/>
            <a:ahLst/>
            <a:cxnLst/>
            <a:rect r="r" b="b" t="t" l="l"/>
            <a:pathLst>
              <a:path h="333506" w="5444998">
                <a:moveTo>
                  <a:pt x="0" y="0"/>
                </a:moveTo>
                <a:lnTo>
                  <a:pt x="5444999" y="0"/>
                </a:lnTo>
                <a:lnTo>
                  <a:pt x="5444999" y="333506"/>
                </a:lnTo>
                <a:lnTo>
                  <a:pt x="0" y="33350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6200" y="31703"/>
            <a:ext cx="3341724" cy="1620823"/>
          </a:xfrm>
          <a:custGeom>
            <a:avLst/>
            <a:gdLst/>
            <a:ahLst/>
            <a:cxnLst/>
            <a:rect r="r" b="b" t="t" l="l"/>
            <a:pathLst>
              <a:path h="1620823" w="3341724">
                <a:moveTo>
                  <a:pt x="0" y="0"/>
                </a:moveTo>
                <a:lnTo>
                  <a:pt x="3341724" y="0"/>
                </a:lnTo>
                <a:lnTo>
                  <a:pt x="3341724" y="1620823"/>
                </a:lnTo>
                <a:lnTo>
                  <a:pt x="0" y="162082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528673" y="9153263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524340" y="1906993"/>
            <a:ext cx="10244510" cy="8305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19"/>
              </a:lnSpc>
              <a:spcBef>
                <a:spcPct val="0"/>
              </a:spcBef>
            </a:pPr>
            <a:r>
              <a:rPr lang="en-US" sz="47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Top Coffee Shop in Indore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5249219" y="489099"/>
            <a:ext cx="167008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2593709" y="489099"/>
            <a:ext cx="181010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0492995" y="489099"/>
            <a:ext cx="125531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8349603" y="489099"/>
            <a:ext cx="138213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528673" y="4028751"/>
            <a:ext cx="9672801" cy="44716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481"/>
              </a:lnSpc>
            </a:pPr>
            <a:r>
              <a:rPr lang="en-US" b="true" sz="32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Experience the true essence of coffee culture at Suto Cafe, the</a:t>
            </a:r>
            <a:r>
              <a:rPr lang="en-US" b="true" sz="3201" i="true" u="sng">
                <a:solidFill>
                  <a:srgbClr val="FFBD59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  <a:hlinkClick r:id="rId10" tooltip="https://sutocafe.com/coffee-cafe-in-indore/"/>
              </a:rPr>
              <a:t> top coffee shop in Indore</a:t>
            </a:r>
            <a:r>
              <a:rPr lang="en-US" b="true" sz="32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. With a perfect blend of handcrafted brews, cozy ambiance, and a creative menu, Suto Cafe offers more than just coffee—it’s a destination for relaxation, conversations, and flavorful moments. </a:t>
            </a:r>
          </a:p>
          <a:p>
            <a:pPr algn="just">
              <a:lnSpc>
                <a:spcPts val="4481"/>
              </a:lnSpc>
            </a:pPr>
          </a:p>
        </p:txBody>
      </p:sp>
      <p:sp>
        <p:nvSpPr>
          <p:cNvPr name="TextBox 21" id="21"/>
          <p:cNvSpPr txBox="true"/>
          <p:nvPr/>
        </p:nvSpPr>
        <p:spPr>
          <a:xfrm rot="0">
            <a:off x="1502351" y="9234641"/>
            <a:ext cx="16441653" cy="564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  <a:spcBef>
                <a:spcPct val="0"/>
              </a:spcBef>
            </a:pPr>
            <a:r>
              <a:rPr lang="en-US" sz="32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https://sutocafe.com/coffee-cafe-in-indore/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10515328" y="2058203"/>
            <a:ext cx="7175154" cy="7168435"/>
            <a:chOff x="0" y="0"/>
            <a:chExt cx="3255264" cy="325221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255264" cy="3252216"/>
            </a:xfrm>
            <a:custGeom>
              <a:avLst/>
              <a:gdLst/>
              <a:ahLst/>
              <a:cxnLst/>
              <a:rect r="r" b="b" t="t" l="l"/>
              <a:pathLst>
                <a:path h="3252216" w="3255264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3"/>
              <a:stretch>
                <a:fillRect l="-15" t="0" r="-15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78784" y="170440"/>
              <a:ext cx="2903731" cy="2875349"/>
            </a:xfrm>
            <a:custGeom>
              <a:avLst/>
              <a:gdLst/>
              <a:ahLst/>
              <a:cxnLst/>
              <a:rect r="r" b="b" t="t" l="l"/>
              <a:pathLst>
                <a:path h="2875349" w="2903731">
                  <a:moveTo>
                    <a:pt x="65607" y="158"/>
                  </a:moveTo>
                  <a:lnTo>
                    <a:pt x="2878476" y="31987"/>
                  </a:lnTo>
                  <a:cubicBezTo>
                    <a:pt x="2892501" y="32145"/>
                    <a:pt x="2903731" y="43665"/>
                    <a:pt x="2903531" y="57691"/>
                  </a:cubicBezTo>
                  <a:lnTo>
                    <a:pt x="2863754" y="2850091"/>
                  </a:lnTo>
                  <a:cubicBezTo>
                    <a:pt x="2863553" y="2864142"/>
                    <a:pt x="2851959" y="2875349"/>
                    <a:pt x="2837909" y="2875069"/>
                  </a:cubicBezTo>
                  <a:lnTo>
                    <a:pt x="25041" y="2819370"/>
                  </a:lnTo>
                  <a:cubicBezTo>
                    <a:pt x="11100" y="2819094"/>
                    <a:pt x="0" y="2807608"/>
                    <a:pt x="200" y="2793665"/>
                  </a:cubicBezTo>
                  <a:lnTo>
                    <a:pt x="39977" y="25136"/>
                  </a:lnTo>
                  <a:cubicBezTo>
                    <a:pt x="40179" y="11171"/>
                    <a:pt x="51641" y="0"/>
                    <a:pt x="65607" y="158"/>
                  </a:cubicBezTo>
                  <a:close/>
                </a:path>
              </a:pathLst>
            </a:custGeom>
            <a:blipFill>
              <a:blip r:embed="rId4"/>
              <a:stretch>
                <a:fillRect l="-16014" t="0" r="-16014" b="0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528673" y="4087159"/>
            <a:ext cx="4836400" cy="296230"/>
          </a:xfrm>
          <a:custGeom>
            <a:avLst/>
            <a:gdLst/>
            <a:ahLst/>
            <a:cxnLst/>
            <a:rect r="r" b="b" t="t" l="l"/>
            <a:pathLst>
              <a:path h="296230" w="4836400">
                <a:moveTo>
                  <a:pt x="0" y="0"/>
                </a:moveTo>
                <a:lnTo>
                  <a:pt x="4836400" y="0"/>
                </a:lnTo>
                <a:lnTo>
                  <a:pt x="4836400" y="296230"/>
                </a:lnTo>
                <a:lnTo>
                  <a:pt x="0" y="29623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76212" y="277781"/>
            <a:ext cx="3849001" cy="1866866"/>
          </a:xfrm>
          <a:custGeom>
            <a:avLst/>
            <a:gdLst/>
            <a:ahLst/>
            <a:cxnLst/>
            <a:rect r="r" b="b" t="t" l="l"/>
            <a:pathLst>
              <a:path h="1866866" w="3849001">
                <a:moveTo>
                  <a:pt x="0" y="0"/>
                </a:moveTo>
                <a:lnTo>
                  <a:pt x="3849001" y="0"/>
                </a:lnTo>
                <a:lnTo>
                  <a:pt x="3849001" y="1866866"/>
                </a:lnTo>
                <a:lnTo>
                  <a:pt x="0" y="186686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528673" y="9153263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386597" y="5086350"/>
            <a:ext cx="9672801" cy="29578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Submit Your Franchise Application 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Discuss Business Requirements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Finalize Agreement &amp; Training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Set Up Your Café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Grand Opening &amp; Business Operations</a:t>
            </a:r>
          </a:p>
          <a:p>
            <a:pPr algn="just">
              <a:lnSpc>
                <a:spcPts val="3921"/>
              </a:lnSpc>
            </a:pPr>
          </a:p>
        </p:txBody>
      </p:sp>
      <p:sp>
        <p:nvSpPr>
          <p:cNvPr name="TextBox 16" id="16"/>
          <p:cNvSpPr txBox="true"/>
          <p:nvPr/>
        </p:nvSpPr>
        <p:spPr>
          <a:xfrm rot="0">
            <a:off x="670749" y="2537126"/>
            <a:ext cx="9388648" cy="13843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  <a:spcBef>
                <a:spcPct val="0"/>
              </a:spcBef>
            </a:pPr>
            <a:r>
              <a:rPr lang="en-US" sz="39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Steps to Becoming a Suto Cafe Franchise </a:t>
            </a:r>
            <a:r>
              <a:rPr lang="en-US" sz="3999">
                <a:solidFill>
                  <a:srgbClr val="FF3131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Owner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5249219" y="489099"/>
            <a:ext cx="167008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2593709" y="489099"/>
            <a:ext cx="181010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0492995" y="489099"/>
            <a:ext cx="125531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8349603" y="489099"/>
            <a:ext cx="138213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502351" y="9234641"/>
            <a:ext cx="16441653" cy="564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  <a:spcBef>
                <a:spcPct val="0"/>
              </a:spcBef>
            </a:pPr>
            <a:r>
              <a:rPr lang="en-US" sz="32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https://sutocafe.com/coffee-cafe-in-indore/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10515328" y="2058203"/>
            <a:ext cx="7175154" cy="7168435"/>
            <a:chOff x="0" y="0"/>
            <a:chExt cx="3255264" cy="325221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255264" cy="3252216"/>
            </a:xfrm>
            <a:custGeom>
              <a:avLst/>
              <a:gdLst/>
              <a:ahLst/>
              <a:cxnLst/>
              <a:rect r="r" b="b" t="t" l="l"/>
              <a:pathLst>
                <a:path h="3252216" w="3255264">
                  <a:moveTo>
                    <a:pt x="3255264" y="3252216"/>
                  </a:moveTo>
                  <a:lnTo>
                    <a:pt x="0" y="3252216"/>
                  </a:lnTo>
                  <a:lnTo>
                    <a:pt x="0" y="0"/>
                  </a:lnTo>
                  <a:lnTo>
                    <a:pt x="3255264" y="0"/>
                  </a:lnTo>
                  <a:lnTo>
                    <a:pt x="3255264" y="3252216"/>
                  </a:lnTo>
                  <a:close/>
                </a:path>
              </a:pathLst>
            </a:custGeom>
            <a:blipFill>
              <a:blip r:embed="rId3"/>
              <a:stretch>
                <a:fillRect l="-15" t="0" r="-15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78784" y="170440"/>
              <a:ext cx="2903731" cy="2875349"/>
            </a:xfrm>
            <a:custGeom>
              <a:avLst/>
              <a:gdLst/>
              <a:ahLst/>
              <a:cxnLst/>
              <a:rect r="r" b="b" t="t" l="l"/>
              <a:pathLst>
                <a:path h="2875349" w="2903731">
                  <a:moveTo>
                    <a:pt x="65607" y="158"/>
                  </a:moveTo>
                  <a:lnTo>
                    <a:pt x="2878476" y="31987"/>
                  </a:lnTo>
                  <a:cubicBezTo>
                    <a:pt x="2892501" y="32145"/>
                    <a:pt x="2903731" y="43665"/>
                    <a:pt x="2903531" y="57691"/>
                  </a:cubicBezTo>
                  <a:lnTo>
                    <a:pt x="2863754" y="2850091"/>
                  </a:lnTo>
                  <a:cubicBezTo>
                    <a:pt x="2863553" y="2864142"/>
                    <a:pt x="2851959" y="2875349"/>
                    <a:pt x="2837909" y="2875069"/>
                  </a:cubicBezTo>
                  <a:lnTo>
                    <a:pt x="25041" y="2819370"/>
                  </a:lnTo>
                  <a:cubicBezTo>
                    <a:pt x="11100" y="2819094"/>
                    <a:pt x="0" y="2807608"/>
                    <a:pt x="200" y="2793665"/>
                  </a:cubicBezTo>
                  <a:lnTo>
                    <a:pt x="39977" y="25136"/>
                  </a:lnTo>
                  <a:cubicBezTo>
                    <a:pt x="40179" y="11171"/>
                    <a:pt x="51641" y="0"/>
                    <a:pt x="65607" y="158"/>
                  </a:cubicBezTo>
                  <a:close/>
                </a:path>
              </a:pathLst>
            </a:custGeom>
            <a:blipFill>
              <a:blip r:embed="rId4"/>
              <a:stretch>
                <a:fillRect l="-38018" t="0" r="-38018" b="0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528673" y="4087159"/>
            <a:ext cx="4836400" cy="296230"/>
          </a:xfrm>
          <a:custGeom>
            <a:avLst/>
            <a:gdLst/>
            <a:ahLst/>
            <a:cxnLst/>
            <a:rect r="r" b="b" t="t" l="l"/>
            <a:pathLst>
              <a:path h="296230" w="4836400">
                <a:moveTo>
                  <a:pt x="0" y="0"/>
                </a:moveTo>
                <a:lnTo>
                  <a:pt x="4836400" y="0"/>
                </a:lnTo>
                <a:lnTo>
                  <a:pt x="4836400" y="296230"/>
                </a:lnTo>
                <a:lnTo>
                  <a:pt x="0" y="29623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76212" y="277781"/>
            <a:ext cx="3849001" cy="1866866"/>
          </a:xfrm>
          <a:custGeom>
            <a:avLst/>
            <a:gdLst/>
            <a:ahLst/>
            <a:cxnLst/>
            <a:rect r="r" b="b" t="t" l="l"/>
            <a:pathLst>
              <a:path h="1866866" w="3849001">
                <a:moveTo>
                  <a:pt x="0" y="0"/>
                </a:moveTo>
                <a:lnTo>
                  <a:pt x="3849001" y="0"/>
                </a:lnTo>
                <a:lnTo>
                  <a:pt x="3849001" y="1866866"/>
                </a:lnTo>
                <a:lnTo>
                  <a:pt x="0" y="186686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386597" y="4709561"/>
            <a:ext cx="9672801" cy="39484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High-Quality Coffee &amp; Beverages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Modern &amp; Cozy Ambiance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Innovative Menu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Customer-Centric Approach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Affordable Franchise Investment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Training &amp; Operational Guidance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Marketing &amp; Branding Support </a:t>
            </a:r>
          </a:p>
          <a:p>
            <a:pPr algn="just" marL="604757" indent="-302379" lvl="1">
              <a:lnSpc>
                <a:spcPts val="3921"/>
              </a:lnSpc>
              <a:buFont typeface="Arial"/>
              <a:buChar char="•"/>
            </a:pPr>
            <a:r>
              <a:rPr lang="en-US" b="true" sz="2801" i="true">
                <a:solidFill>
                  <a:srgbClr val="FFFFFF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rPr>
              <a:t>Ongoing Assistance </a:t>
            </a:r>
          </a:p>
        </p:txBody>
      </p:sp>
      <p:sp>
        <p:nvSpPr>
          <p:cNvPr name="Freeform 15" id="15"/>
          <p:cNvSpPr/>
          <p:nvPr/>
        </p:nvSpPr>
        <p:spPr>
          <a:xfrm flipH="false" flipV="false" rot="0">
            <a:off x="528673" y="9153263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670749" y="2537126"/>
            <a:ext cx="9388648" cy="13843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  <a:spcBef>
                <a:spcPct val="0"/>
              </a:spcBef>
            </a:pPr>
            <a:r>
              <a:rPr lang="en-US" sz="3999">
                <a:solidFill>
                  <a:srgbClr val="FF3131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Suto Cafe</a:t>
            </a:r>
            <a:r>
              <a:rPr lang="en-US" sz="39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 and Its </a:t>
            </a:r>
            <a:r>
              <a:rPr lang="en-US" sz="3999">
                <a:solidFill>
                  <a:srgbClr val="FFBD59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Coffee Franchise Opportunities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5249219" y="489099"/>
            <a:ext cx="167008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2593709" y="489099"/>
            <a:ext cx="181010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0492995" y="489099"/>
            <a:ext cx="1255313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8349603" y="489099"/>
            <a:ext cx="1382138" cy="353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67"/>
              </a:lnSpc>
              <a:spcBef>
                <a:spcPct val="0"/>
              </a:spcBef>
            </a:pPr>
            <a:r>
              <a:rPr lang="en-US" sz="2048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502351" y="9234641"/>
            <a:ext cx="16441653" cy="564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7"/>
              </a:lnSpc>
              <a:spcBef>
                <a:spcPct val="0"/>
              </a:spcBef>
            </a:pPr>
            <a:r>
              <a:rPr lang="en-US" sz="32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https://sutocafe.com/coffee-cafe-in-indore/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111" r="0" b="-91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7293116" y="565634"/>
            <a:ext cx="397367" cy="28996"/>
            <a:chOff x="0" y="0"/>
            <a:chExt cx="128243" cy="93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7293116" y="657737"/>
            <a:ext cx="397367" cy="28996"/>
            <a:chOff x="0" y="0"/>
            <a:chExt cx="128243" cy="935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8243" cy="9358"/>
            </a:xfrm>
            <a:custGeom>
              <a:avLst/>
              <a:gdLst/>
              <a:ahLst/>
              <a:cxnLst/>
              <a:rect r="r" b="b" t="t" l="l"/>
              <a:pathLst>
                <a:path h="9358" w="128243">
                  <a:moveTo>
                    <a:pt x="0" y="0"/>
                  </a:moveTo>
                  <a:lnTo>
                    <a:pt x="128243" y="0"/>
                  </a:lnTo>
                  <a:lnTo>
                    <a:pt x="128243" y="9358"/>
                  </a:lnTo>
                  <a:lnTo>
                    <a:pt x="0" y="9358"/>
                  </a:lnTo>
                  <a:close/>
                </a:path>
              </a:pathLst>
            </a:custGeom>
            <a:solidFill>
              <a:srgbClr val="9F552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8243" cy="474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-220533" y="1917413"/>
            <a:ext cx="8636375" cy="6219197"/>
            <a:chOff x="0" y="0"/>
            <a:chExt cx="3136392" cy="225856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114300" y="125984"/>
              <a:ext cx="2882900" cy="1993900"/>
            </a:xfrm>
            <a:custGeom>
              <a:avLst/>
              <a:gdLst/>
              <a:ahLst/>
              <a:cxnLst/>
              <a:rect r="r" b="b" t="t" l="l"/>
              <a:pathLst>
                <a:path h="1993900" w="2882900">
                  <a:moveTo>
                    <a:pt x="2882900" y="1993900"/>
                  </a:moveTo>
                  <a:lnTo>
                    <a:pt x="0" y="1993900"/>
                  </a:lnTo>
                  <a:lnTo>
                    <a:pt x="0" y="0"/>
                  </a:lnTo>
                  <a:lnTo>
                    <a:pt x="2882900" y="0"/>
                  </a:lnTo>
                  <a:lnTo>
                    <a:pt x="2882900" y="1993900"/>
                  </a:lnTo>
                  <a:close/>
                </a:path>
              </a:pathLst>
            </a:custGeom>
            <a:blipFill>
              <a:blip r:embed="rId3"/>
              <a:stretch>
                <a:fillRect l="-11478" t="0" r="-11478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0" y="-1016"/>
              <a:ext cx="3136392" cy="2258568"/>
            </a:xfrm>
            <a:custGeom>
              <a:avLst/>
              <a:gdLst/>
              <a:ahLst/>
              <a:cxnLst/>
              <a:rect r="r" b="b" t="t" l="l"/>
              <a:pathLst>
                <a:path h="2258568" w="3136392">
                  <a:moveTo>
                    <a:pt x="3136392" y="2258568"/>
                  </a:moveTo>
                  <a:lnTo>
                    <a:pt x="0" y="2258568"/>
                  </a:lnTo>
                  <a:lnTo>
                    <a:pt x="0" y="0"/>
                  </a:lnTo>
                  <a:lnTo>
                    <a:pt x="3136392" y="0"/>
                  </a:lnTo>
                  <a:lnTo>
                    <a:pt x="3136392" y="2258568"/>
                  </a:lnTo>
                  <a:close/>
                </a:path>
              </a:pathLst>
            </a:custGeom>
            <a:blipFill>
              <a:blip r:embed="rId4"/>
              <a:stretch>
                <a:fillRect l="-8" t="0" r="-8" b="0"/>
              </a:stretch>
            </a:blipFill>
          </p:spPr>
        </p:sp>
      </p:grpSp>
      <p:grpSp>
        <p:nvGrpSpPr>
          <p:cNvPr name="Group 12" id="12"/>
          <p:cNvGrpSpPr>
            <a:grpSpLocks noChangeAspect="true"/>
          </p:cNvGrpSpPr>
          <p:nvPr/>
        </p:nvGrpSpPr>
        <p:grpSpPr>
          <a:xfrm rot="0">
            <a:off x="3721000" y="6118883"/>
            <a:ext cx="5423000" cy="3905192"/>
            <a:chOff x="0" y="0"/>
            <a:chExt cx="3136392" cy="2258568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114300" y="125984"/>
              <a:ext cx="2882900" cy="1993900"/>
            </a:xfrm>
            <a:custGeom>
              <a:avLst/>
              <a:gdLst/>
              <a:ahLst/>
              <a:cxnLst/>
              <a:rect r="r" b="b" t="t" l="l"/>
              <a:pathLst>
                <a:path h="1993900" w="2882900">
                  <a:moveTo>
                    <a:pt x="2882900" y="1993900"/>
                  </a:moveTo>
                  <a:lnTo>
                    <a:pt x="0" y="1993900"/>
                  </a:lnTo>
                  <a:lnTo>
                    <a:pt x="0" y="0"/>
                  </a:lnTo>
                  <a:lnTo>
                    <a:pt x="2882900" y="0"/>
                  </a:lnTo>
                  <a:lnTo>
                    <a:pt x="2882900" y="1993900"/>
                  </a:lnTo>
                  <a:close/>
                </a:path>
              </a:pathLst>
            </a:custGeom>
            <a:blipFill>
              <a:blip r:embed="rId5"/>
              <a:stretch>
                <a:fillRect l="-11478" t="0" r="-11478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0" y="-1016"/>
              <a:ext cx="3136392" cy="2258568"/>
            </a:xfrm>
            <a:custGeom>
              <a:avLst/>
              <a:gdLst/>
              <a:ahLst/>
              <a:cxnLst/>
              <a:rect r="r" b="b" t="t" l="l"/>
              <a:pathLst>
                <a:path h="2258568" w="3136392">
                  <a:moveTo>
                    <a:pt x="3136392" y="2258568"/>
                  </a:moveTo>
                  <a:lnTo>
                    <a:pt x="0" y="2258568"/>
                  </a:lnTo>
                  <a:lnTo>
                    <a:pt x="0" y="0"/>
                  </a:lnTo>
                  <a:lnTo>
                    <a:pt x="3136392" y="0"/>
                  </a:lnTo>
                  <a:lnTo>
                    <a:pt x="3136392" y="2258568"/>
                  </a:lnTo>
                  <a:close/>
                </a:path>
              </a:pathLst>
            </a:custGeom>
            <a:blipFill>
              <a:blip r:embed="rId4"/>
              <a:stretch>
                <a:fillRect l="-8" t="0" r="-8" b="0"/>
              </a:stretch>
            </a:blipFill>
          </p:spPr>
        </p:sp>
      </p:grpSp>
      <p:sp>
        <p:nvSpPr>
          <p:cNvPr name="Freeform 15" id="15"/>
          <p:cNvSpPr/>
          <p:nvPr/>
        </p:nvSpPr>
        <p:spPr>
          <a:xfrm flipH="false" flipV="false" rot="0">
            <a:off x="10381439" y="4132367"/>
            <a:ext cx="6231033" cy="381651"/>
          </a:xfrm>
          <a:custGeom>
            <a:avLst/>
            <a:gdLst/>
            <a:ahLst/>
            <a:cxnLst/>
            <a:rect r="r" b="b" t="t" l="l"/>
            <a:pathLst>
              <a:path h="381651" w="6231033">
                <a:moveTo>
                  <a:pt x="0" y="0"/>
                </a:moveTo>
                <a:lnTo>
                  <a:pt x="6231033" y="0"/>
                </a:lnTo>
                <a:lnTo>
                  <a:pt x="6231033" y="381651"/>
                </a:lnTo>
                <a:lnTo>
                  <a:pt x="0" y="38165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0531063" y="5027012"/>
            <a:ext cx="715996" cy="715996"/>
          </a:xfrm>
          <a:custGeom>
            <a:avLst/>
            <a:gdLst/>
            <a:ahLst/>
            <a:cxnLst/>
            <a:rect r="r" b="b" t="t" l="l"/>
            <a:pathLst>
              <a:path h="715996" w="715996">
                <a:moveTo>
                  <a:pt x="0" y="0"/>
                </a:moveTo>
                <a:lnTo>
                  <a:pt x="715996" y="0"/>
                </a:lnTo>
                <a:lnTo>
                  <a:pt x="715996" y="715996"/>
                </a:lnTo>
                <a:lnTo>
                  <a:pt x="0" y="71599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0594094" y="6220434"/>
            <a:ext cx="645487" cy="645487"/>
          </a:xfrm>
          <a:custGeom>
            <a:avLst/>
            <a:gdLst/>
            <a:ahLst/>
            <a:cxnLst/>
            <a:rect r="r" b="b" t="t" l="l"/>
            <a:pathLst>
              <a:path h="645487" w="645487">
                <a:moveTo>
                  <a:pt x="0" y="0"/>
                </a:moveTo>
                <a:lnTo>
                  <a:pt x="645487" y="0"/>
                </a:lnTo>
                <a:lnTo>
                  <a:pt x="645487" y="645488"/>
                </a:lnTo>
                <a:lnTo>
                  <a:pt x="0" y="64548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0626055" y="7205063"/>
            <a:ext cx="589043" cy="589043"/>
          </a:xfrm>
          <a:custGeom>
            <a:avLst/>
            <a:gdLst/>
            <a:ahLst/>
            <a:cxnLst/>
            <a:rect r="r" b="b" t="t" l="l"/>
            <a:pathLst>
              <a:path h="589043" w="589043">
                <a:moveTo>
                  <a:pt x="0" y="0"/>
                </a:moveTo>
                <a:lnTo>
                  <a:pt x="589043" y="0"/>
                </a:lnTo>
                <a:lnTo>
                  <a:pt x="589043" y="589042"/>
                </a:lnTo>
                <a:lnTo>
                  <a:pt x="0" y="58904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10626055" y="8137005"/>
            <a:ext cx="657454" cy="657454"/>
          </a:xfrm>
          <a:custGeom>
            <a:avLst/>
            <a:gdLst/>
            <a:ahLst/>
            <a:cxnLst/>
            <a:rect r="r" b="b" t="t" l="l"/>
            <a:pathLst>
              <a:path h="657454" w="657454">
                <a:moveTo>
                  <a:pt x="0" y="0"/>
                </a:moveTo>
                <a:lnTo>
                  <a:pt x="657454" y="0"/>
                </a:lnTo>
                <a:lnTo>
                  <a:pt x="657454" y="657455"/>
                </a:lnTo>
                <a:lnTo>
                  <a:pt x="0" y="65745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0" y="0"/>
            <a:ext cx="3195738" cy="1550016"/>
          </a:xfrm>
          <a:custGeom>
            <a:avLst/>
            <a:gdLst/>
            <a:ahLst/>
            <a:cxnLst/>
            <a:rect r="r" b="b" t="t" l="l"/>
            <a:pathLst>
              <a:path h="1550016" w="3195738">
                <a:moveTo>
                  <a:pt x="0" y="0"/>
                </a:moveTo>
                <a:lnTo>
                  <a:pt x="3195738" y="0"/>
                </a:lnTo>
                <a:lnTo>
                  <a:pt x="3195738" y="1550016"/>
                </a:lnTo>
                <a:lnTo>
                  <a:pt x="0" y="1550016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5152743" y="498624"/>
            <a:ext cx="1766560" cy="361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3"/>
              </a:lnSpc>
              <a:spcBef>
                <a:spcPct val="0"/>
              </a:spcBef>
            </a:pPr>
            <a:r>
              <a:rPr lang="en-US" sz="21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Contact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2343832" y="498624"/>
            <a:ext cx="1914673" cy="361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3"/>
              </a:lnSpc>
              <a:spcBef>
                <a:spcPct val="0"/>
              </a:spcBef>
            </a:pPr>
            <a:r>
              <a:rPr lang="en-US" sz="21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About Us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0121765" y="498624"/>
            <a:ext cx="1327828" cy="361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3"/>
              </a:lnSpc>
              <a:spcBef>
                <a:spcPct val="0"/>
              </a:spcBef>
            </a:pPr>
            <a:r>
              <a:rPr lang="en-US" sz="21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7854556" y="498624"/>
            <a:ext cx="1461980" cy="361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3"/>
              </a:lnSpc>
              <a:spcBef>
                <a:spcPct val="0"/>
              </a:spcBef>
            </a:pPr>
            <a:r>
              <a:rPr lang="en-US" sz="21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Home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0121765" y="2032421"/>
            <a:ext cx="7950484" cy="16236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579"/>
              </a:lnSpc>
              <a:spcBef>
                <a:spcPct val="0"/>
              </a:spcBef>
            </a:pPr>
            <a:r>
              <a:rPr lang="en-US" sz="4699">
                <a:solidFill>
                  <a:srgbClr val="FFFFFF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For more detailed </a:t>
            </a:r>
            <a:r>
              <a:rPr lang="en-US" sz="4699">
                <a:solidFill>
                  <a:srgbClr val="FFBD59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information or to apply for a franchise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1571667" y="5043090"/>
            <a:ext cx="6057203" cy="6635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23"/>
              </a:lnSpc>
              <a:spcBef>
                <a:spcPct val="0"/>
              </a:spcBef>
            </a:pPr>
            <a:r>
              <a:rPr lang="en-US" sz="3874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+91 7880128851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1571667" y="6224102"/>
            <a:ext cx="6366714" cy="3964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47"/>
              </a:lnSpc>
              <a:spcBef>
                <a:spcPct val="0"/>
              </a:spcBef>
            </a:pPr>
            <a:r>
              <a:rPr lang="en-US" sz="2390" u="sng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https://sutocafe.com/coffee-cafe-in-indore/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1541229" y="7184976"/>
            <a:ext cx="5687633" cy="5221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92"/>
              </a:lnSpc>
              <a:spcBef>
                <a:spcPct val="0"/>
              </a:spcBef>
            </a:pPr>
            <a:r>
              <a:rPr lang="en-US" b="true" sz="306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  <a:r>
              <a:rPr lang="en-US" b="true" sz="3066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franchise@sutocafe.com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1571667" y="8148235"/>
            <a:ext cx="5503268" cy="16639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12"/>
              </a:lnSpc>
              <a:spcBef>
                <a:spcPct val="0"/>
              </a:spcBef>
            </a:pPr>
            <a:r>
              <a:rPr lang="en-US" sz="2366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Ground Floor, WB-85A, Ring Road, Bombay Hospital Service Rd, Scheme No 94 Sector Ea, Indore, Madhya Pradesh 452010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DAGNWuSO8fw</dc:identifier>
  <dcterms:modified xsi:type="dcterms:W3CDTF">2011-08-01T06:04:30Z</dcterms:modified>
  <cp:revision>1</cp:revision>
  <dc:title>Top Coffee Shop in Indore</dc:title>
</cp:coreProperties>
</file>