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2192000" cy="6858000"/>
  <p:notesSz cx="6858000" cy="9144000"/>
  <p:embeddedFontLst>
    <p:embeddedFont>
      <p:font typeface="Berkshire Swash" charset="1" panose="02000505000000020003"/>
      <p:regular r:id="rId10"/>
    </p:embeddedFont>
    <p:embeddedFont>
      <p:font typeface="Poppins Bold" charset="1" panose="00000800000000000000"/>
      <p:regular r:id="rId11"/>
    </p:embeddedFont>
    <p:embeddedFont>
      <p:font typeface="Poppins Bold Italics" charset="1" panose="00000800000000000000"/>
      <p:regular r:id="rId12"/>
    </p:embeddedFont>
    <p:embeddedFont>
      <p:font typeface="Canva Sans" charset="1" panose="020B0503030501040103"/>
      <p:regular r:id="rId13"/>
    </p:embeddedFont>
    <p:embeddedFont>
      <p:font typeface="Arial Bold" charset="1" panose="020B0802020202020204"/>
      <p:regular r:id="rId14"/>
    </p:embeddedFont>
    <p:embeddedFont>
      <p:font typeface="Arvo" charset="1" panose="02000000000000000000"/>
      <p:regular r:id="rId15"/>
    </p:embeddedFont>
    <p:embeddedFont>
      <p:font typeface="Alice" charset="1" panose="0000050000000000000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9.jpeg" Type="http://schemas.openxmlformats.org/officeDocument/2006/relationships/image"/><Relationship Id="rId5" Target="../media/image7.png" Type="http://schemas.openxmlformats.org/officeDocument/2006/relationships/image"/><Relationship Id="rId6" Target="../media/image8.svg" Type="http://schemas.openxmlformats.org/officeDocument/2006/relationships/image"/><Relationship Id="rId7" Target="../media/image5.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 Id="rId4" Target="../media/image5.png" Type="http://schemas.openxmlformats.org/officeDocument/2006/relationships/image"/><Relationship Id="rId5" Target="../media/image3.png" Type="http://schemas.openxmlformats.org/officeDocument/2006/relationships/image"/><Relationship Id="rId6" Target="../media/image4.svg" Type="http://schemas.openxmlformats.org/officeDocument/2006/relationships/image"/><Relationship Id="rId7" Target="../media/image12.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0.png" Type="http://schemas.openxmlformats.org/officeDocument/2006/relationships/image"/><Relationship Id="rId11" Target="../media/image21.svg" Type="http://schemas.openxmlformats.org/officeDocument/2006/relationships/image"/><Relationship Id="rId2" Target="../media/image5.png" Type="http://schemas.openxmlformats.org/officeDocument/2006/relationships/image"/><Relationship Id="rId3" Target="../media/image13.png" Type="http://schemas.openxmlformats.org/officeDocument/2006/relationships/image"/><Relationship Id="rId4" Target="../media/image14.svg" Type="http://schemas.openxmlformats.org/officeDocument/2006/relationships/image"/><Relationship Id="rId5" Target="../media/image15.png" Type="http://schemas.openxmlformats.org/officeDocument/2006/relationships/image"/><Relationship Id="rId6" Target="../media/image16.svg" Type="http://schemas.openxmlformats.org/officeDocument/2006/relationships/image"/><Relationship Id="rId7" Target="../media/image17.jpeg" Type="http://schemas.openxmlformats.org/officeDocument/2006/relationships/image"/><Relationship Id="rId8" Target="../media/image18.png" Type="http://schemas.openxmlformats.org/officeDocument/2006/relationships/image"/><Relationship Id="rId9" Target="../media/image19.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5DE0E6">
                <a:alpha val="100000"/>
              </a:srgbClr>
            </a:gs>
            <a:gs pos="100000">
              <a:srgbClr val="004AAD">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144517" y="3903682"/>
            <a:ext cx="6661081" cy="1581900"/>
          </a:xfrm>
          <a:custGeom>
            <a:avLst/>
            <a:gdLst/>
            <a:ahLst/>
            <a:cxnLst/>
            <a:rect r="r" b="b" t="t" l="l"/>
            <a:pathLst>
              <a:path h="1581900" w="6661081">
                <a:moveTo>
                  <a:pt x="0" y="0"/>
                </a:moveTo>
                <a:lnTo>
                  <a:pt x="6661082" y="0"/>
                </a:lnTo>
                <a:lnTo>
                  <a:pt x="6661082" y="1581900"/>
                </a:lnTo>
                <a:lnTo>
                  <a:pt x="0" y="15819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930519" y="5367789"/>
            <a:ext cx="2748197" cy="2743200"/>
          </a:xfrm>
          <a:custGeom>
            <a:avLst/>
            <a:gdLst/>
            <a:ahLst/>
            <a:cxnLst/>
            <a:rect r="r" b="b" t="t" l="l"/>
            <a:pathLst>
              <a:path h="2743200" w="2748197">
                <a:moveTo>
                  <a:pt x="0" y="0"/>
                </a:moveTo>
                <a:lnTo>
                  <a:pt x="2748196" y="0"/>
                </a:lnTo>
                <a:lnTo>
                  <a:pt x="2748196" y="2743200"/>
                </a:lnTo>
                <a:lnTo>
                  <a:pt x="0" y="27432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0" y="18130"/>
            <a:ext cx="2670675" cy="1050316"/>
          </a:xfrm>
          <a:custGeom>
            <a:avLst/>
            <a:gdLst/>
            <a:ahLst/>
            <a:cxnLst/>
            <a:rect r="r" b="b" t="t" l="l"/>
            <a:pathLst>
              <a:path h="1050316" w="2670675">
                <a:moveTo>
                  <a:pt x="0" y="0"/>
                </a:moveTo>
                <a:lnTo>
                  <a:pt x="2670675" y="0"/>
                </a:lnTo>
                <a:lnTo>
                  <a:pt x="2670675" y="1050316"/>
                </a:lnTo>
                <a:lnTo>
                  <a:pt x="0" y="1050316"/>
                </a:lnTo>
                <a:lnTo>
                  <a:pt x="0" y="0"/>
                </a:lnTo>
                <a:close/>
              </a:path>
            </a:pathLst>
          </a:custGeom>
          <a:blipFill>
            <a:blip r:embed="rId6"/>
            <a:stretch>
              <a:fillRect l="0" t="0" r="0" b="0"/>
            </a:stretch>
          </a:blipFill>
        </p:spPr>
      </p:sp>
      <p:sp>
        <p:nvSpPr>
          <p:cNvPr name="TextBox 5" id="5"/>
          <p:cNvSpPr txBox="true"/>
          <p:nvPr/>
        </p:nvSpPr>
        <p:spPr>
          <a:xfrm rot="0">
            <a:off x="502747" y="2028572"/>
            <a:ext cx="6333986" cy="1570310"/>
          </a:xfrm>
          <a:prstGeom prst="rect">
            <a:avLst/>
          </a:prstGeom>
        </p:spPr>
        <p:txBody>
          <a:bodyPr anchor="t" rtlCol="false" tIns="0" lIns="0" bIns="0" rIns="0">
            <a:spAutoFit/>
          </a:bodyPr>
          <a:lstStyle/>
          <a:p>
            <a:pPr algn="ctr">
              <a:lnSpc>
                <a:spcPts val="6372"/>
              </a:lnSpc>
            </a:pPr>
            <a:r>
              <a:rPr lang="en-US" sz="4551">
                <a:solidFill>
                  <a:srgbClr val="FFFFFF"/>
                </a:solidFill>
                <a:latin typeface="Berkshire Swash"/>
                <a:ea typeface="Berkshire Swash"/>
                <a:cs typeface="Berkshire Swash"/>
                <a:sym typeface="Berkshire Swash"/>
              </a:rPr>
              <a:t>Best Rishikesh Tour Packages for Family</a:t>
            </a:r>
          </a:p>
        </p:txBody>
      </p:sp>
      <p:grpSp>
        <p:nvGrpSpPr>
          <p:cNvPr name="Group 6" id="6"/>
          <p:cNvGrpSpPr/>
          <p:nvPr/>
        </p:nvGrpSpPr>
        <p:grpSpPr>
          <a:xfrm rot="0">
            <a:off x="7448414" y="16014"/>
            <a:ext cx="4743586" cy="6858000"/>
            <a:chOff x="0" y="0"/>
            <a:chExt cx="1102358" cy="1593725"/>
          </a:xfrm>
        </p:grpSpPr>
        <p:sp>
          <p:nvSpPr>
            <p:cNvPr name="Freeform 7" id="7"/>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7"/>
              <a:stretch>
                <a:fillRect l="-58295" t="0" r="-58295" b="0"/>
              </a:stretch>
            </a:blipFill>
          </p:spPr>
        </p:sp>
      </p:grpSp>
      <p:sp>
        <p:nvSpPr>
          <p:cNvPr name="Freeform 8" id="8"/>
          <p:cNvSpPr/>
          <p:nvPr/>
        </p:nvSpPr>
        <p:spPr>
          <a:xfrm flipH="true" flipV="false" rot="-449556">
            <a:off x="5630124" y="689944"/>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1028434" y="4503180"/>
            <a:ext cx="4893249" cy="325755"/>
          </a:xfrm>
          <a:prstGeom prst="rect">
            <a:avLst/>
          </a:prstGeom>
        </p:spPr>
        <p:txBody>
          <a:bodyPr anchor="t" rtlCol="false" tIns="0" lIns="0" bIns="0" rIns="0">
            <a:spAutoFit/>
          </a:bodyPr>
          <a:lstStyle/>
          <a:p>
            <a:pPr algn="ctr">
              <a:lnSpc>
                <a:spcPts val="2520"/>
              </a:lnSpc>
              <a:spcBef>
                <a:spcPct val="0"/>
              </a:spcBef>
            </a:pPr>
            <a:r>
              <a:rPr lang="en-US" b="true" sz="1800">
                <a:solidFill>
                  <a:srgbClr val="FFFFFF"/>
                </a:solidFill>
                <a:latin typeface="Poppins Bold"/>
                <a:ea typeface="Poppins Bold"/>
                <a:cs typeface="Poppins Bold"/>
                <a:sym typeface="Poppins Bold"/>
              </a:rPr>
              <a:t>5 PLACE TO VISIT IN RISHIKESH</a:t>
            </a:r>
          </a:p>
        </p:txBody>
      </p:sp>
      <p:sp>
        <p:nvSpPr>
          <p:cNvPr name="TextBox 10" id="10"/>
          <p:cNvSpPr txBox="true"/>
          <p:nvPr/>
        </p:nvSpPr>
        <p:spPr>
          <a:xfrm rot="0">
            <a:off x="1202751" y="5310639"/>
            <a:ext cx="4544614" cy="325755"/>
          </a:xfrm>
          <a:prstGeom prst="rect">
            <a:avLst/>
          </a:prstGeom>
        </p:spPr>
        <p:txBody>
          <a:bodyPr anchor="t" rtlCol="false" tIns="0" lIns="0" bIns="0" rIns="0">
            <a:spAutoFit/>
          </a:bodyPr>
          <a:lstStyle/>
          <a:p>
            <a:pPr algn="ctr">
              <a:lnSpc>
                <a:spcPts val="2520"/>
              </a:lnSpc>
              <a:spcBef>
                <a:spcPct val="0"/>
              </a:spcBef>
            </a:pPr>
            <a:r>
              <a:rPr lang="en-US" b="true" sz="1800" i="true">
                <a:solidFill>
                  <a:srgbClr val="000000"/>
                </a:solidFill>
                <a:latin typeface="Poppins Bold Italics"/>
                <a:ea typeface="Poppins Bold Italics"/>
                <a:cs typeface="Poppins Bold Italics"/>
                <a:sym typeface="Poppins Bold Italics"/>
              </a:rPr>
              <a:t>HOLIDAYS BOOKING INDIA </a:t>
            </a:r>
          </a:p>
        </p:txBody>
      </p:sp>
      <p:sp>
        <p:nvSpPr>
          <p:cNvPr name="TextBox 11" id="11"/>
          <p:cNvSpPr txBox="true"/>
          <p:nvPr/>
        </p:nvSpPr>
        <p:spPr>
          <a:xfrm rot="0">
            <a:off x="899756" y="5908040"/>
            <a:ext cx="5854898" cy="257175"/>
          </a:xfrm>
          <a:prstGeom prst="rect">
            <a:avLst/>
          </a:prstGeom>
        </p:spPr>
        <p:txBody>
          <a:bodyPr anchor="t" rtlCol="false" tIns="0" lIns="0" bIns="0" rIns="0">
            <a:spAutoFit/>
          </a:bodyPr>
          <a:lstStyle/>
          <a:p>
            <a:pPr algn="ctr">
              <a:lnSpc>
                <a:spcPts val="2100"/>
              </a:lnSpc>
            </a:pPr>
            <a:r>
              <a:rPr lang="en-US" sz="1500">
                <a:solidFill>
                  <a:srgbClr val="000000"/>
                </a:solidFill>
                <a:latin typeface="Canva Sans"/>
                <a:ea typeface="Canva Sans"/>
                <a:cs typeface="Canva Sans"/>
                <a:sym typeface="Canva Sans"/>
              </a:rPr>
              <a:t>https://www.holidaysbookingindia.com/tour-packages/rishikesh</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5DE0E6">
                <a:alpha val="100000"/>
              </a:srgbClr>
            </a:gs>
            <a:gs pos="100000">
              <a:srgbClr val="004AAD">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6772424" y="6172200"/>
            <a:ext cx="1921827" cy="1918333"/>
          </a:xfrm>
          <a:custGeom>
            <a:avLst/>
            <a:gdLst/>
            <a:ahLst/>
            <a:cxnLst/>
            <a:rect r="r" b="b" t="t" l="l"/>
            <a:pathLst>
              <a:path h="1918333" w="1921827">
                <a:moveTo>
                  <a:pt x="0" y="0"/>
                </a:moveTo>
                <a:lnTo>
                  <a:pt x="1921827" y="0"/>
                </a:lnTo>
                <a:lnTo>
                  <a:pt x="1921827" y="1918333"/>
                </a:lnTo>
                <a:lnTo>
                  <a:pt x="0" y="191833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7448414" y="0"/>
            <a:ext cx="4743586" cy="6858000"/>
            <a:chOff x="0" y="0"/>
            <a:chExt cx="1102358" cy="1593725"/>
          </a:xfrm>
        </p:grpSpPr>
        <p:sp>
          <p:nvSpPr>
            <p:cNvPr name="Freeform 4" id="4"/>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4"/>
              <a:stretch>
                <a:fillRect l="-63837" t="0" r="-63837" b="0"/>
              </a:stretch>
            </a:blipFill>
          </p:spPr>
        </p:sp>
      </p:grpSp>
      <p:sp>
        <p:nvSpPr>
          <p:cNvPr name="Freeform 5" id="5"/>
          <p:cNvSpPr/>
          <p:nvPr/>
        </p:nvSpPr>
        <p:spPr>
          <a:xfrm flipH="true" flipV="false" rot="-449556">
            <a:off x="6798152" y="5060768"/>
            <a:ext cx="1784189" cy="1177565"/>
          </a:xfrm>
          <a:custGeom>
            <a:avLst/>
            <a:gdLst/>
            <a:ahLst/>
            <a:cxnLst/>
            <a:rect r="r" b="b" t="t" l="l"/>
            <a:pathLst>
              <a:path h="1177565" w="1784189">
                <a:moveTo>
                  <a:pt x="1784189" y="0"/>
                </a:moveTo>
                <a:lnTo>
                  <a:pt x="0" y="0"/>
                </a:lnTo>
                <a:lnTo>
                  <a:pt x="0" y="1177565"/>
                </a:lnTo>
                <a:lnTo>
                  <a:pt x="1784189" y="1177565"/>
                </a:lnTo>
                <a:lnTo>
                  <a:pt x="1784189"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false" rot="0">
            <a:off x="-1869857" y="5830705"/>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7" id="7"/>
          <p:cNvSpPr/>
          <p:nvPr/>
        </p:nvSpPr>
        <p:spPr>
          <a:xfrm flipH="false" flipV="false" rot="0">
            <a:off x="0" y="0"/>
            <a:ext cx="2463794" cy="968954"/>
          </a:xfrm>
          <a:custGeom>
            <a:avLst/>
            <a:gdLst/>
            <a:ahLst/>
            <a:cxnLst/>
            <a:rect r="r" b="b" t="t" l="l"/>
            <a:pathLst>
              <a:path h="968954" w="2463794">
                <a:moveTo>
                  <a:pt x="0" y="0"/>
                </a:moveTo>
                <a:lnTo>
                  <a:pt x="2463794" y="0"/>
                </a:lnTo>
                <a:lnTo>
                  <a:pt x="2463794" y="968954"/>
                </a:lnTo>
                <a:lnTo>
                  <a:pt x="0" y="968954"/>
                </a:lnTo>
                <a:lnTo>
                  <a:pt x="0" y="0"/>
                </a:lnTo>
                <a:close/>
              </a:path>
            </a:pathLst>
          </a:custGeom>
          <a:blipFill>
            <a:blip r:embed="rId7"/>
            <a:stretch>
              <a:fillRect l="0" t="0" r="0" b="0"/>
            </a:stretch>
          </a:blipFill>
        </p:spPr>
      </p:sp>
      <p:sp>
        <p:nvSpPr>
          <p:cNvPr name="TextBox 8" id="8"/>
          <p:cNvSpPr txBox="true"/>
          <p:nvPr/>
        </p:nvSpPr>
        <p:spPr>
          <a:xfrm rot="0">
            <a:off x="334231" y="1069288"/>
            <a:ext cx="7114183" cy="1104093"/>
          </a:xfrm>
          <a:prstGeom prst="rect">
            <a:avLst/>
          </a:prstGeom>
        </p:spPr>
        <p:txBody>
          <a:bodyPr anchor="t" rtlCol="false" tIns="0" lIns="0" bIns="0" rIns="0">
            <a:spAutoFit/>
          </a:bodyPr>
          <a:lstStyle/>
          <a:p>
            <a:pPr algn="l">
              <a:lnSpc>
                <a:spcPts val="4244"/>
              </a:lnSpc>
              <a:spcBef>
                <a:spcPct val="0"/>
              </a:spcBef>
            </a:pPr>
            <a:r>
              <a:rPr lang="en-US" b="true" sz="3031">
                <a:solidFill>
                  <a:srgbClr val="000000"/>
                </a:solidFill>
                <a:latin typeface="Arial Bold"/>
                <a:ea typeface="Arial Bold"/>
                <a:cs typeface="Arial Bold"/>
                <a:sym typeface="Arial Bold"/>
              </a:rPr>
              <a:t>BEST </a:t>
            </a:r>
            <a:r>
              <a:rPr lang="en-US" b="true" sz="3031">
                <a:solidFill>
                  <a:srgbClr val="FFFFFF"/>
                </a:solidFill>
                <a:latin typeface="Arial Bold"/>
                <a:ea typeface="Arial Bold"/>
                <a:cs typeface="Arial Bold"/>
                <a:sym typeface="Arial Bold"/>
              </a:rPr>
              <a:t>RISHIKESH</a:t>
            </a:r>
            <a:r>
              <a:rPr lang="en-US" b="true" sz="3031">
                <a:solidFill>
                  <a:srgbClr val="FF914D"/>
                </a:solidFill>
                <a:latin typeface="Arial Bold"/>
                <a:ea typeface="Arial Bold"/>
                <a:cs typeface="Arial Bold"/>
                <a:sym typeface="Arial Bold"/>
              </a:rPr>
              <a:t> </a:t>
            </a:r>
            <a:r>
              <a:rPr lang="en-US" b="true" sz="3031">
                <a:solidFill>
                  <a:srgbClr val="000000"/>
                </a:solidFill>
                <a:latin typeface="Arial Bold"/>
                <a:ea typeface="Arial Bold"/>
                <a:cs typeface="Arial Bold"/>
                <a:sym typeface="Arial Bold"/>
              </a:rPr>
              <a:t>TOUR PACKAGES FOR FAMILY</a:t>
            </a:r>
          </a:p>
        </p:txBody>
      </p:sp>
      <p:sp>
        <p:nvSpPr>
          <p:cNvPr name="TextBox 9" id="9"/>
          <p:cNvSpPr txBox="true"/>
          <p:nvPr/>
        </p:nvSpPr>
        <p:spPr>
          <a:xfrm rot="0">
            <a:off x="334231" y="2349915"/>
            <a:ext cx="6654151" cy="3106312"/>
          </a:xfrm>
          <a:prstGeom prst="rect">
            <a:avLst/>
          </a:prstGeom>
        </p:spPr>
        <p:txBody>
          <a:bodyPr anchor="t" rtlCol="false" tIns="0" lIns="0" bIns="0" rIns="0">
            <a:spAutoFit/>
          </a:bodyPr>
          <a:lstStyle/>
          <a:p>
            <a:pPr algn="just">
              <a:lnSpc>
                <a:spcPts val="3085"/>
              </a:lnSpc>
            </a:pPr>
            <a:r>
              <a:rPr lang="en-US" sz="2204">
                <a:solidFill>
                  <a:srgbClr val="000000"/>
                </a:solidFill>
                <a:latin typeface="Arvo"/>
                <a:ea typeface="Arvo"/>
                <a:cs typeface="Arvo"/>
                <a:sym typeface="Arvo"/>
              </a:rPr>
              <a:t>Explore the serene beauty of Rishikesh with Holidays Booking India’s best Rishikesh tour packages for family. Enjoy river rafting, temple visits, yoga retreats, and scenic landscapes. Our customized packages include comfortable stays, guided tours, and adventure activities for an unforgettable family getaway. Book now for a perfect holiday experience!</a:t>
            </a:r>
          </a:p>
        </p:txBody>
      </p:sp>
      <p:sp>
        <p:nvSpPr>
          <p:cNvPr name="TextBox 10" id="10"/>
          <p:cNvSpPr txBox="true"/>
          <p:nvPr/>
        </p:nvSpPr>
        <p:spPr>
          <a:xfrm rot="0">
            <a:off x="334231" y="5730757"/>
            <a:ext cx="6394762" cy="264160"/>
          </a:xfrm>
          <a:prstGeom prst="rect">
            <a:avLst/>
          </a:prstGeom>
        </p:spPr>
        <p:txBody>
          <a:bodyPr anchor="t" rtlCol="false" tIns="0" lIns="0" bIns="0" rIns="0">
            <a:spAutoFit/>
          </a:bodyPr>
          <a:lstStyle/>
          <a:p>
            <a:pPr algn="ctr">
              <a:lnSpc>
                <a:spcPts val="2240"/>
              </a:lnSpc>
            </a:pPr>
            <a:r>
              <a:rPr lang="en-US" sz="1600">
                <a:solidFill>
                  <a:srgbClr val="000000"/>
                </a:solidFill>
                <a:latin typeface="Canva Sans"/>
                <a:ea typeface="Canva Sans"/>
                <a:cs typeface="Canva Sans"/>
                <a:sym typeface="Canva Sans"/>
              </a:rPr>
              <a:t>https://www.holidaysbookingindia.com/tour-packages/rishikesh</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5DE0E6">
                <a:alpha val="100000"/>
              </a:srgbClr>
            </a:gs>
            <a:gs pos="100000">
              <a:srgbClr val="004AAD">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1869857" y="5830705"/>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0" y="0"/>
            <a:ext cx="2131463" cy="838256"/>
          </a:xfrm>
          <a:custGeom>
            <a:avLst/>
            <a:gdLst/>
            <a:ahLst/>
            <a:cxnLst/>
            <a:rect r="r" b="b" t="t" l="l"/>
            <a:pathLst>
              <a:path h="838256" w="2131463">
                <a:moveTo>
                  <a:pt x="0" y="0"/>
                </a:moveTo>
                <a:lnTo>
                  <a:pt x="2131463" y="0"/>
                </a:lnTo>
                <a:lnTo>
                  <a:pt x="2131463" y="838256"/>
                </a:lnTo>
                <a:lnTo>
                  <a:pt x="0" y="838256"/>
                </a:lnTo>
                <a:lnTo>
                  <a:pt x="0" y="0"/>
                </a:lnTo>
                <a:close/>
              </a:path>
            </a:pathLst>
          </a:custGeom>
          <a:blipFill>
            <a:blip r:embed="rId4"/>
            <a:stretch>
              <a:fillRect l="0" t="0" r="0" b="0"/>
            </a:stretch>
          </a:blipFill>
        </p:spPr>
      </p:sp>
      <p:sp>
        <p:nvSpPr>
          <p:cNvPr name="Freeform 4" id="4"/>
          <p:cNvSpPr/>
          <p:nvPr/>
        </p:nvSpPr>
        <p:spPr>
          <a:xfrm flipH="false" flipV="false" rot="0">
            <a:off x="6937741" y="5005838"/>
            <a:ext cx="2748197" cy="2743200"/>
          </a:xfrm>
          <a:custGeom>
            <a:avLst/>
            <a:gdLst/>
            <a:ahLst/>
            <a:cxnLst/>
            <a:rect r="r" b="b" t="t" l="l"/>
            <a:pathLst>
              <a:path h="2743200" w="2748197">
                <a:moveTo>
                  <a:pt x="0" y="0"/>
                </a:moveTo>
                <a:lnTo>
                  <a:pt x="2748196" y="0"/>
                </a:lnTo>
                <a:lnTo>
                  <a:pt x="2748196" y="2743200"/>
                </a:lnTo>
                <a:lnTo>
                  <a:pt x="0" y="274320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377386" y="1804420"/>
            <a:ext cx="7071028" cy="3574243"/>
          </a:xfrm>
          <a:prstGeom prst="rect">
            <a:avLst/>
          </a:prstGeom>
        </p:spPr>
        <p:txBody>
          <a:bodyPr anchor="t" rtlCol="false" tIns="0" lIns="0" bIns="0" rIns="0">
            <a:spAutoFit/>
          </a:bodyPr>
          <a:lstStyle/>
          <a:p>
            <a:pPr algn="l" marL="546610" indent="-273305" lvl="1">
              <a:lnSpc>
                <a:spcPts val="3544"/>
              </a:lnSpc>
              <a:buFont typeface="Arial"/>
              <a:buChar char="•"/>
            </a:pPr>
            <a:r>
              <a:rPr lang="en-US" sz="2531">
                <a:solidFill>
                  <a:srgbClr val="000000"/>
                </a:solidFill>
                <a:latin typeface="Alice"/>
                <a:ea typeface="Alice"/>
                <a:cs typeface="Alice"/>
                <a:sym typeface="Alice"/>
              </a:rPr>
              <a:t>R</a:t>
            </a:r>
            <a:r>
              <a:rPr lang="en-US" sz="2531">
                <a:solidFill>
                  <a:srgbClr val="000000"/>
                </a:solidFill>
                <a:latin typeface="Alice"/>
                <a:ea typeface="Alice"/>
                <a:cs typeface="Alice"/>
                <a:sym typeface="Alice"/>
              </a:rPr>
              <a:t>iver Rafting</a:t>
            </a:r>
          </a:p>
          <a:p>
            <a:pPr algn="l" marL="546610" indent="-273305" lvl="1">
              <a:lnSpc>
                <a:spcPts val="3544"/>
              </a:lnSpc>
              <a:buFont typeface="Arial"/>
              <a:buChar char="•"/>
            </a:pPr>
            <a:r>
              <a:rPr lang="en-US" sz="2531">
                <a:solidFill>
                  <a:srgbClr val="000000"/>
                </a:solidFill>
                <a:latin typeface="Alice"/>
                <a:ea typeface="Alice"/>
                <a:cs typeface="Alice"/>
                <a:sym typeface="Alice"/>
              </a:rPr>
              <a:t>Ganga Aarti at Triveni Ghat</a:t>
            </a:r>
          </a:p>
          <a:p>
            <a:pPr algn="l" marL="546610" indent="-273305" lvl="1">
              <a:lnSpc>
                <a:spcPts val="3544"/>
              </a:lnSpc>
              <a:buFont typeface="Arial"/>
              <a:buChar char="•"/>
            </a:pPr>
            <a:r>
              <a:rPr lang="en-US" sz="2531">
                <a:solidFill>
                  <a:srgbClr val="000000"/>
                </a:solidFill>
                <a:latin typeface="Alice"/>
                <a:ea typeface="Alice"/>
                <a:cs typeface="Alice"/>
                <a:sym typeface="Alice"/>
              </a:rPr>
              <a:t>Yoga &amp; Meditation</a:t>
            </a:r>
          </a:p>
          <a:p>
            <a:pPr algn="l" marL="546610" indent="-273305" lvl="1">
              <a:lnSpc>
                <a:spcPts val="3544"/>
              </a:lnSpc>
              <a:buFont typeface="Arial"/>
              <a:buChar char="•"/>
            </a:pPr>
            <a:r>
              <a:rPr lang="en-US" sz="2531">
                <a:solidFill>
                  <a:srgbClr val="000000"/>
                </a:solidFill>
                <a:latin typeface="Alice"/>
                <a:ea typeface="Alice"/>
                <a:cs typeface="Alice"/>
                <a:sym typeface="Alice"/>
              </a:rPr>
              <a:t>Lakshman Jhula &amp; Ram Jhula</a:t>
            </a:r>
          </a:p>
          <a:p>
            <a:pPr algn="l" marL="546610" indent="-273305" lvl="1">
              <a:lnSpc>
                <a:spcPts val="3544"/>
              </a:lnSpc>
              <a:buFont typeface="Arial"/>
              <a:buChar char="•"/>
            </a:pPr>
            <a:r>
              <a:rPr lang="en-US" sz="2531">
                <a:solidFill>
                  <a:srgbClr val="000000"/>
                </a:solidFill>
                <a:latin typeface="Alice"/>
                <a:ea typeface="Alice"/>
                <a:cs typeface="Alice"/>
                <a:sym typeface="Alice"/>
              </a:rPr>
              <a:t>Bungee Jumping &amp; Adventure Sports </a:t>
            </a:r>
          </a:p>
          <a:p>
            <a:pPr algn="l" marL="546610" indent="-273305" lvl="1">
              <a:lnSpc>
                <a:spcPts val="3544"/>
              </a:lnSpc>
              <a:buFont typeface="Arial"/>
              <a:buChar char="•"/>
            </a:pPr>
            <a:r>
              <a:rPr lang="en-US" sz="2531">
                <a:solidFill>
                  <a:srgbClr val="000000"/>
                </a:solidFill>
                <a:latin typeface="Alice"/>
                <a:ea typeface="Alice"/>
                <a:cs typeface="Alice"/>
                <a:sym typeface="Alice"/>
              </a:rPr>
              <a:t>Riverside Camping &amp; Bonfire</a:t>
            </a:r>
          </a:p>
          <a:p>
            <a:pPr algn="l" marL="546610" indent="-273305" lvl="1">
              <a:lnSpc>
                <a:spcPts val="3544"/>
              </a:lnSpc>
              <a:buFont typeface="Arial"/>
              <a:buChar char="•"/>
            </a:pPr>
            <a:r>
              <a:rPr lang="en-US" sz="2531">
                <a:solidFill>
                  <a:srgbClr val="000000"/>
                </a:solidFill>
                <a:latin typeface="Alice"/>
                <a:ea typeface="Alice"/>
                <a:cs typeface="Alice"/>
                <a:sym typeface="Alice"/>
              </a:rPr>
              <a:t>Neelkanth Mahadev Temple Visit </a:t>
            </a:r>
          </a:p>
          <a:p>
            <a:pPr algn="l" marL="546610" indent="-273305" lvl="1">
              <a:lnSpc>
                <a:spcPts val="3544"/>
              </a:lnSpc>
              <a:buFont typeface="Arial"/>
              <a:buChar char="•"/>
            </a:pPr>
            <a:r>
              <a:rPr lang="en-US" sz="2531">
                <a:solidFill>
                  <a:srgbClr val="000000"/>
                </a:solidFill>
                <a:latin typeface="Alice"/>
                <a:ea typeface="Alice"/>
                <a:cs typeface="Alice"/>
                <a:sym typeface="Alice"/>
              </a:rPr>
              <a:t>Beatles Ashram</a:t>
            </a:r>
          </a:p>
        </p:txBody>
      </p:sp>
      <p:grpSp>
        <p:nvGrpSpPr>
          <p:cNvPr name="Group 6" id="6"/>
          <p:cNvGrpSpPr/>
          <p:nvPr/>
        </p:nvGrpSpPr>
        <p:grpSpPr>
          <a:xfrm rot="0">
            <a:off x="7448414" y="0"/>
            <a:ext cx="4743586" cy="6858000"/>
            <a:chOff x="0" y="0"/>
            <a:chExt cx="1102358" cy="1593725"/>
          </a:xfrm>
        </p:grpSpPr>
        <p:sp>
          <p:nvSpPr>
            <p:cNvPr name="Freeform 7" id="7"/>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7"/>
              <a:stretch>
                <a:fillRect l="0" t="-1908" r="0" b="-1908"/>
              </a:stretch>
            </a:blipFill>
          </p:spPr>
        </p:sp>
      </p:grpSp>
      <p:sp>
        <p:nvSpPr>
          <p:cNvPr name="Freeform 8" id="8"/>
          <p:cNvSpPr/>
          <p:nvPr/>
        </p:nvSpPr>
        <p:spPr>
          <a:xfrm flipH="true" flipV="false" rot="-449556">
            <a:off x="6187128" y="1515796"/>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542979" y="5802130"/>
            <a:ext cx="6394762" cy="264160"/>
          </a:xfrm>
          <a:prstGeom prst="rect">
            <a:avLst/>
          </a:prstGeom>
        </p:spPr>
        <p:txBody>
          <a:bodyPr anchor="t" rtlCol="false" tIns="0" lIns="0" bIns="0" rIns="0">
            <a:spAutoFit/>
          </a:bodyPr>
          <a:lstStyle/>
          <a:p>
            <a:pPr algn="ctr">
              <a:lnSpc>
                <a:spcPts val="2240"/>
              </a:lnSpc>
            </a:pPr>
            <a:r>
              <a:rPr lang="en-US" sz="1600">
                <a:solidFill>
                  <a:srgbClr val="000000"/>
                </a:solidFill>
                <a:latin typeface="Canva Sans"/>
                <a:ea typeface="Canva Sans"/>
                <a:cs typeface="Canva Sans"/>
                <a:sym typeface="Canva Sans"/>
              </a:rPr>
              <a:t>https://www.holidaysbookingindia.com/tour-packages/rishikesh</a:t>
            </a:r>
          </a:p>
        </p:txBody>
      </p:sp>
      <p:sp>
        <p:nvSpPr>
          <p:cNvPr name="TextBox 10" id="10"/>
          <p:cNvSpPr txBox="true"/>
          <p:nvPr/>
        </p:nvSpPr>
        <p:spPr>
          <a:xfrm rot="0">
            <a:off x="685800" y="1050923"/>
            <a:ext cx="6248650" cy="570693"/>
          </a:xfrm>
          <a:prstGeom prst="rect">
            <a:avLst/>
          </a:prstGeom>
        </p:spPr>
        <p:txBody>
          <a:bodyPr anchor="t" rtlCol="false" tIns="0" lIns="0" bIns="0" rIns="0">
            <a:spAutoFit/>
          </a:bodyPr>
          <a:lstStyle/>
          <a:p>
            <a:pPr algn="l">
              <a:lnSpc>
                <a:spcPts val="4244"/>
              </a:lnSpc>
              <a:spcBef>
                <a:spcPct val="0"/>
              </a:spcBef>
            </a:pPr>
            <a:r>
              <a:rPr lang="en-US" b="true" sz="3031">
                <a:solidFill>
                  <a:srgbClr val="000000"/>
                </a:solidFill>
                <a:latin typeface="Arial Bold"/>
                <a:ea typeface="Arial Bold"/>
                <a:cs typeface="Arial Bold"/>
                <a:sym typeface="Arial Bold"/>
              </a:rPr>
              <a:t>MUST-DO THINGS IN RISHIKESH</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5DE0E6">
                <a:alpha val="100000"/>
              </a:srgbClr>
            </a:gs>
            <a:gs pos="100000">
              <a:srgbClr val="004AAD">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0" y="18130"/>
            <a:ext cx="2670675" cy="1050316"/>
          </a:xfrm>
          <a:custGeom>
            <a:avLst/>
            <a:gdLst/>
            <a:ahLst/>
            <a:cxnLst/>
            <a:rect r="r" b="b" t="t" l="l"/>
            <a:pathLst>
              <a:path h="1050316" w="2670675">
                <a:moveTo>
                  <a:pt x="0" y="0"/>
                </a:moveTo>
                <a:lnTo>
                  <a:pt x="2670675" y="0"/>
                </a:lnTo>
                <a:lnTo>
                  <a:pt x="2670675" y="1050316"/>
                </a:lnTo>
                <a:lnTo>
                  <a:pt x="0" y="1050316"/>
                </a:lnTo>
                <a:lnTo>
                  <a:pt x="0" y="0"/>
                </a:lnTo>
                <a:close/>
              </a:path>
            </a:pathLst>
          </a:custGeom>
          <a:blipFill>
            <a:blip r:embed="rId2"/>
            <a:stretch>
              <a:fillRect l="0" t="0" r="0" b="0"/>
            </a:stretch>
          </a:blipFill>
        </p:spPr>
      </p:sp>
      <p:sp>
        <p:nvSpPr>
          <p:cNvPr name="Freeform 3" id="3"/>
          <p:cNvSpPr/>
          <p:nvPr/>
        </p:nvSpPr>
        <p:spPr>
          <a:xfrm flipH="false" flipV="false" rot="0">
            <a:off x="144517" y="3400121"/>
            <a:ext cx="810082" cy="810082"/>
          </a:xfrm>
          <a:custGeom>
            <a:avLst/>
            <a:gdLst/>
            <a:ahLst/>
            <a:cxnLst/>
            <a:rect r="r" b="b" t="t" l="l"/>
            <a:pathLst>
              <a:path h="810082" w="810082">
                <a:moveTo>
                  <a:pt x="0" y="0"/>
                </a:moveTo>
                <a:lnTo>
                  <a:pt x="810082" y="0"/>
                </a:lnTo>
                <a:lnTo>
                  <a:pt x="810082" y="810082"/>
                </a:lnTo>
                <a:lnTo>
                  <a:pt x="0" y="810082"/>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144517" y="4383955"/>
            <a:ext cx="810082" cy="810082"/>
          </a:xfrm>
          <a:custGeom>
            <a:avLst/>
            <a:gdLst/>
            <a:ahLst/>
            <a:cxnLst/>
            <a:rect r="r" b="b" t="t" l="l"/>
            <a:pathLst>
              <a:path h="810082" w="810082">
                <a:moveTo>
                  <a:pt x="0" y="0"/>
                </a:moveTo>
                <a:lnTo>
                  <a:pt x="810082" y="0"/>
                </a:lnTo>
                <a:lnTo>
                  <a:pt x="810082" y="810082"/>
                </a:lnTo>
                <a:lnTo>
                  <a:pt x="0" y="81008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144517" y="1123707"/>
            <a:ext cx="6247877" cy="1750634"/>
          </a:xfrm>
          <a:prstGeom prst="rect">
            <a:avLst/>
          </a:prstGeom>
        </p:spPr>
        <p:txBody>
          <a:bodyPr anchor="t" rtlCol="false" tIns="0" lIns="0" bIns="0" rIns="0">
            <a:spAutoFit/>
          </a:bodyPr>
          <a:lstStyle/>
          <a:p>
            <a:pPr algn="ctr">
              <a:lnSpc>
                <a:spcPts val="14283"/>
              </a:lnSpc>
            </a:pPr>
            <a:r>
              <a:rPr lang="en-US" sz="10202">
                <a:solidFill>
                  <a:srgbClr val="000000"/>
                </a:solidFill>
                <a:latin typeface="Berkshire Swash"/>
                <a:ea typeface="Berkshire Swash"/>
                <a:cs typeface="Berkshire Swash"/>
                <a:sym typeface="Berkshire Swash"/>
              </a:rPr>
              <a:t>Contact Us </a:t>
            </a:r>
          </a:p>
        </p:txBody>
      </p:sp>
      <p:grpSp>
        <p:nvGrpSpPr>
          <p:cNvPr name="Group 6" id="6"/>
          <p:cNvGrpSpPr/>
          <p:nvPr/>
        </p:nvGrpSpPr>
        <p:grpSpPr>
          <a:xfrm rot="0">
            <a:off x="7448414" y="0"/>
            <a:ext cx="4743586" cy="6858000"/>
            <a:chOff x="0" y="0"/>
            <a:chExt cx="1102358" cy="1593725"/>
          </a:xfrm>
        </p:grpSpPr>
        <p:sp>
          <p:nvSpPr>
            <p:cNvPr name="Freeform 7" id="7"/>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7"/>
              <a:stretch>
                <a:fillRect l="-58295" t="0" r="-58295" b="0"/>
              </a:stretch>
            </a:blipFill>
          </p:spPr>
        </p:sp>
      </p:grpSp>
      <p:sp>
        <p:nvSpPr>
          <p:cNvPr name="Freeform 8" id="8"/>
          <p:cNvSpPr/>
          <p:nvPr/>
        </p:nvSpPr>
        <p:spPr>
          <a:xfrm flipH="true" flipV="false" rot="-449556">
            <a:off x="6187128" y="1515796"/>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9" id="9"/>
          <p:cNvSpPr/>
          <p:nvPr/>
        </p:nvSpPr>
        <p:spPr>
          <a:xfrm flipH="false" flipV="false" rot="0">
            <a:off x="3369336" y="5194037"/>
            <a:ext cx="590397" cy="590397"/>
          </a:xfrm>
          <a:custGeom>
            <a:avLst/>
            <a:gdLst/>
            <a:ahLst/>
            <a:cxnLst/>
            <a:rect r="r" b="b" t="t" l="l"/>
            <a:pathLst>
              <a:path h="590397" w="590397">
                <a:moveTo>
                  <a:pt x="0" y="0"/>
                </a:moveTo>
                <a:lnTo>
                  <a:pt x="590397" y="0"/>
                </a:lnTo>
                <a:lnTo>
                  <a:pt x="590397" y="590397"/>
                </a:lnTo>
                <a:lnTo>
                  <a:pt x="0" y="59039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0" id="10"/>
          <p:cNvSpPr txBox="true"/>
          <p:nvPr/>
        </p:nvSpPr>
        <p:spPr>
          <a:xfrm rot="0">
            <a:off x="1117026" y="3448600"/>
            <a:ext cx="6139102" cy="1822323"/>
          </a:xfrm>
          <a:prstGeom prst="rect">
            <a:avLst/>
          </a:prstGeom>
        </p:spPr>
        <p:txBody>
          <a:bodyPr anchor="t" rtlCol="false" tIns="0" lIns="0" bIns="0" rIns="0">
            <a:spAutoFit/>
          </a:bodyPr>
          <a:lstStyle/>
          <a:p>
            <a:pPr algn="l">
              <a:lnSpc>
                <a:spcPts val="2952"/>
              </a:lnSpc>
            </a:pPr>
            <a:r>
              <a:rPr lang="en-US" b="true" sz="1800" i="true">
                <a:solidFill>
                  <a:srgbClr val="000000"/>
                </a:solidFill>
                <a:latin typeface="Poppins Bold Italics"/>
                <a:ea typeface="Poppins Bold Italics"/>
                <a:cs typeface="Poppins Bold Italics"/>
                <a:sym typeface="Poppins Bold Italics"/>
              </a:rPr>
              <a:t>GROUND FLOOR, SHOP. NO 2, H. NO. 172, NEAR</a:t>
            </a:r>
          </a:p>
          <a:p>
            <a:pPr algn="l">
              <a:lnSpc>
                <a:spcPts val="2952"/>
              </a:lnSpc>
            </a:pPr>
            <a:r>
              <a:rPr lang="en-US" b="true" sz="1800" i="true">
                <a:solidFill>
                  <a:srgbClr val="000000"/>
                </a:solidFill>
                <a:latin typeface="Poppins Bold Italics"/>
                <a:ea typeface="Poppins Bold Italics"/>
                <a:cs typeface="Poppins Bold Italics"/>
                <a:sym typeface="Poppins Bold Italics"/>
              </a:rPr>
              <a:t>BHAGAT COLONY WEST SANT NAGAR,</a:t>
            </a:r>
          </a:p>
          <a:p>
            <a:pPr algn="l">
              <a:lnSpc>
                <a:spcPts val="2952"/>
              </a:lnSpc>
            </a:pPr>
            <a:r>
              <a:rPr lang="en-US" b="true" sz="1800" i="true">
                <a:solidFill>
                  <a:srgbClr val="000000"/>
                </a:solidFill>
                <a:latin typeface="Poppins Bold Italics"/>
                <a:ea typeface="Poppins Bold Italics"/>
                <a:cs typeface="Poppins Bold Italics"/>
                <a:sym typeface="Poppins Bold Italics"/>
              </a:rPr>
              <a:t>NORTH DELHI, DELHI - 110084</a:t>
            </a:r>
          </a:p>
          <a:p>
            <a:pPr algn="l">
              <a:lnSpc>
                <a:spcPts val="2952"/>
              </a:lnSpc>
            </a:pPr>
            <a:r>
              <a:rPr lang="en-US" b="true" sz="1800" i="true">
                <a:solidFill>
                  <a:srgbClr val="000000"/>
                </a:solidFill>
                <a:latin typeface="Poppins Bold Italics"/>
                <a:ea typeface="Poppins Bold Italics"/>
                <a:cs typeface="Poppins Bold Italics"/>
                <a:sym typeface="Poppins Bold Italics"/>
              </a:rPr>
              <a:t>+91-9717883003</a:t>
            </a:r>
          </a:p>
          <a:p>
            <a:pPr algn="l">
              <a:lnSpc>
                <a:spcPts val="2520"/>
              </a:lnSpc>
              <a:spcBef>
                <a:spcPct val="0"/>
              </a:spcBef>
            </a:pPr>
          </a:p>
        </p:txBody>
      </p:sp>
      <p:sp>
        <p:nvSpPr>
          <p:cNvPr name="TextBox 11" id="11"/>
          <p:cNvSpPr txBox="true"/>
          <p:nvPr/>
        </p:nvSpPr>
        <p:spPr>
          <a:xfrm rot="0">
            <a:off x="398368" y="2817191"/>
            <a:ext cx="4544614" cy="325755"/>
          </a:xfrm>
          <a:prstGeom prst="rect">
            <a:avLst/>
          </a:prstGeom>
        </p:spPr>
        <p:txBody>
          <a:bodyPr anchor="t" rtlCol="false" tIns="0" lIns="0" bIns="0" rIns="0">
            <a:spAutoFit/>
          </a:bodyPr>
          <a:lstStyle/>
          <a:p>
            <a:pPr algn="l">
              <a:lnSpc>
                <a:spcPts val="2520"/>
              </a:lnSpc>
              <a:spcBef>
                <a:spcPct val="0"/>
              </a:spcBef>
            </a:pPr>
            <a:r>
              <a:rPr lang="en-US" b="true" sz="1800" i="true">
                <a:solidFill>
                  <a:srgbClr val="000000"/>
                </a:solidFill>
                <a:latin typeface="Poppins Bold Italics"/>
                <a:ea typeface="Poppins Bold Italics"/>
                <a:cs typeface="Poppins Bold Italics"/>
                <a:sym typeface="Poppins Bold Italics"/>
              </a:rPr>
              <a:t>HOLIDAYS BOOKING INDIA </a:t>
            </a:r>
          </a:p>
        </p:txBody>
      </p:sp>
      <p:sp>
        <p:nvSpPr>
          <p:cNvPr name="TextBox 12" id="12"/>
          <p:cNvSpPr txBox="true"/>
          <p:nvPr/>
        </p:nvSpPr>
        <p:spPr>
          <a:xfrm rot="0">
            <a:off x="398368" y="5909098"/>
            <a:ext cx="6532333" cy="575945"/>
          </a:xfrm>
          <a:prstGeom prst="rect">
            <a:avLst/>
          </a:prstGeom>
        </p:spPr>
        <p:txBody>
          <a:bodyPr anchor="t" rtlCol="false" tIns="0" lIns="0" bIns="0" rIns="0">
            <a:spAutoFit/>
          </a:bodyPr>
          <a:lstStyle/>
          <a:p>
            <a:pPr algn="ctr">
              <a:lnSpc>
                <a:spcPts val="2380"/>
              </a:lnSpc>
            </a:pPr>
            <a:r>
              <a:rPr lang="en-US" sz="1700">
                <a:solidFill>
                  <a:srgbClr val="000000"/>
                </a:solidFill>
                <a:latin typeface="Canva Sans"/>
                <a:ea typeface="Canva Sans"/>
                <a:cs typeface="Canva Sans"/>
                <a:sym typeface="Canva Sans"/>
              </a:rPr>
              <a:t>https://www.holidaysbookingindia.com/tour-packages/rishikesh</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DAGbB4UYvB8</dc:identifier>
  <dcterms:modified xsi:type="dcterms:W3CDTF">2011-08-01T06:04:30Z</dcterms:modified>
  <cp:revision>1</cp:revision>
  <dc:title>Best Rishikesh Tour Packages for Family</dc:title>
</cp:coreProperties>
</file>