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Times New Roman" charset="1" panose="02030502070405020303"/>
      <p:regular r:id="rId10"/>
    </p:embeddedFont>
    <p:embeddedFont>
      <p:font typeface="Playfair Display" charset="1" panose="000000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jpeg" Type="http://schemas.openxmlformats.org/officeDocument/2006/relationships/image"/><Relationship Id="rId5" Target="https://www.machinesequipments.com/fire-fighting-equipmen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edia/image5.jpeg" Type="http://schemas.openxmlformats.org/officeDocument/2006/relationships/image"/><Relationship Id="rId4" Target="../media/image3.jpeg" Type="http://schemas.openxmlformats.org/officeDocument/2006/relationships/image"/><Relationship Id="rId5"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jpeg" Type="http://schemas.openxmlformats.org/officeDocument/2006/relationships/image"/><Relationship Id="rId7"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0" y="0"/>
            <a:ext cx="9148762" cy="8456930"/>
            <a:chOff x="0" y="0"/>
            <a:chExt cx="12198350" cy="11275907"/>
          </a:xfrm>
        </p:grpSpPr>
        <p:pic>
          <p:nvPicPr>
            <p:cNvPr name="Picture 3" id="3"/>
            <p:cNvPicPr>
              <a:picLocks noChangeAspect="true"/>
            </p:cNvPicPr>
            <p:nvPr/>
          </p:nvPicPr>
          <p:blipFill>
            <a:blip r:embed="rId2"/>
            <a:srcRect l="0" t="3781" r="0" b="3781"/>
            <a:stretch>
              <a:fillRect/>
            </a:stretch>
          </p:blipFill>
          <p:spPr>
            <a:xfrm flipH="false" flipV="false">
              <a:off x="0" y="0"/>
              <a:ext cx="12198350" cy="11275907"/>
            </a:xfrm>
            <a:prstGeom prst="rect">
              <a:avLst/>
            </a:prstGeom>
          </p:spPr>
        </p:pic>
      </p:grpSp>
      <p:sp>
        <p:nvSpPr>
          <p:cNvPr name="Freeform 4" id="4"/>
          <p:cNvSpPr/>
          <p:nvPr/>
        </p:nvSpPr>
        <p:spPr>
          <a:xfrm flipH="false" flipV="false" rot="0">
            <a:off x="301869" y="194163"/>
            <a:ext cx="825012" cy="825012"/>
          </a:xfrm>
          <a:custGeom>
            <a:avLst/>
            <a:gdLst/>
            <a:ahLst/>
            <a:cxnLst/>
            <a:rect r="r" b="b" t="t" l="l"/>
            <a:pathLst>
              <a:path h="825012" w="825012">
                <a:moveTo>
                  <a:pt x="0" y="0"/>
                </a:moveTo>
                <a:lnTo>
                  <a:pt x="825012" y="0"/>
                </a:lnTo>
                <a:lnTo>
                  <a:pt x="825012" y="825012"/>
                </a:lnTo>
                <a:lnTo>
                  <a:pt x="0" y="825012"/>
                </a:lnTo>
                <a:lnTo>
                  <a:pt x="0" y="0"/>
                </a:lnTo>
                <a:close/>
              </a:path>
            </a:pathLst>
          </a:custGeom>
          <a:blipFill>
            <a:blip r:embed="rId3"/>
            <a:stretch>
              <a:fillRect l="0" t="0" r="0" b="0"/>
            </a:stretch>
          </a:blipFill>
        </p:spPr>
      </p:sp>
      <p:sp>
        <p:nvSpPr>
          <p:cNvPr name="Freeform 5" id="5"/>
          <p:cNvSpPr/>
          <p:nvPr/>
        </p:nvSpPr>
        <p:spPr>
          <a:xfrm flipH="false" flipV="false" rot="0">
            <a:off x="9345601" y="0"/>
            <a:ext cx="8942399" cy="8456930"/>
          </a:xfrm>
          <a:custGeom>
            <a:avLst/>
            <a:gdLst/>
            <a:ahLst/>
            <a:cxnLst/>
            <a:rect r="r" b="b" t="t" l="l"/>
            <a:pathLst>
              <a:path h="8456930" w="8942399">
                <a:moveTo>
                  <a:pt x="0" y="0"/>
                </a:moveTo>
                <a:lnTo>
                  <a:pt x="8942399" y="0"/>
                </a:lnTo>
                <a:lnTo>
                  <a:pt x="8942399" y="8456930"/>
                </a:lnTo>
                <a:lnTo>
                  <a:pt x="0" y="8456930"/>
                </a:lnTo>
                <a:lnTo>
                  <a:pt x="0" y="0"/>
                </a:lnTo>
                <a:close/>
              </a:path>
            </a:pathLst>
          </a:custGeom>
          <a:blipFill>
            <a:blip r:embed="rId4"/>
            <a:stretch>
              <a:fillRect l="0" t="-2870" r="0" b="-2870"/>
            </a:stretch>
          </a:blipFill>
        </p:spPr>
      </p:sp>
      <p:sp>
        <p:nvSpPr>
          <p:cNvPr name="TextBox 6" id="6"/>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7" id="7"/>
          <p:cNvSpPr txBox="true"/>
          <p:nvPr/>
        </p:nvSpPr>
        <p:spPr>
          <a:xfrm rot="0">
            <a:off x="9139237" y="9380856"/>
            <a:ext cx="9525" cy="647065"/>
          </a:xfrm>
          <a:prstGeom prst="rect">
            <a:avLst/>
          </a:prstGeom>
        </p:spPr>
        <p:txBody>
          <a:bodyPr anchor="t" rtlCol="false" tIns="0" lIns="0" bIns="0" rIns="0">
            <a:spAutoFit/>
          </a:bodyPr>
          <a:lstStyle/>
          <a:p>
            <a:pPr algn="ctr">
              <a:lnSpc>
                <a:spcPts val="4759"/>
              </a:lnSpc>
            </a:pPr>
          </a:p>
        </p:txBody>
      </p:sp>
      <p:sp>
        <p:nvSpPr>
          <p:cNvPr name="TextBox 8" id="8"/>
          <p:cNvSpPr txBox="true"/>
          <p:nvPr/>
        </p:nvSpPr>
        <p:spPr>
          <a:xfrm rot="0">
            <a:off x="2260432" y="9323706"/>
            <a:ext cx="13001890" cy="580390"/>
          </a:xfrm>
          <a:prstGeom prst="rect">
            <a:avLst/>
          </a:prstGeom>
        </p:spPr>
        <p:txBody>
          <a:bodyPr anchor="t" rtlCol="false" tIns="0" lIns="0" bIns="0" rIns="0">
            <a:spAutoFit/>
          </a:bodyPr>
          <a:lstStyle/>
          <a:p>
            <a:pPr algn="ctr">
              <a:lnSpc>
                <a:spcPts val="4759"/>
              </a:lnSpc>
            </a:pPr>
          </a:p>
        </p:txBody>
      </p:sp>
      <p:sp>
        <p:nvSpPr>
          <p:cNvPr name="TextBox 9" id="9"/>
          <p:cNvSpPr txBox="true"/>
          <p:nvPr/>
        </p:nvSpPr>
        <p:spPr>
          <a:xfrm rot="0">
            <a:off x="5610983" y="9209406"/>
            <a:ext cx="7469237" cy="722630"/>
          </a:xfrm>
          <a:prstGeom prst="rect">
            <a:avLst/>
          </a:prstGeom>
        </p:spPr>
        <p:txBody>
          <a:bodyPr anchor="t" rtlCol="false" tIns="0" lIns="0" bIns="0" rIns="0">
            <a:spAutoFit/>
          </a:bodyPr>
          <a:lstStyle/>
          <a:p>
            <a:pPr algn="ctr">
              <a:lnSpc>
                <a:spcPts val="5319"/>
              </a:lnSpc>
            </a:pPr>
            <a:r>
              <a:rPr lang="en-US" sz="3799" u="sng">
                <a:solidFill>
                  <a:srgbClr val="145DA0"/>
                </a:solidFill>
                <a:latin typeface="Times New Roman"/>
                <a:ea typeface="Times New Roman"/>
                <a:cs typeface="Times New Roman"/>
                <a:sym typeface="Times New Roman"/>
                <a:hlinkClick r:id="rId5" tooltip="https://www.machinesequipments.com/fire-fighting-equipment"/>
              </a:rPr>
              <a:t>Fire Fighting Equipments Exporters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8158364" y="0"/>
            <a:ext cx="10129636" cy="10287000"/>
            <a:chOff x="0" y="0"/>
            <a:chExt cx="13506182" cy="13716000"/>
          </a:xfrm>
        </p:grpSpPr>
        <p:pic>
          <p:nvPicPr>
            <p:cNvPr name="Picture 3" id="3"/>
            <p:cNvPicPr>
              <a:picLocks noChangeAspect="true"/>
            </p:cNvPicPr>
            <p:nvPr/>
          </p:nvPicPr>
          <p:blipFill>
            <a:blip r:embed="rId2"/>
            <a:srcRect l="772" t="0" r="772" b="0"/>
            <a:stretch>
              <a:fillRect/>
            </a:stretch>
          </p:blipFill>
          <p:spPr>
            <a:xfrm flipH="false" flipV="false">
              <a:off x="0" y="0"/>
              <a:ext cx="6689591" cy="6794500"/>
            </a:xfrm>
            <a:prstGeom prst="rect">
              <a:avLst/>
            </a:prstGeom>
          </p:spPr>
        </p:pic>
        <p:pic>
          <p:nvPicPr>
            <p:cNvPr name="Picture 4" id="4"/>
            <p:cNvPicPr>
              <a:picLocks noChangeAspect="true"/>
            </p:cNvPicPr>
            <p:nvPr/>
          </p:nvPicPr>
          <p:blipFill>
            <a:blip r:embed="rId3"/>
            <a:srcRect l="772" t="0" r="772" b="0"/>
            <a:stretch>
              <a:fillRect/>
            </a:stretch>
          </p:blipFill>
          <p:spPr>
            <a:xfrm flipH="false" flipV="false">
              <a:off x="6816591" y="0"/>
              <a:ext cx="6689591" cy="6794500"/>
            </a:xfrm>
            <a:prstGeom prst="rect">
              <a:avLst/>
            </a:prstGeom>
          </p:spPr>
        </p:pic>
        <p:pic>
          <p:nvPicPr>
            <p:cNvPr name="Picture 5" id="5"/>
            <p:cNvPicPr>
              <a:picLocks noChangeAspect="true"/>
            </p:cNvPicPr>
            <p:nvPr/>
          </p:nvPicPr>
          <p:blipFill>
            <a:blip r:embed="rId4"/>
            <a:srcRect l="0" t="24846" r="0" b="24846"/>
            <a:stretch>
              <a:fillRect/>
            </a:stretch>
          </p:blipFill>
          <p:spPr>
            <a:xfrm flipH="false" flipV="false">
              <a:off x="0" y="6921500"/>
              <a:ext cx="13506182" cy="6794500"/>
            </a:xfrm>
            <a:prstGeom prst="rect">
              <a:avLst/>
            </a:prstGeom>
          </p:spPr>
        </p:pic>
      </p:grpSp>
      <p:sp>
        <p:nvSpPr>
          <p:cNvPr name="Freeform 6" id="6"/>
          <p:cNvSpPr/>
          <p:nvPr/>
        </p:nvSpPr>
        <p:spPr>
          <a:xfrm flipH="false" flipV="false" rot="0">
            <a:off x="491740" y="215523"/>
            <a:ext cx="851277" cy="851277"/>
          </a:xfrm>
          <a:custGeom>
            <a:avLst/>
            <a:gdLst/>
            <a:ahLst/>
            <a:cxnLst/>
            <a:rect r="r" b="b" t="t" l="l"/>
            <a:pathLst>
              <a:path h="851277" w="851277">
                <a:moveTo>
                  <a:pt x="0" y="0"/>
                </a:moveTo>
                <a:lnTo>
                  <a:pt x="851276" y="0"/>
                </a:lnTo>
                <a:lnTo>
                  <a:pt x="851276" y="851277"/>
                </a:lnTo>
                <a:lnTo>
                  <a:pt x="0" y="851277"/>
                </a:lnTo>
                <a:lnTo>
                  <a:pt x="0" y="0"/>
                </a:lnTo>
                <a:close/>
              </a:path>
            </a:pathLst>
          </a:custGeom>
          <a:blipFill>
            <a:blip r:embed="rId5"/>
            <a:stretch>
              <a:fillRect l="0" t="0" r="0" b="0"/>
            </a:stretch>
          </a:blipFill>
        </p:spPr>
      </p:sp>
      <p:sp>
        <p:nvSpPr>
          <p:cNvPr name="TextBox 7" id="7"/>
          <p:cNvSpPr txBox="true"/>
          <p:nvPr/>
        </p:nvSpPr>
        <p:spPr>
          <a:xfrm rot="0">
            <a:off x="491740" y="1845310"/>
            <a:ext cx="7412274" cy="6482080"/>
          </a:xfrm>
          <a:prstGeom prst="rect">
            <a:avLst/>
          </a:prstGeom>
        </p:spPr>
        <p:txBody>
          <a:bodyPr anchor="t" rtlCol="false" tIns="0" lIns="0" bIns="0" rIns="0">
            <a:spAutoFit/>
          </a:bodyPr>
          <a:lstStyle/>
          <a:p>
            <a:pPr algn="l">
              <a:lnSpc>
                <a:spcPts val="3920"/>
              </a:lnSpc>
            </a:pPr>
            <a:r>
              <a:rPr lang="en-US" sz="2800">
                <a:solidFill>
                  <a:srgbClr val="145DA0"/>
                </a:solidFill>
                <a:latin typeface="Times New Roman"/>
                <a:ea typeface="Times New Roman"/>
                <a:cs typeface="Times New Roman"/>
                <a:sym typeface="Times New Roman"/>
              </a:rPr>
              <a:t>MachinesEquipments is a leading manufacturer, supplier, and exporter of fire fighting equipment in China. They offer a comprehensive range of products designed to combat fires effectively, including fire alarms, fire blankets, various types of fire extinguishers, hose reels, and fire hoses. Their equipment is utilized across multiple industries such as construction, commercial, residential, aviation, and oil and gas sectors. Committed to quality and safety, MachinesEquipments ensures that their products meet high standards to protect lives and property from fire hazards.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2802712" y="8746512"/>
            <a:ext cx="424437" cy="424437"/>
          </a:xfrm>
          <a:custGeom>
            <a:avLst/>
            <a:gdLst/>
            <a:ahLst/>
            <a:cxnLst/>
            <a:rect r="r" b="b" t="t" l="l"/>
            <a:pathLst>
              <a:path h="424437" w="424437">
                <a:moveTo>
                  <a:pt x="0" y="0"/>
                </a:moveTo>
                <a:lnTo>
                  <a:pt x="424437" y="0"/>
                </a:lnTo>
                <a:lnTo>
                  <a:pt x="424437" y="424437"/>
                </a:lnTo>
                <a:lnTo>
                  <a:pt x="0" y="42443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846656" y="9239250"/>
            <a:ext cx="355599" cy="355599"/>
          </a:xfrm>
          <a:custGeom>
            <a:avLst/>
            <a:gdLst/>
            <a:ahLst/>
            <a:cxnLst/>
            <a:rect r="r" b="b" t="t" l="l"/>
            <a:pathLst>
              <a:path h="355599" w="355599">
                <a:moveTo>
                  <a:pt x="0" y="0"/>
                </a:moveTo>
                <a:lnTo>
                  <a:pt x="355599" y="0"/>
                </a:lnTo>
                <a:lnTo>
                  <a:pt x="355599" y="355599"/>
                </a:lnTo>
                <a:lnTo>
                  <a:pt x="0" y="3555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0" y="0"/>
            <a:ext cx="18288000" cy="7148924"/>
            <a:chOff x="0" y="0"/>
            <a:chExt cx="2833290" cy="1107555"/>
          </a:xfrm>
        </p:grpSpPr>
        <p:sp>
          <p:nvSpPr>
            <p:cNvPr name="Freeform 5" id="5"/>
            <p:cNvSpPr/>
            <p:nvPr/>
          </p:nvSpPr>
          <p:spPr>
            <a:xfrm flipH="false" flipV="false" rot="0">
              <a:off x="0" y="0"/>
              <a:ext cx="2833290" cy="1107555"/>
            </a:xfrm>
            <a:custGeom>
              <a:avLst/>
              <a:gdLst/>
              <a:ahLst/>
              <a:cxnLst/>
              <a:rect r="r" b="b" t="t" l="l"/>
              <a:pathLst>
                <a:path h="1107555" w="2833290">
                  <a:moveTo>
                    <a:pt x="0" y="0"/>
                  </a:moveTo>
                  <a:lnTo>
                    <a:pt x="2833290" y="0"/>
                  </a:lnTo>
                  <a:lnTo>
                    <a:pt x="2833290" y="1107555"/>
                  </a:lnTo>
                  <a:lnTo>
                    <a:pt x="0" y="1107555"/>
                  </a:lnTo>
                  <a:close/>
                </a:path>
              </a:pathLst>
            </a:custGeom>
            <a:blipFill>
              <a:blip r:embed="rId6"/>
              <a:stretch>
                <a:fillRect l="0" t="-5814" r="0" b="-5814"/>
              </a:stretch>
            </a:blipFill>
          </p:spPr>
        </p:sp>
      </p:grpSp>
      <p:sp>
        <p:nvSpPr>
          <p:cNvPr name="Freeform 6" id="6"/>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7"/>
            <a:stretch>
              <a:fillRect l="0" t="0" r="0" b="0"/>
            </a:stretch>
          </a:blipFill>
        </p:spPr>
      </p:sp>
      <p:sp>
        <p:nvSpPr>
          <p:cNvPr name="TextBox 7" id="7"/>
          <p:cNvSpPr txBox="true"/>
          <p:nvPr/>
        </p:nvSpPr>
        <p:spPr>
          <a:xfrm rot="0">
            <a:off x="2663070" y="7214304"/>
            <a:ext cx="10434893" cy="1202543"/>
          </a:xfrm>
          <a:prstGeom prst="rect">
            <a:avLst/>
          </a:prstGeom>
        </p:spPr>
        <p:txBody>
          <a:bodyPr anchor="t" rtlCol="false" tIns="0" lIns="0" bIns="0" rIns="0">
            <a:spAutoFit/>
          </a:bodyPr>
          <a:lstStyle/>
          <a:p>
            <a:pPr algn="l" marL="0" indent="0" lvl="0">
              <a:lnSpc>
                <a:spcPts val="9843"/>
              </a:lnSpc>
            </a:pPr>
            <a:r>
              <a:rPr lang="en-US" sz="7030" spc="428">
                <a:solidFill>
                  <a:srgbClr val="145DA0"/>
                </a:solidFill>
                <a:latin typeface="Playfair Display"/>
                <a:ea typeface="Playfair Display"/>
                <a:cs typeface="Playfair Display"/>
                <a:sym typeface="Playfair Display"/>
              </a:rPr>
              <a:t>Thank You</a:t>
            </a:r>
          </a:p>
        </p:txBody>
      </p:sp>
      <p:sp>
        <p:nvSpPr>
          <p:cNvPr name="TextBox 8" id="8"/>
          <p:cNvSpPr txBox="true"/>
          <p:nvPr/>
        </p:nvSpPr>
        <p:spPr>
          <a:xfrm rot="0">
            <a:off x="3371510" y="8717937"/>
            <a:ext cx="6642081" cy="409575"/>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Playfair Display"/>
                <a:ea typeface="Playfair Display"/>
                <a:cs typeface="Playfair Display"/>
                <a:sym typeface="Playfair Display"/>
              </a:rPr>
              <a:t>sales@machinesequipments.com</a:t>
            </a:r>
          </a:p>
        </p:txBody>
      </p:sp>
      <p:sp>
        <p:nvSpPr>
          <p:cNvPr name="TextBox 9" id="9"/>
          <p:cNvSpPr txBox="true"/>
          <p:nvPr/>
        </p:nvSpPr>
        <p:spPr>
          <a:xfrm rot="0">
            <a:off x="3371510" y="9172575"/>
            <a:ext cx="14190146" cy="422274"/>
          </a:xfrm>
          <a:prstGeom prst="rect">
            <a:avLst/>
          </a:prstGeom>
        </p:spPr>
        <p:txBody>
          <a:bodyPr anchor="t" rtlCol="false" tIns="0" lIns="0" bIns="0" rIns="0">
            <a:spAutoFit/>
          </a:bodyPr>
          <a:lstStyle/>
          <a:p>
            <a:pPr algn="l">
              <a:lnSpc>
                <a:spcPts val="3500"/>
              </a:lnSpc>
            </a:pPr>
            <a:r>
              <a:rPr lang="en-US" sz="2500">
                <a:solidFill>
                  <a:srgbClr val="145DA0"/>
                </a:solidFill>
                <a:latin typeface="Playfair Display"/>
                <a:ea typeface="Playfair Display"/>
                <a:cs typeface="Playfair Display"/>
                <a:sym typeface="Playfair Display"/>
              </a:rPr>
              <a:t>https://www.machinesequipments.com/fire-fighting-equipment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Fire Fighting Equipments Exporters</dc:title>
</cp:coreProperties>
</file>