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Montserrat Classic Bold" charset="1" panose="00000800000000000000"/>
      <p:regular r:id="rId11"/>
    </p:embeddedFont>
    <p:embeddedFont>
      <p:font typeface="Montserrat Bold" charset="1" panose="00000800000000000000"/>
      <p:regular r:id="rId12"/>
    </p:embeddedFont>
    <p:embeddedFont>
      <p:font typeface="Montserrat" charset="1" panose="00000500000000000000"/>
      <p:regular r:id="rId13"/>
    </p:embeddedFont>
    <p:embeddedFont>
      <p:font typeface="Montserrat Classic" charset="1" panose="00000500000000000000"/>
      <p:regular r:id="rId14"/>
    </p:embeddedFont>
    <p:embeddedFont>
      <p:font typeface="Arial" charset="1" panose="020B0502020202020204"/>
      <p:regular r:id="rId15"/>
    </p:embeddedFont>
    <p:embeddedFont>
      <p:font typeface="Arial Bold" charset="1" panose="020B0802020202020204"/>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16.png" Type="http://schemas.openxmlformats.org/officeDocument/2006/relationships/image"/><Relationship Id="rId13" Target="../media/image17.svg" Type="http://schemas.openxmlformats.org/officeDocument/2006/relationships/image"/><Relationship Id="rId14" Target="../media/image9.png" Type="http://schemas.openxmlformats.org/officeDocument/2006/relationships/image"/><Relationship Id="rId15" Target="../media/image10.png" Type="http://schemas.openxmlformats.org/officeDocument/2006/relationships/image"/><Relationship Id="rId16" Target="../media/image11.svg" Type="http://schemas.openxmlformats.org/officeDocument/2006/relationships/image"/><Relationship Id="rId2" Target="../media/image5.png" Type="http://schemas.openxmlformats.org/officeDocument/2006/relationships/image"/><Relationship Id="rId3" Target="../media/image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png" Type="http://schemas.openxmlformats.org/officeDocument/2006/relationships/image"/><Relationship Id="rId7" Target="../media/image2.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svg" Type="http://schemas.openxmlformats.org/officeDocument/2006/relationships/image"/><Relationship Id="rId11" Target="../media/image18.jpeg" Type="http://schemas.openxmlformats.org/officeDocument/2006/relationships/image"/><Relationship Id="rId12" Target="../media/image19.jpeg" Type="http://schemas.openxmlformats.org/officeDocument/2006/relationships/image"/><Relationship Id="rId2" Target="../media/image3.png" Type="http://schemas.openxmlformats.org/officeDocument/2006/relationships/image"/><Relationship Id="rId3" Target="../media/image4.svg" Type="http://schemas.openxmlformats.org/officeDocument/2006/relationships/image"/><Relationship Id="rId4" Target="../media/image14.png" Type="http://schemas.openxmlformats.org/officeDocument/2006/relationships/image"/><Relationship Id="rId5" Target="../media/image15.svg" Type="http://schemas.openxmlformats.org/officeDocument/2006/relationships/image"/><Relationship Id="rId6" Target="../media/image16.png" Type="http://schemas.openxmlformats.org/officeDocument/2006/relationships/image"/><Relationship Id="rId7" Target="../media/image17.svg" Type="http://schemas.openxmlformats.org/officeDocument/2006/relationships/image"/><Relationship Id="rId8" Target="../media/image9.png" Type="http://schemas.openxmlformats.org/officeDocument/2006/relationships/image"/><Relationship Id="rId9"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 Id="rId3" Target="../media/image15.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22.png" Type="http://schemas.openxmlformats.org/officeDocument/2006/relationships/image"/><Relationship Id="rId14" Target="../media/image23.svg" Type="http://schemas.openxmlformats.org/officeDocument/2006/relationships/image"/><Relationship Id="rId2" Target="../media/image14.png" Type="http://schemas.openxmlformats.org/officeDocument/2006/relationships/image"/><Relationship Id="rId3" Target="../media/image15.svg" Type="http://schemas.openxmlformats.org/officeDocument/2006/relationships/image"/><Relationship Id="rId4" Target="../media/image20.png" Type="http://schemas.openxmlformats.org/officeDocument/2006/relationships/image"/><Relationship Id="rId5" Target="../media/image21.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3.png" Type="http://schemas.openxmlformats.org/officeDocument/2006/relationships/image"/><Relationship Id="rId9"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57981" y="394241"/>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8626" y="459785"/>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5" id="5"/>
          <p:cNvGrpSpPr/>
          <p:nvPr/>
        </p:nvGrpSpPr>
        <p:grpSpPr>
          <a:xfrm rot="0">
            <a:off x="-1074324" y="7028246"/>
            <a:ext cx="1706112" cy="17061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466895" y="7780321"/>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9" id="9"/>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0" id="10"/>
          <p:cNvSpPr/>
          <p:nvPr/>
        </p:nvSpPr>
        <p:spPr>
          <a:xfrm flipH="false" flipV="false" rot="0">
            <a:off x="3231672" y="670960"/>
            <a:ext cx="11824656" cy="2038734"/>
          </a:xfrm>
          <a:custGeom>
            <a:avLst/>
            <a:gdLst/>
            <a:ahLst/>
            <a:cxnLst/>
            <a:rect r="r" b="b" t="t" l="l"/>
            <a:pathLst>
              <a:path h="2038734" w="11824656">
                <a:moveTo>
                  <a:pt x="0" y="0"/>
                </a:moveTo>
                <a:lnTo>
                  <a:pt x="11824656" y="0"/>
                </a:lnTo>
                <a:lnTo>
                  <a:pt x="11824656" y="2038733"/>
                </a:lnTo>
                <a:lnTo>
                  <a:pt x="0" y="2038733"/>
                </a:lnTo>
                <a:lnTo>
                  <a:pt x="0" y="0"/>
                </a:lnTo>
                <a:close/>
              </a:path>
            </a:pathLst>
          </a:custGeom>
          <a:blipFill>
            <a:blip r:embed="rId10"/>
            <a:stretch>
              <a:fillRect l="0" t="0" r="0" b="0"/>
            </a:stretch>
          </a:blipFill>
        </p:spPr>
      </p:sp>
      <p:grpSp>
        <p:nvGrpSpPr>
          <p:cNvPr name="Group 11" id="11"/>
          <p:cNvGrpSpPr/>
          <p:nvPr/>
        </p:nvGrpSpPr>
        <p:grpSpPr>
          <a:xfrm rot="0">
            <a:off x="853056" y="8504560"/>
            <a:ext cx="892208" cy="89220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4" id="14"/>
          <p:cNvSpPr/>
          <p:nvPr/>
        </p:nvSpPr>
        <p:spPr>
          <a:xfrm flipH="false" flipV="false" rot="0">
            <a:off x="1040332" y="8691835"/>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15" id="15"/>
          <p:cNvSpPr txBox="true"/>
          <p:nvPr/>
        </p:nvSpPr>
        <p:spPr>
          <a:xfrm rot="0">
            <a:off x="1958728" y="3320591"/>
            <a:ext cx="14016896" cy="3611257"/>
          </a:xfrm>
          <a:prstGeom prst="rect">
            <a:avLst/>
          </a:prstGeom>
        </p:spPr>
        <p:txBody>
          <a:bodyPr anchor="t" rtlCol="false" tIns="0" lIns="0" bIns="0" rIns="0">
            <a:spAutoFit/>
          </a:bodyPr>
          <a:lstStyle/>
          <a:p>
            <a:pPr algn="ctr">
              <a:lnSpc>
                <a:spcPts val="9679"/>
              </a:lnSpc>
            </a:pPr>
            <a:r>
              <a:rPr lang="en-US" sz="6011" b="true">
                <a:solidFill>
                  <a:srgbClr val="323730"/>
                </a:solidFill>
                <a:latin typeface="Montserrat Classic Bold"/>
                <a:ea typeface="Montserrat Classic Bold"/>
                <a:cs typeface="Montserrat Classic Bold"/>
                <a:sym typeface="Montserrat Classic Bold"/>
              </a:rPr>
              <a:t>Cold Chain Equipments Manufacturers</a:t>
            </a:r>
          </a:p>
          <a:p>
            <a:pPr algn="ctr">
              <a:lnSpc>
                <a:spcPts val="9679"/>
              </a:lnSpc>
            </a:pPr>
          </a:p>
        </p:txBody>
      </p:sp>
      <p:sp>
        <p:nvSpPr>
          <p:cNvPr name="TextBox 16" id="16"/>
          <p:cNvSpPr txBox="true"/>
          <p:nvPr/>
        </p:nvSpPr>
        <p:spPr>
          <a:xfrm rot="0">
            <a:off x="2057981" y="9131432"/>
            <a:ext cx="15496486" cy="396367"/>
          </a:xfrm>
          <a:prstGeom prst="rect">
            <a:avLst/>
          </a:prstGeom>
        </p:spPr>
        <p:txBody>
          <a:bodyPr anchor="t" rtlCol="false" tIns="0" lIns="0" bIns="0" rIns="0">
            <a:spAutoFit/>
          </a:bodyPr>
          <a:lstStyle/>
          <a:p>
            <a:pPr algn="l">
              <a:lnSpc>
                <a:spcPts val="3223"/>
              </a:lnSpc>
            </a:pPr>
            <a:r>
              <a:rPr lang="en-US" sz="2599" spc="-51" b="true">
                <a:solidFill>
                  <a:srgbClr val="000000"/>
                </a:solidFill>
                <a:latin typeface="Montserrat Bold"/>
                <a:ea typeface="Montserrat Bold"/>
                <a:cs typeface="Montserrat Bold"/>
                <a:sym typeface="Montserrat Bold"/>
              </a:rPr>
              <a:t>https://www.naugramedical.com/cold-chain-equipments</a:t>
            </a:r>
          </a:p>
        </p:txBody>
      </p:sp>
      <p:sp>
        <p:nvSpPr>
          <p:cNvPr name="TextBox 17" id="17"/>
          <p:cNvSpPr txBox="true"/>
          <p:nvPr/>
        </p:nvSpPr>
        <p:spPr>
          <a:xfrm rot="0">
            <a:off x="2057981" y="8541126"/>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18" id="18"/>
          <p:cNvSpPr txBox="true"/>
          <p:nvPr/>
        </p:nvSpPr>
        <p:spPr>
          <a:xfrm rot="0">
            <a:off x="4506236" y="6482314"/>
            <a:ext cx="9275528" cy="530860"/>
          </a:xfrm>
          <a:prstGeom prst="rect">
            <a:avLst/>
          </a:prstGeom>
        </p:spPr>
        <p:txBody>
          <a:bodyPr anchor="t" rtlCol="false" tIns="0" lIns="0" bIns="0" rIns="0">
            <a:spAutoFit/>
          </a:bodyPr>
          <a:lstStyle/>
          <a:p>
            <a:pPr algn="ctr">
              <a:lnSpc>
                <a:spcPts val="4339"/>
              </a:lnSpc>
              <a:spcBef>
                <a:spcPct val="0"/>
              </a:spcBef>
            </a:pPr>
            <a:r>
              <a:rPr lang="en-US" sz="3099">
                <a:solidFill>
                  <a:srgbClr val="000000"/>
                </a:solidFill>
                <a:latin typeface="Montserrat"/>
                <a:ea typeface="Montserrat"/>
                <a:cs typeface="Montserrat"/>
                <a:sym typeface="Montserrat"/>
              </a:rPr>
              <a:t>Reliable Solutions for Advanced Medical</a:t>
            </a:r>
          </a:p>
        </p:txBody>
      </p:sp>
      <p:sp>
        <p:nvSpPr>
          <p:cNvPr name="TextBox 19" id="19"/>
          <p:cNvSpPr txBox="true"/>
          <p:nvPr/>
        </p:nvSpPr>
        <p:spPr>
          <a:xfrm rot="0">
            <a:off x="4329413" y="7493823"/>
            <a:ext cx="9275528" cy="488315"/>
          </a:xfrm>
          <a:prstGeom prst="rect">
            <a:avLst/>
          </a:prstGeom>
        </p:spPr>
        <p:txBody>
          <a:bodyPr anchor="t" rtlCol="false" tIns="0" lIns="0" bIns="0" rIns="0">
            <a:spAutoFit/>
          </a:bodyPr>
          <a:lstStyle/>
          <a:p>
            <a:pPr algn="ctr">
              <a:lnSpc>
                <a:spcPts val="4059"/>
              </a:lnSpc>
              <a:spcBef>
                <a:spcPct val="0"/>
              </a:spcBef>
            </a:pPr>
            <a:r>
              <a:rPr lang="en-US" b="true" sz="2899">
                <a:solidFill>
                  <a:srgbClr val="000000"/>
                </a:solidFill>
                <a:latin typeface="Montserrat Bold"/>
                <a:ea typeface="Montserrat Bold"/>
                <a:cs typeface="Montserrat Bold"/>
                <a:sym typeface="Montserrat Bold"/>
              </a:rPr>
              <a:t>Presented by:</a:t>
            </a:r>
            <a:r>
              <a:rPr lang="en-US" sz="2899">
                <a:solidFill>
                  <a:srgbClr val="000000"/>
                </a:solidFill>
                <a:latin typeface="Montserrat"/>
                <a:ea typeface="Montserrat"/>
                <a:cs typeface="Montserrat"/>
                <a:sym typeface="Montserrat"/>
              </a:rPr>
              <a:t> </a:t>
            </a:r>
            <a:r>
              <a:rPr lang="en-US" b="true" sz="2899">
                <a:solidFill>
                  <a:srgbClr val="193378"/>
                </a:solidFill>
                <a:latin typeface="Montserrat Bold"/>
                <a:ea typeface="Montserrat Bold"/>
                <a:cs typeface="Montserrat Bold"/>
                <a:sym typeface="Montserrat Bold"/>
              </a:rPr>
              <a:t>Naugra Medical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5919761" y="2422567"/>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15591315" y="173006"/>
            <a:ext cx="1268804" cy="126880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487976" y="2255533"/>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6">
              <a:alphaModFix amt="25000"/>
              <a:extLst>
                <a:ext uri="{96DAC541-7B7A-43D3-8B79-37D633B846F1}">
                  <asvg:svgBlip xmlns:asvg="http://schemas.microsoft.com/office/drawing/2016/SVG/main" r:embed="rId7"/>
                </a:ext>
              </a:extLst>
            </a:blip>
            <a:stretch>
              <a:fillRect l="0" t="0" r="0" b="0"/>
            </a:stretch>
          </a:blipFill>
        </p:spPr>
      </p:sp>
      <p:grpSp>
        <p:nvGrpSpPr>
          <p:cNvPr name="Group 15" id="15"/>
          <p:cNvGrpSpPr/>
          <p:nvPr/>
        </p:nvGrpSpPr>
        <p:grpSpPr>
          <a:xfrm rot="0">
            <a:off x="17259300" y="-670628"/>
            <a:ext cx="1706112" cy="1706112"/>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7" id="1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8" id="18"/>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20" id="20"/>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21" id="21"/>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14"/>
            <a:stretch>
              <a:fillRect l="0" t="0" r="0" b="0"/>
            </a:stretch>
          </a:blipFill>
        </p:spPr>
      </p:sp>
      <p:grpSp>
        <p:nvGrpSpPr>
          <p:cNvPr name="Group 22" id="22"/>
          <p:cNvGrpSpPr/>
          <p:nvPr/>
        </p:nvGrpSpPr>
        <p:grpSpPr>
          <a:xfrm rot="0">
            <a:off x="547869" y="8490281"/>
            <a:ext cx="892208" cy="892208"/>
            <a:chOff x="0" y="0"/>
            <a:chExt cx="812800" cy="812800"/>
          </a:xfrm>
        </p:grpSpPr>
        <p:sp>
          <p:nvSpPr>
            <p:cNvPr name="Freeform 23" id="2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4" id="24"/>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5" id="25"/>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p:spPr>
      </p:sp>
      <p:sp>
        <p:nvSpPr>
          <p:cNvPr name="TextBox 26" id="26"/>
          <p:cNvSpPr txBox="true"/>
          <p:nvPr/>
        </p:nvSpPr>
        <p:spPr>
          <a:xfrm rot="0">
            <a:off x="821485" y="3329307"/>
            <a:ext cx="7831525" cy="4088130"/>
          </a:xfrm>
          <a:prstGeom prst="rect">
            <a:avLst/>
          </a:prstGeom>
        </p:spPr>
        <p:txBody>
          <a:bodyPr anchor="t" rtlCol="false" tIns="0" lIns="0" bIns="0" rIns="0">
            <a:spAutoFit/>
          </a:bodyPr>
          <a:lstStyle/>
          <a:p>
            <a:pPr algn="l">
              <a:lnSpc>
                <a:spcPts val="4050"/>
              </a:lnSpc>
            </a:pPr>
            <a:r>
              <a:rPr lang="en-US" sz="2700">
                <a:solidFill>
                  <a:srgbClr val="000000"/>
                </a:solidFill>
                <a:latin typeface="Montserrat Classic"/>
                <a:ea typeface="Montserrat Classic"/>
                <a:cs typeface="Montserrat Classic"/>
                <a:sym typeface="Montserrat Classic"/>
              </a:rPr>
              <a:t>We are Naugra Medical, a leading name in the Medical and Hospital Lab Instruments industry. Our services include manufacturing, supplying, and exporting the associated medical instruments and equipment. We offer an integrated service to our clients to ease the necessities related to the medical field.</a:t>
            </a:r>
          </a:p>
        </p:txBody>
      </p:sp>
      <p:sp>
        <p:nvSpPr>
          <p:cNvPr name="TextBox 27" id="27"/>
          <p:cNvSpPr txBox="true"/>
          <p:nvPr/>
        </p:nvSpPr>
        <p:spPr>
          <a:xfrm rot="0">
            <a:off x="5752741" y="1548810"/>
            <a:ext cx="7237943" cy="964556"/>
          </a:xfrm>
          <a:prstGeom prst="rect">
            <a:avLst/>
          </a:prstGeom>
        </p:spPr>
        <p:txBody>
          <a:bodyPr anchor="t" rtlCol="false" tIns="0" lIns="0" bIns="0" rIns="0">
            <a:spAutoFit/>
          </a:bodyPr>
          <a:lstStyle/>
          <a:p>
            <a:pPr algn="ctr">
              <a:lnSpc>
                <a:spcPts val="7366"/>
              </a:lnSpc>
            </a:pPr>
            <a:r>
              <a:rPr lang="en-US" sz="6949" b="true">
                <a:solidFill>
                  <a:srgbClr val="193378"/>
                </a:solidFill>
                <a:latin typeface="Montserrat Classic Bold"/>
                <a:ea typeface="Montserrat Classic Bold"/>
                <a:cs typeface="Montserrat Classic Bold"/>
                <a:sym typeface="Montserrat Classic Bold"/>
              </a:rPr>
              <a:t>About Us</a:t>
            </a:r>
          </a:p>
        </p:txBody>
      </p:sp>
      <p:sp>
        <p:nvSpPr>
          <p:cNvPr name="TextBox 28" id="28"/>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
        <p:nvSpPr>
          <p:cNvPr name="TextBox 29" id="29"/>
          <p:cNvSpPr txBox="true"/>
          <p:nvPr/>
        </p:nvSpPr>
        <p:spPr>
          <a:xfrm rot="0">
            <a:off x="9966912" y="3255012"/>
            <a:ext cx="8474221" cy="4265295"/>
          </a:xfrm>
          <a:prstGeom prst="rect">
            <a:avLst/>
          </a:prstGeom>
        </p:spPr>
        <p:txBody>
          <a:bodyPr anchor="t" rtlCol="false" tIns="0" lIns="0" bIns="0" rIns="0">
            <a:spAutoFit/>
          </a:bodyPr>
          <a:lstStyle/>
          <a:p>
            <a:pPr algn="l">
              <a:lnSpc>
                <a:spcPts val="3779"/>
              </a:lnSpc>
              <a:spcBef>
                <a:spcPct val="0"/>
              </a:spcBef>
            </a:pPr>
            <a:r>
              <a:rPr lang="en-US" sz="2699">
                <a:solidFill>
                  <a:srgbClr val="000000"/>
                </a:solidFill>
                <a:latin typeface="Montserrat Classic"/>
                <a:ea typeface="Montserrat Classic"/>
                <a:cs typeface="Montserrat Classic"/>
                <a:sym typeface="Montserrat Classic"/>
              </a:rPr>
              <a:t>As Hospital and medical laboratory instruments manufacturers suppliers and exporters, we never compromise on the quality of the products that we deliver. Each piece of medical equipment and furniture that we manufacture features premium attributes. A perfect blend of effectivity and usability is what we work to achieve with our established collection.</a:t>
            </a:r>
          </a:p>
          <a:p>
            <a:pPr algn="l">
              <a:lnSpc>
                <a:spcPts val="3779"/>
              </a:lnSpc>
              <a:spcBef>
                <a:spcPct val="0"/>
              </a:spcBef>
            </a:pPr>
          </a:p>
        </p:txBody>
      </p:sp>
      <p:sp>
        <p:nvSpPr>
          <p:cNvPr name="TextBox 30" id="30"/>
          <p:cNvSpPr txBox="true"/>
          <p:nvPr/>
        </p:nvSpPr>
        <p:spPr>
          <a:xfrm rot="0">
            <a:off x="1700237" y="8668031"/>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https://www.naugramedical.com/cold-chain-equipments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grpSp>
        <p:nvGrpSpPr>
          <p:cNvPr name="Group 8" id="8"/>
          <p:cNvGrpSpPr/>
          <p:nvPr/>
        </p:nvGrpSpPr>
        <p:grpSpPr>
          <a:xfrm rot="0">
            <a:off x="15591315" y="173006"/>
            <a:ext cx="1268804" cy="1268804"/>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1" id="11"/>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grpSp>
        <p:nvGrpSpPr>
          <p:cNvPr name="Group 12" id="12"/>
          <p:cNvGrpSpPr/>
          <p:nvPr/>
        </p:nvGrpSpPr>
        <p:grpSpPr>
          <a:xfrm rot="0">
            <a:off x="17259300" y="-670628"/>
            <a:ext cx="1706112" cy="1706112"/>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4" id="14"/>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5" id="15"/>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6" id="16"/>
          <p:cNvSpPr/>
          <p:nvPr/>
        </p:nvSpPr>
        <p:spPr>
          <a:xfrm flipH="false" flipV="false" rot="0">
            <a:off x="15972001" y="505365"/>
            <a:ext cx="507431" cy="604085"/>
          </a:xfrm>
          <a:custGeom>
            <a:avLst/>
            <a:gdLst/>
            <a:ahLst/>
            <a:cxnLst/>
            <a:rect r="r" b="b" t="t" l="l"/>
            <a:pathLst>
              <a:path h="604085" w="507431">
                <a:moveTo>
                  <a:pt x="0" y="0"/>
                </a:moveTo>
                <a:lnTo>
                  <a:pt x="507432" y="0"/>
                </a:lnTo>
                <a:lnTo>
                  <a:pt x="507432" y="604085"/>
                </a:lnTo>
                <a:lnTo>
                  <a:pt x="0" y="60408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7" id="17"/>
          <p:cNvSpPr/>
          <p:nvPr/>
        </p:nvSpPr>
        <p:spPr>
          <a:xfrm flipH="false" flipV="false" rot="0">
            <a:off x="5455227" y="0"/>
            <a:ext cx="7053652" cy="1216147"/>
          </a:xfrm>
          <a:custGeom>
            <a:avLst/>
            <a:gdLst/>
            <a:ahLst/>
            <a:cxnLst/>
            <a:rect r="r" b="b" t="t" l="l"/>
            <a:pathLst>
              <a:path h="1216147" w="7053652">
                <a:moveTo>
                  <a:pt x="0" y="0"/>
                </a:moveTo>
                <a:lnTo>
                  <a:pt x="7053652" y="0"/>
                </a:lnTo>
                <a:lnTo>
                  <a:pt x="7053652" y="1216147"/>
                </a:lnTo>
                <a:lnTo>
                  <a:pt x="0" y="1216147"/>
                </a:lnTo>
                <a:lnTo>
                  <a:pt x="0" y="0"/>
                </a:lnTo>
                <a:close/>
              </a:path>
            </a:pathLst>
          </a:custGeom>
          <a:blipFill>
            <a:blip r:embed="rId8"/>
            <a:stretch>
              <a:fillRect l="0" t="0" r="0" b="0"/>
            </a:stretch>
          </a:blipFill>
        </p:spPr>
      </p:sp>
      <p:grpSp>
        <p:nvGrpSpPr>
          <p:cNvPr name="Group 18" id="18"/>
          <p:cNvGrpSpPr/>
          <p:nvPr/>
        </p:nvGrpSpPr>
        <p:grpSpPr>
          <a:xfrm rot="0">
            <a:off x="547869" y="8490281"/>
            <a:ext cx="892208" cy="892208"/>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1" id="21"/>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22" id="22"/>
          <p:cNvSpPr/>
          <p:nvPr/>
        </p:nvSpPr>
        <p:spPr>
          <a:xfrm flipH="false" flipV="false" rot="0">
            <a:off x="735145" y="2870847"/>
            <a:ext cx="4395079" cy="4274214"/>
          </a:xfrm>
          <a:custGeom>
            <a:avLst/>
            <a:gdLst/>
            <a:ahLst/>
            <a:cxnLst/>
            <a:rect r="r" b="b" t="t" l="l"/>
            <a:pathLst>
              <a:path h="4274214" w="4395079">
                <a:moveTo>
                  <a:pt x="0" y="0"/>
                </a:moveTo>
                <a:lnTo>
                  <a:pt x="4395078" y="0"/>
                </a:lnTo>
                <a:lnTo>
                  <a:pt x="4395078" y="4274214"/>
                </a:lnTo>
                <a:lnTo>
                  <a:pt x="0" y="4274214"/>
                </a:lnTo>
                <a:lnTo>
                  <a:pt x="0" y="0"/>
                </a:lnTo>
                <a:close/>
              </a:path>
            </a:pathLst>
          </a:custGeom>
          <a:blipFill>
            <a:blip r:embed="rId11"/>
            <a:stretch>
              <a:fillRect l="0" t="0" r="0" b="0"/>
            </a:stretch>
          </a:blipFill>
        </p:spPr>
      </p:sp>
      <p:sp>
        <p:nvSpPr>
          <p:cNvPr name="Freeform 23" id="23"/>
          <p:cNvSpPr/>
          <p:nvPr/>
        </p:nvSpPr>
        <p:spPr>
          <a:xfrm flipH="false" flipV="false" rot="0">
            <a:off x="6277136" y="2870847"/>
            <a:ext cx="5326123" cy="4274214"/>
          </a:xfrm>
          <a:custGeom>
            <a:avLst/>
            <a:gdLst/>
            <a:ahLst/>
            <a:cxnLst/>
            <a:rect r="r" b="b" t="t" l="l"/>
            <a:pathLst>
              <a:path h="4274214" w="5326123">
                <a:moveTo>
                  <a:pt x="0" y="0"/>
                </a:moveTo>
                <a:lnTo>
                  <a:pt x="5326123" y="0"/>
                </a:lnTo>
                <a:lnTo>
                  <a:pt x="5326123" y="4274214"/>
                </a:lnTo>
                <a:lnTo>
                  <a:pt x="0" y="4274214"/>
                </a:lnTo>
                <a:lnTo>
                  <a:pt x="0" y="0"/>
                </a:lnTo>
                <a:close/>
              </a:path>
            </a:pathLst>
          </a:custGeom>
          <a:blipFill>
            <a:blip r:embed="rId12"/>
            <a:stretch>
              <a:fillRect l="0" t="0" r="0" b="0"/>
            </a:stretch>
          </a:blipFill>
        </p:spPr>
      </p:sp>
      <p:sp>
        <p:nvSpPr>
          <p:cNvPr name="Freeform 24" id="24"/>
          <p:cNvSpPr/>
          <p:nvPr/>
        </p:nvSpPr>
        <p:spPr>
          <a:xfrm flipH="false" flipV="false" rot="0">
            <a:off x="12963438" y="2587890"/>
            <a:ext cx="4876815" cy="4742702"/>
          </a:xfrm>
          <a:custGeom>
            <a:avLst/>
            <a:gdLst/>
            <a:ahLst/>
            <a:cxnLst/>
            <a:rect r="r" b="b" t="t" l="l"/>
            <a:pathLst>
              <a:path h="4742702" w="4876815">
                <a:moveTo>
                  <a:pt x="0" y="0"/>
                </a:moveTo>
                <a:lnTo>
                  <a:pt x="4876815" y="0"/>
                </a:lnTo>
                <a:lnTo>
                  <a:pt x="4876815" y="4742702"/>
                </a:lnTo>
                <a:lnTo>
                  <a:pt x="0" y="4742702"/>
                </a:lnTo>
                <a:lnTo>
                  <a:pt x="0" y="0"/>
                </a:lnTo>
                <a:close/>
              </a:path>
            </a:pathLst>
          </a:custGeom>
          <a:blipFill>
            <a:blip r:embed="rId11"/>
            <a:stretch>
              <a:fillRect l="0" t="0" r="0" b="0"/>
            </a:stretch>
          </a:blipFill>
        </p:spPr>
      </p:sp>
      <p:sp>
        <p:nvSpPr>
          <p:cNvPr name="TextBox 25" id="25"/>
          <p:cNvSpPr txBox="true"/>
          <p:nvPr/>
        </p:nvSpPr>
        <p:spPr>
          <a:xfrm rot="0">
            <a:off x="1700237" y="8668031"/>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https://www.naugramedical.com/cold-chain-equipments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288173" y="761432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615568" y="824384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6254765" y="-670628"/>
            <a:ext cx="2710648" cy="2710648"/>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4" id="14"/>
          <p:cNvGrpSpPr/>
          <p:nvPr/>
        </p:nvGrpSpPr>
        <p:grpSpPr>
          <a:xfrm rot="0">
            <a:off x="17610088" y="1286533"/>
            <a:ext cx="1482057" cy="1482057"/>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0" y="-109988"/>
            <a:ext cx="5975716" cy="1030296"/>
          </a:xfrm>
          <a:custGeom>
            <a:avLst/>
            <a:gdLst/>
            <a:ahLst/>
            <a:cxnLst/>
            <a:rect r="r" b="b" t="t" l="l"/>
            <a:pathLst>
              <a:path h="1030296" w="5975716">
                <a:moveTo>
                  <a:pt x="0" y="0"/>
                </a:moveTo>
                <a:lnTo>
                  <a:pt x="5975716" y="0"/>
                </a:lnTo>
                <a:lnTo>
                  <a:pt x="5975716" y="1030296"/>
                </a:lnTo>
                <a:lnTo>
                  <a:pt x="0" y="1030296"/>
                </a:lnTo>
                <a:lnTo>
                  <a:pt x="0" y="0"/>
                </a:lnTo>
                <a:close/>
              </a:path>
            </a:pathLst>
          </a:custGeom>
          <a:blipFill>
            <a:blip r:embed="rId6"/>
            <a:stretch>
              <a:fillRect l="0" t="0" r="0" b="0"/>
            </a:stretch>
          </a:blipFill>
        </p:spPr>
      </p:sp>
      <p:sp>
        <p:nvSpPr>
          <p:cNvPr name="TextBox 18" id="18"/>
          <p:cNvSpPr txBox="true"/>
          <p:nvPr/>
        </p:nvSpPr>
        <p:spPr>
          <a:xfrm rot="0">
            <a:off x="1140751" y="2297709"/>
            <a:ext cx="16006499" cy="7277183"/>
          </a:xfrm>
          <a:prstGeom prst="rect">
            <a:avLst/>
          </a:prstGeom>
        </p:spPr>
        <p:txBody>
          <a:bodyPr anchor="t" rtlCol="false" tIns="0" lIns="0" bIns="0" rIns="0">
            <a:spAutoFit/>
          </a:bodyPr>
          <a:lstStyle/>
          <a:p>
            <a:pPr algn="just">
              <a:lnSpc>
                <a:spcPts val="5621"/>
              </a:lnSpc>
            </a:pPr>
          </a:p>
          <a:p>
            <a:pPr algn="just">
              <a:lnSpc>
                <a:spcPts val="5771"/>
              </a:lnSpc>
            </a:pPr>
            <a:r>
              <a:rPr lang="en-US" sz="3847">
                <a:solidFill>
                  <a:srgbClr val="000000"/>
                </a:solidFill>
                <a:latin typeface="Arial"/>
                <a:ea typeface="Arial"/>
                <a:cs typeface="Arial"/>
                <a:sym typeface="Arial"/>
              </a:rPr>
              <a:t>Naugra Medical is a leading </a:t>
            </a:r>
            <a:r>
              <a:rPr lang="en-US" sz="3847" b="true">
                <a:solidFill>
                  <a:srgbClr val="3575FE"/>
                </a:solidFill>
                <a:latin typeface="Arial Bold"/>
                <a:ea typeface="Arial Bold"/>
                <a:cs typeface="Arial Bold"/>
                <a:sym typeface="Arial Bold"/>
              </a:rPr>
              <a:t>Cold Chain Equipment Manufacturer</a:t>
            </a:r>
            <a:r>
              <a:rPr lang="en-US" sz="3847">
                <a:solidFill>
                  <a:srgbClr val="000000"/>
                </a:solidFill>
                <a:latin typeface="Arial"/>
                <a:ea typeface="Arial"/>
                <a:cs typeface="Arial"/>
                <a:sym typeface="Arial"/>
              </a:rPr>
              <a:t>, offering high-quality solutions for storing and transporting temperature-sensitive medical supplies. Their range includes vaccine refrigerators, ice-lined freezers, cold boxes, and temperature monitoring devices. Designed for reliability and efficiency, Naugra Medical ensures optimal preservation of pharmaceuticals, vaccines, and biological products for healthcare and research needs.</a:t>
            </a:r>
          </a:p>
          <a:p>
            <a:pPr algn="just">
              <a:lnSpc>
                <a:spcPts val="6071"/>
              </a:lnSpc>
            </a:pPr>
          </a:p>
          <a:p>
            <a:pPr algn="just">
              <a:lnSpc>
                <a:spcPts val="5621"/>
              </a:lnSpc>
            </a:pPr>
          </a:p>
        </p:txBody>
      </p:sp>
      <p:sp>
        <p:nvSpPr>
          <p:cNvPr name="TextBox 19" id="19"/>
          <p:cNvSpPr txBox="true"/>
          <p:nvPr/>
        </p:nvSpPr>
        <p:spPr>
          <a:xfrm rot="0">
            <a:off x="1273319" y="1768033"/>
            <a:ext cx="15165855" cy="891539"/>
          </a:xfrm>
          <a:prstGeom prst="rect">
            <a:avLst/>
          </a:prstGeom>
        </p:spPr>
        <p:txBody>
          <a:bodyPr anchor="t" rtlCol="false" tIns="0" lIns="0" bIns="0" rIns="0">
            <a:spAutoFit/>
          </a:bodyPr>
          <a:lstStyle/>
          <a:p>
            <a:pPr algn="ctr">
              <a:lnSpc>
                <a:spcPts val="7440"/>
              </a:lnSpc>
            </a:pPr>
            <a:r>
              <a:rPr lang="en-US" sz="4800" b="true">
                <a:solidFill>
                  <a:srgbClr val="193378"/>
                </a:solidFill>
                <a:latin typeface="Montserrat Classic Bold"/>
                <a:ea typeface="Montserrat Classic Bold"/>
                <a:cs typeface="Montserrat Classic Bold"/>
                <a:sym typeface="Montserrat Classic Bold"/>
              </a:rPr>
              <a:t>Cold Chain Equipments Manufacturers</a:t>
            </a:r>
          </a:p>
        </p:txBody>
      </p:sp>
      <p:grpSp>
        <p:nvGrpSpPr>
          <p:cNvPr name="Group 20" id="20"/>
          <p:cNvGrpSpPr/>
          <p:nvPr/>
        </p:nvGrpSpPr>
        <p:grpSpPr>
          <a:xfrm rot="0">
            <a:off x="547869" y="8490281"/>
            <a:ext cx="892208" cy="892208"/>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3" id="23"/>
          <p:cNvSpPr/>
          <p:nvPr/>
        </p:nvSpPr>
        <p:spPr>
          <a:xfrm flipH="false" flipV="false" rot="0">
            <a:off x="735145" y="8677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4" id="24"/>
          <p:cNvSpPr txBox="true"/>
          <p:nvPr/>
        </p:nvSpPr>
        <p:spPr>
          <a:xfrm rot="0">
            <a:off x="1700237" y="854847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https://www.naugramedical.com/cold-chain-equipments</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500918" y="6028555"/>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739199" y="6259136"/>
            <a:ext cx="415645" cy="402798"/>
          </a:xfrm>
          <a:custGeom>
            <a:avLst/>
            <a:gdLst/>
            <a:ahLst/>
            <a:cxnLst/>
            <a:rect r="r" b="b" t="t" l="l"/>
            <a:pathLst>
              <a:path h="402798" w="415645">
                <a:moveTo>
                  <a:pt x="0" y="0"/>
                </a:moveTo>
                <a:lnTo>
                  <a:pt x="415645" y="0"/>
                </a:lnTo>
                <a:lnTo>
                  <a:pt x="415645" y="402798"/>
                </a:lnTo>
                <a:lnTo>
                  <a:pt x="0" y="40279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565448" y="5052701"/>
            <a:ext cx="726388" cy="181597"/>
          </a:xfrm>
          <a:custGeom>
            <a:avLst/>
            <a:gdLst/>
            <a:ahLst/>
            <a:cxnLst/>
            <a:rect r="r" b="b" t="t" l="l"/>
            <a:pathLst>
              <a:path h="181597" w="726388">
                <a:moveTo>
                  <a:pt x="0" y="0"/>
                </a:moveTo>
                <a:lnTo>
                  <a:pt x="726388" y="0"/>
                </a:lnTo>
                <a:lnTo>
                  <a:pt x="726388" y="181598"/>
                </a:lnTo>
                <a:lnTo>
                  <a:pt x="0" y="18159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4" id="14"/>
          <p:cNvGrpSpPr/>
          <p:nvPr/>
        </p:nvGrpSpPr>
        <p:grpSpPr>
          <a:xfrm rot="0">
            <a:off x="-2589502" y="9176133"/>
            <a:ext cx="3933790" cy="3933790"/>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500918" y="8435467"/>
            <a:ext cx="1001836" cy="100183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0" id="20"/>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1" id="21"/>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sp>
        <p:nvSpPr>
          <p:cNvPr name="Freeform 22" id="22"/>
          <p:cNvSpPr/>
          <p:nvPr/>
        </p:nvSpPr>
        <p:spPr>
          <a:xfrm flipH="false" flipV="false" rot="0">
            <a:off x="588979" y="356891"/>
            <a:ext cx="6117477" cy="1054737"/>
          </a:xfrm>
          <a:custGeom>
            <a:avLst/>
            <a:gdLst/>
            <a:ahLst/>
            <a:cxnLst/>
            <a:rect r="r" b="b" t="t" l="l"/>
            <a:pathLst>
              <a:path h="1054737" w="6117477">
                <a:moveTo>
                  <a:pt x="0" y="0"/>
                </a:moveTo>
                <a:lnTo>
                  <a:pt x="6117478" y="0"/>
                </a:lnTo>
                <a:lnTo>
                  <a:pt x="6117478" y="1054737"/>
                </a:lnTo>
                <a:lnTo>
                  <a:pt x="0" y="1054737"/>
                </a:lnTo>
                <a:lnTo>
                  <a:pt x="0" y="0"/>
                </a:lnTo>
                <a:close/>
              </a:path>
            </a:pathLst>
          </a:custGeom>
          <a:blipFill>
            <a:blip r:embed="rId10"/>
            <a:stretch>
              <a:fillRect l="0" t="0" r="0" b="0"/>
            </a:stretch>
          </a:blipFill>
        </p:spPr>
      </p:sp>
      <p:sp>
        <p:nvSpPr>
          <p:cNvPr name="Freeform 23" id="23"/>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8">
              <a:alphaModFix amt="25000"/>
              <a:extLst>
                <a:ext uri="{96DAC541-7B7A-43D3-8B79-37D633B846F1}">
                  <asvg:svgBlip xmlns:asvg="http://schemas.microsoft.com/office/drawing/2016/SVG/main" r:embed="rId9"/>
                </a:ext>
              </a:extLst>
            </a:blip>
            <a:stretch>
              <a:fillRect l="0" t="0" r="0" b="0"/>
            </a:stretch>
          </a:blipFill>
        </p:spPr>
      </p:sp>
      <p:grpSp>
        <p:nvGrpSpPr>
          <p:cNvPr name="Group 24" id="24"/>
          <p:cNvGrpSpPr/>
          <p:nvPr/>
        </p:nvGrpSpPr>
        <p:grpSpPr>
          <a:xfrm rot="0">
            <a:off x="452080" y="7340567"/>
            <a:ext cx="892208" cy="892208"/>
            <a:chOff x="0" y="0"/>
            <a:chExt cx="812800" cy="812800"/>
          </a:xfrm>
        </p:grpSpPr>
        <p:sp>
          <p:nvSpPr>
            <p:cNvPr name="Freeform 25" id="2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6" id="2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7" id="27"/>
          <p:cNvSpPr/>
          <p:nvPr/>
        </p:nvSpPr>
        <p:spPr>
          <a:xfrm flipH="false" flipV="false" rot="0">
            <a:off x="639356" y="7527843"/>
            <a:ext cx="517657" cy="517657"/>
          </a:xfrm>
          <a:custGeom>
            <a:avLst/>
            <a:gdLst/>
            <a:ahLst/>
            <a:cxnLst/>
            <a:rect r="r" b="b" t="t" l="l"/>
            <a:pathLst>
              <a:path h="517657" w="517657">
                <a:moveTo>
                  <a:pt x="0" y="0"/>
                </a:moveTo>
                <a:lnTo>
                  <a:pt x="517656" y="0"/>
                </a:lnTo>
                <a:lnTo>
                  <a:pt x="517656" y="517656"/>
                </a:lnTo>
                <a:lnTo>
                  <a:pt x="0" y="517656"/>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28" id="28"/>
          <p:cNvSpPr/>
          <p:nvPr/>
        </p:nvSpPr>
        <p:spPr>
          <a:xfrm flipH="false" flipV="false" rot="0">
            <a:off x="8020684" y="6173578"/>
            <a:ext cx="814368" cy="814368"/>
          </a:xfrm>
          <a:custGeom>
            <a:avLst/>
            <a:gdLst/>
            <a:ahLst/>
            <a:cxnLst/>
            <a:rect r="r" b="b" t="t" l="l"/>
            <a:pathLst>
              <a:path h="814368" w="814368">
                <a:moveTo>
                  <a:pt x="0" y="0"/>
                </a:moveTo>
                <a:lnTo>
                  <a:pt x="814367" y="0"/>
                </a:lnTo>
                <a:lnTo>
                  <a:pt x="814367" y="814367"/>
                </a:lnTo>
                <a:lnTo>
                  <a:pt x="0" y="814367"/>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TextBox 29" id="29"/>
          <p:cNvSpPr txBox="true"/>
          <p:nvPr/>
        </p:nvSpPr>
        <p:spPr>
          <a:xfrm rot="0">
            <a:off x="1705842" y="6571236"/>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30" id="30"/>
          <p:cNvSpPr txBox="true"/>
          <p:nvPr/>
        </p:nvSpPr>
        <p:spPr>
          <a:xfrm rot="0">
            <a:off x="1705842" y="598093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31" id="31"/>
          <p:cNvSpPr txBox="true"/>
          <p:nvPr/>
        </p:nvSpPr>
        <p:spPr>
          <a:xfrm rot="0">
            <a:off x="500918" y="3760242"/>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32" id="32"/>
          <p:cNvSpPr txBox="true"/>
          <p:nvPr/>
        </p:nvSpPr>
        <p:spPr>
          <a:xfrm rot="0">
            <a:off x="399629" y="1714428"/>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sp>
        <p:nvSpPr>
          <p:cNvPr name="TextBox 33" id="33"/>
          <p:cNvSpPr txBox="true"/>
          <p:nvPr/>
        </p:nvSpPr>
        <p:spPr>
          <a:xfrm rot="0">
            <a:off x="1650727" y="7492989"/>
            <a:ext cx="14887526" cy="414909"/>
          </a:xfrm>
          <a:prstGeom prst="rect">
            <a:avLst/>
          </a:prstGeom>
        </p:spPr>
        <p:txBody>
          <a:bodyPr anchor="t" rtlCol="false" tIns="0" lIns="0" bIns="0" rIns="0">
            <a:spAutoFit/>
          </a:bodyPr>
          <a:lstStyle/>
          <a:p>
            <a:pPr algn="l">
              <a:lnSpc>
                <a:spcPts val="3347"/>
              </a:lnSpc>
            </a:pPr>
            <a:r>
              <a:rPr lang="en-US" sz="2699" spc="-53" b="true">
                <a:solidFill>
                  <a:srgbClr val="000000"/>
                </a:solidFill>
                <a:latin typeface="Montserrat Bold"/>
                <a:ea typeface="Montserrat Bold"/>
                <a:cs typeface="Montserrat Bold"/>
                <a:sym typeface="Montserrat Bold"/>
              </a:rPr>
              <a:t>https://www.naugramedical.com/cold-chain-equipments</a:t>
            </a:r>
          </a:p>
        </p:txBody>
      </p:sp>
      <p:sp>
        <p:nvSpPr>
          <p:cNvPr name="TextBox 34" id="34"/>
          <p:cNvSpPr txBox="true"/>
          <p:nvPr/>
        </p:nvSpPr>
        <p:spPr>
          <a:xfrm rot="0">
            <a:off x="9340417" y="6359654"/>
            <a:ext cx="5454402" cy="396240"/>
          </a:xfrm>
          <a:prstGeom prst="rect">
            <a:avLst/>
          </a:prstGeom>
        </p:spPr>
        <p:txBody>
          <a:bodyPr anchor="t" rtlCol="false" tIns="0" lIns="0" bIns="0" rIns="0">
            <a:spAutoFit/>
          </a:bodyPr>
          <a:lstStyle/>
          <a:p>
            <a:pPr algn="ctr">
              <a:lnSpc>
                <a:spcPts val="3359"/>
              </a:lnSpc>
              <a:spcBef>
                <a:spcPct val="0"/>
              </a:spcBef>
            </a:pPr>
            <a:r>
              <a:rPr lang="en-US" b="true" sz="2400">
                <a:solidFill>
                  <a:srgbClr val="000000"/>
                </a:solidFill>
                <a:latin typeface="Montserrat Bold"/>
                <a:ea typeface="Montserrat Bold"/>
                <a:cs typeface="Montserrat Bold"/>
                <a:sym typeface="Montserrat Bold"/>
              </a:rPr>
              <a:t>Email : sales@naugramedical.com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Cold Chain Equipments Manufacturers</dc:title>
</cp:coreProperties>
</file>