
<file path=[Content_Types].xml><?xml version="1.0" encoding="utf-8"?>
<Types xmlns="http://schemas.openxmlformats.org/package/2006/content-types">
  <Default ContentType="application/x-fontdata" Extension="fntdata"/>
  <Default ContentType="image/jpeg" Extension="jpeg"/>
  <Default ContentType="image/png" Extension="png"/>
  <Default ContentType="application/vnd.openxmlformats-package.relationships+xml" Extension="rels"/>
  <Default ContentType="image/svg+xml" Extension="svg"/>
  <Default ContentType="application/xml" Extension="xml"/>
  <Override ContentType="application/vnd.openxmlformats-officedocument.extended-properties+xml" PartName="/docProps/app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4.xml"/>
  <Override ContentType="application/vnd.openxmlformats-officedocument.presentationml.tableStyles+xml" PartName="/ppt/tableStyles.xml"/>
  <Override ContentType="application/vnd.openxmlformats-officedocument.theme+xml" PartName="/ppt/theme/theme1.xml"/>
  <Override ContentType="application/vnd.openxmlformats-officedocument.presentationml.viewProps+xml" PartName="/ppt/viewProps.xml"/>
</Types>
</file>

<file path=_rels/.rels><?xml version="1.0" encoding="UTF-8" standalone="yes"?><Relationships xmlns="http://schemas.openxmlformats.org/package/2006/relationships"><Relationship Id="rId1" Target="ppt/presentation.xml" Type="http://schemas.openxmlformats.org/officeDocument/2006/relationships/officeDocument"/><Relationship Id="rId2" Target="docProps/thumbnail.jpeg" Type="http://schemas.openxmlformats.org/package/2006/relationships/metadata/thumbnail"/><Relationship Id="rId3" Target="docProps/core.xml" Type="http://schemas.openxmlformats.org/package/2006/relationships/metadata/core-properties"/><Relationship Id="rId4" Target="docProps/app.xml" Type="http://schemas.openxmlformats.org/officeDocument/2006/relationships/extended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embedTrueTypeFonts="true">
  <p:sldMasterIdLst>
    <p:sldMasterId id="2147483648" r:id="rId1"/>
  </p:sldMasterIdLst>
  <p:sldIdLst>
    <p:sldId id="256" r:id="rId6"/>
    <p:sldId id="257" r:id="rId7"/>
    <p:sldId id="258" r:id="rId8"/>
    <p:sldId id="259" r:id="rId9"/>
  </p:sldIdLst>
  <p:sldSz cx="18288000" cy="10287000"/>
  <p:notesSz cx="6858000" cy="9144000"/>
  <p:embeddedFontLst>
    <p:embeddedFont>
      <p:font typeface="Gliker" charset="1" panose="00000500000000000000"/>
      <p:regular r:id="rId10"/>
    </p:embeddedFont>
    <p:embeddedFont>
      <p:font typeface="Gliker Bold" charset="1" panose="00000800000000000000"/>
      <p:regular r:id="rId11"/>
    </p:embeddedFont>
    <p:embeddedFont>
      <p:font typeface="Alice" charset="1" panose="00000500000000000000"/>
      <p:regular r:id="rId12"/>
    </p:embeddedFont>
    <p:embeddedFont>
      <p:font typeface="Rig Solid Bold Halftone" charset="1" panose="00000800000000000000"/>
      <p:regular r:id="rId13"/>
    </p:embeddedFont>
    <p:embeddedFont>
      <p:font typeface="Open Sans Bold" charset="1" panose="020B0806030504020204"/>
      <p:regular r:id="rId14"/>
    </p:embeddedFont>
    <p:embeddedFont>
      <p:font typeface="Alice Bold" charset="1" panose="00000500000000000000"/>
      <p:regular r:id="rId15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<Relationships xmlns="http://schemas.openxmlformats.org/package/2006/relationships"><Relationship Id="rId1" Target="slideMasters/slideMaster1.xml" Type="http://schemas.openxmlformats.org/officeDocument/2006/relationships/slideMaster"/><Relationship Id="rId10" Target="fonts/font10.fntdata" Type="http://schemas.openxmlformats.org/officeDocument/2006/relationships/font"/><Relationship Id="rId11" Target="fonts/font11.fntdata" Type="http://schemas.openxmlformats.org/officeDocument/2006/relationships/font"/><Relationship Id="rId12" Target="fonts/font12.fntdata" Type="http://schemas.openxmlformats.org/officeDocument/2006/relationships/font"/><Relationship Id="rId13" Target="fonts/font13.fntdata" Type="http://schemas.openxmlformats.org/officeDocument/2006/relationships/font"/><Relationship Id="rId14" Target="fonts/font14.fntdata" Type="http://schemas.openxmlformats.org/officeDocument/2006/relationships/font"/><Relationship Id="rId15" Target="fonts/font15.fntdata" Type="http://schemas.openxmlformats.org/officeDocument/2006/relationships/font"/><Relationship Id="rId2" Target="presProps.xml" Type="http://schemas.openxmlformats.org/officeDocument/2006/relationships/presProps"/><Relationship Id="rId3" Target="viewProps.xml" Type="http://schemas.openxmlformats.org/officeDocument/2006/relationships/viewProps"/><Relationship Id="rId4" Target="theme/theme1.xml" Type="http://schemas.openxmlformats.org/officeDocument/2006/relationships/theme"/><Relationship Id="rId5" Target="tableStyles.xml" Type="http://schemas.openxmlformats.org/officeDocument/2006/relationships/tableStyles"/><Relationship Id="rId6" Target="slides/slide1.xml" Type="http://schemas.openxmlformats.org/officeDocument/2006/relationships/slide"/><Relationship Id="rId7" Target="slides/slide2.xml" Type="http://schemas.openxmlformats.org/officeDocument/2006/relationships/slide"/><Relationship Id="rId8" Target="slides/slide3.xml" Type="http://schemas.openxmlformats.org/officeDocument/2006/relationships/slide"/><Relationship Id="rId9" Target="slides/slide4.xml" Type="http://schemas.openxmlformats.org/officeDocument/2006/relationships/slide"/></Relationships>
</file>

<file path=ppt/slideLayouts/_rels/slideLayout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2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3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4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5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6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7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8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9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0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arget="../slideLayouts/slideLayout1.xml" Type="http://schemas.openxmlformats.org/officeDocument/2006/relationships/slideLayout"/><Relationship Id="rId10" Target="../slideLayouts/slideLayout10.xml" Type="http://schemas.openxmlformats.org/officeDocument/2006/relationships/slideLayout"/><Relationship Id="rId11" Target="../slideLayouts/slideLayout11.xml" Type="http://schemas.openxmlformats.org/officeDocument/2006/relationships/slideLayout"/><Relationship Id="rId12" Target="../theme/theme1.xml" Type="http://schemas.openxmlformats.org/officeDocument/2006/relationships/theme"/><Relationship Id="rId2" Target="../slideLayouts/slideLayout2.xml" Type="http://schemas.openxmlformats.org/officeDocument/2006/relationships/slideLayout"/><Relationship Id="rId3" Target="../slideLayouts/slideLayout3.xml" Type="http://schemas.openxmlformats.org/officeDocument/2006/relationships/slideLayout"/><Relationship Id="rId4" Target="../slideLayouts/slideLayout4.xml" Type="http://schemas.openxmlformats.org/officeDocument/2006/relationships/slideLayout"/><Relationship Id="rId5" Target="../slideLayouts/slideLayout5.xml" Type="http://schemas.openxmlformats.org/officeDocument/2006/relationships/slideLayout"/><Relationship Id="rId6" Target="../slideLayouts/slideLayout6.xml" Type="http://schemas.openxmlformats.org/officeDocument/2006/relationships/slideLayout"/><Relationship Id="rId7" Target="../slideLayouts/slideLayout7.xml" Type="http://schemas.openxmlformats.org/officeDocument/2006/relationships/slideLayout"/><Relationship Id="rId8" Target="../slideLayouts/slideLayout8.xml" Type="http://schemas.openxmlformats.org/officeDocument/2006/relationships/slideLayout"/><Relationship Id="rId9" Target="../slideLayouts/slideLayout9.xml" Type="http://schemas.openxmlformats.org/officeDocument/2006/relationships/slideLayout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jpeg" Type="http://schemas.openxmlformats.org/officeDocument/2006/relationships/image"/><Relationship Id="rId3" Target="../media/image2.jpeg" Type="http://schemas.openxmlformats.org/officeDocument/2006/relationships/image"/><Relationship Id="rId4" Target="https://talbrosaxles.com/products/heavy-duty-axle-shafts/" TargetMode="External" Type="http://schemas.openxmlformats.org/officeDocument/2006/relationships/hyperlink"/><Relationship Id="rId5" Target="https://talbrosaxles.com/products/heavy-duty-axle-shafts/" TargetMode="External" Type="http://schemas.openxmlformats.org/officeDocument/2006/relationships/hyperlink"/><Relationship Id="rId6" Target="../media/image3.png" Type="http://schemas.openxmlformats.org/officeDocument/2006/relationships/image"/></Relationships>
</file>

<file path=ppt/slides/_rels/slide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jpeg" Type="http://schemas.openxmlformats.org/officeDocument/2006/relationships/image"/><Relationship Id="rId3" Target="../media/image3.png" Type="http://schemas.openxmlformats.org/officeDocument/2006/relationships/image"/><Relationship Id="rId4" Target="../media/image4.jpeg" Type="http://schemas.openxmlformats.org/officeDocument/2006/relationships/image"/></Relationships>
</file>

<file path=ppt/slides/_rels/slide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12.png" Type="http://schemas.openxmlformats.org/officeDocument/2006/relationships/image"/><Relationship Id="rId11" Target="../media/image13.svg" Type="http://schemas.openxmlformats.org/officeDocument/2006/relationships/image"/><Relationship Id="rId12" Target="../media/image14.png" Type="http://schemas.openxmlformats.org/officeDocument/2006/relationships/image"/><Relationship Id="rId13" Target="../media/image15.svg" Type="http://schemas.openxmlformats.org/officeDocument/2006/relationships/image"/><Relationship Id="rId14" Target="../media/image16.png" Type="http://schemas.openxmlformats.org/officeDocument/2006/relationships/image"/><Relationship Id="rId15" Target="../media/image17.svg" Type="http://schemas.openxmlformats.org/officeDocument/2006/relationships/image"/><Relationship Id="rId16" Target="../media/image18.png" Type="http://schemas.openxmlformats.org/officeDocument/2006/relationships/image"/><Relationship Id="rId17" Target="../media/image19.svg" Type="http://schemas.openxmlformats.org/officeDocument/2006/relationships/image"/><Relationship Id="rId18" Target="../media/image3.png" Type="http://schemas.openxmlformats.org/officeDocument/2006/relationships/image"/><Relationship Id="rId2" Target="../media/image1.jpeg" Type="http://schemas.openxmlformats.org/officeDocument/2006/relationships/image"/><Relationship Id="rId3" Target="../media/image5.jpeg" Type="http://schemas.openxmlformats.org/officeDocument/2006/relationships/image"/><Relationship Id="rId4" Target="../media/image6.png" Type="http://schemas.openxmlformats.org/officeDocument/2006/relationships/image"/><Relationship Id="rId5" Target="../media/image7.svg" Type="http://schemas.openxmlformats.org/officeDocument/2006/relationships/image"/><Relationship Id="rId6" Target="../media/image8.png" Type="http://schemas.openxmlformats.org/officeDocument/2006/relationships/image"/><Relationship Id="rId7" Target="../media/image9.svg" Type="http://schemas.openxmlformats.org/officeDocument/2006/relationships/image"/><Relationship Id="rId8" Target="../media/image10.png" Type="http://schemas.openxmlformats.org/officeDocument/2006/relationships/image"/><Relationship Id="rId9" Target="../media/image11.svg" Type="http://schemas.openxmlformats.org/officeDocument/2006/relationships/image"/></Relationships>
</file>

<file path=ppt/slides/_rels/slide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jpeg" Type="http://schemas.openxmlformats.org/officeDocument/2006/relationships/image"/><Relationship Id="rId3" Target="../media/image20.jpeg" Type="http://schemas.openxmlformats.org/officeDocument/2006/relationships/image"/><Relationship Id="rId4" Target="../media/image3.png" Type="http://schemas.openxmlformats.org/officeDocument/2006/relationships/image"/></Relationships>
</file>

<file path=ppt/slides/slide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9222" r="0" b="-9222"/>
            </a:stretch>
          </a:blipFill>
        </p:spPr>
      </p:sp>
      <p:grpSp>
        <p:nvGrpSpPr>
          <p:cNvPr name="Group 3" id="3"/>
          <p:cNvGrpSpPr>
            <a:grpSpLocks noChangeAspect="true"/>
          </p:cNvGrpSpPr>
          <p:nvPr/>
        </p:nvGrpSpPr>
        <p:grpSpPr>
          <a:xfrm rot="0">
            <a:off x="11499367" y="1151256"/>
            <a:ext cx="8229600" cy="8229600"/>
            <a:chOff x="0" y="0"/>
            <a:chExt cx="14840029" cy="14840029"/>
          </a:xfrm>
        </p:grpSpPr>
        <p:sp>
          <p:nvSpPr>
            <p:cNvPr name="Freeform 4" id="4"/>
            <p:cNvSpPr/>
            <p:nvPr/>
          </p:nvSpPr>
          <p:spPr>
            <a:xfrm flipH="false" flipV="false" rot="0">
              <a:off x="0" y="0"/>
              <a:ext cx="14840031" cy="14840029"/>
            </a:xfrm>
            <a:custGeom>
              <a:avLst/>
              <a:gdLst/>
              <a:ahLst/>
              <a:cxnLst/>
              <a:rect r="r" b="b" t="t" l="l"/>
              <a:pathLst>
                <a:path h="14840029" w="14840031">
                  <a:moveTo>
                    <a:pt x="2268288" y="14675419"/>
                  </a:moveTo>
                  <a:cubicBezTo>
                    <a:pt x="2373687" y="14780817"/>
                    <a:pt x="2516637" y="14840029"/>
                    <a:pt x="2665693" y="14840029"/>
                  </a:cubicBezTo>
                  <a:lnTo>
                    <a:pt x="12174338" y="14840029"/>
                  </a:lnTo>
                  <a:cubicBezTo>
                    <a:pt x="12323394" y="14840029"/>
                    <a:pt x="12466344" y="14780817"/>
                    <a:pt x="12571743" y="14675419"/>
                  </a:cubicBezTo>
                  <a:lnTo>
                    <a:pt x="14675421" y="12571741"/>
                  </a:lnTo>
                  <a:cubicBezTo>
                    <a:pt x="14780819" y="12466343"/>
                    <a:pt x="14840031" y="12323393"/>
                    <a:pt x="14840031" y="12174337"/>
                  </a:cubicBezTo>
                  <a:lnTo>
                    <a:pt x="14840031" y="2665692"/>
                  </a:lnTo>
                  <a:cubicBezTo>
                    <a:pt x="14840031" y="2516636"/>
                    <a:pt x="14780819" y="2373686"/>
                    <a:pt x="14675421" y="2268287"/>
                  </a:cubicBezTo>
                  <a:lnTo>
                    <a:pt x="12571741" y="164610"/>
                  </a:lnTo>
                  <a:cubicBezTo>
                    <a:pt x="12466344" y="59212"/>
                    <a:pt x="12323393" y="0"/>
                    <a:pt x="12174338" y="0"/>
                  </a:cubicBezTo>
                  <a:lnTo>
                    <a:pt x="2665692" y="0"/>
                  </a:lnTo>
                  <a:cubicBezTo>
                    <a:pt x="2516637" y="0"/>
                    <a:pt x="2373686" y="59212"/>
                    <a:pt x="2268287" y="164610"/>
                  </a:cubicBezTo>
                  <a:lnTo>
                    <a:pt x="164611" y="2268287"/>
                  </a:lnTo>
                  <a:cubicBezTo>
                    <a:pt x="59212" y="2373686"/>
                    <a:pt x="0" y="2516636"/>
                    <a:pt x="0" y="2665692"/>
                  </a:cubicBezTo>
                  <a:lnTo>
                    <a:pt x="0" y="12174338"/>
                  </a:lnTo>
                  <a:cubicBezTo>
                    <a:pt x="0" y="12323394"/>
                    <a:pt x="59212" y="12466344"/>
                    <a:pt x="164610" y="12571742"/>
                  </a:cubicBezTo>
                  <a:lnTo>
                    <a:pt x="2268288" y="14675419"/>
                  </a:lnTo>
                  <a:close/>
                </a:path>
              </a:pathLst>
            </a:custGeom>
            <a:solidFill>
              <a:srgbClr val="D2EAF6"/>
            </a:solidFill>
          </p:spPr>
        </p:sp>
        <p:sp>
          <p:nvSpPr>
            <p:cNvPr name="Freeform 5" id="5"/>
            <p:cNvSpPr/>
            <p:nvPr/>
          </p:nvSpPr>
          <p:spPr>
            <a:xfrm flipH="false" flipV="false" rot="0">
              <a:off x="200383" y="200383"/>
              <a:ext cx="14439263" cy="14439263"/>
            </a:xfrm>
            <a:custGeom>
              <a:avLst/>
              <a:gdLst/>
              <a:ahLst/>
              <a:cxnLst/>
              <a:rect r="r" b="b" t="t" l="l"/>
              <a:pathLst>
                <a:path h="14439263" w="14439263">
                  <a:moveTo>
                    <a:pt x="2209597" y="14333344"/>
                  </a:moveTo>
                  <a:cubicBezTo>
                    <a:pt x="2277416" y="14401163"/>
                    <a:pt x="2369399" y="14439263"/>
                    <a:pt x="2465309" y="14439263"/>
                  </a:cubicBezTo>
                  <a:lnTo>
                    <a:pt x="11973955" y="14439263"/>
                  </a:lnTo>
                  <a:cubicBezTo>
                    <a:pt x="12069866" y="14439263"/>
                    <a:pt x="12161847" y="14401163"/>
                    <a:pt x="12229668" y="14333344"/>
                  </a:cubicBezTo>
                  <a:lnTo>
                    <a:pt x="14333344" y="12229666"/>
                  </a:lnTo>
                  <a:cubicBezTo>
                    <a:pt x="14401163" y="12161847"/>
                    <a:pt x="14439263" y="12069864"/>
                    <a:pt x="14439263" y="11973954"/>
                  </a:cubicBezTo>
                  <a:lnTo>
                    <a:pt x="14439263" y="2465309"/>
                  </a:lnTo>
                  <a:cubicBezTo>
                    <a:pt x="14439263" y="2369399"/>
                    <a:pt x="14401163" y="2277416"/>
                    <a:pt x="14333344" y="2209597"/>
                  </a:cubicBezTo>
                  <a:lnTo>
                    <a:pt x="12229667" y="105919"/>
                  </a:lnTo>
                  <a:cubicBezTo>
                    <a:pt x="12161848" y="38100"/>
                    <a:pt x="12069865" y="0"/>
                    <a:pt x="11973955" y="0"/>
                  </a:cubicBezTo>
                  <a:lnTo>
                    <a:pt x="2465309" y="0"/>
                  </a:lnTo>
                  <a:cubicBezTo>
                    <a:pt x="2369399" y="0"/>
                    <a:pt x="2277416" y="38100"/>
                    <a:pt x="2209597" y="105919"/>
                  </a:cubicBezTo>
                  <a:lnTo>
                    <a:pt x="105919" y="2209596"/>
                  </a:lnTo>
                  <a:cubicBezTo>
                    <a:pt x="38100" y="2277415"/>
                    <a:pt x="0" y="2369397"/>
                    <a:pt x="0" y="2465308"/>
                  </a:cubicBezTo>
                  <a:lnTo>
                    <a:pt x="0" y="11973953"/>
                  </a:lnTo>
                  <a:cubicBezTo>
                    <a:pt x="0" y="12069865"/>
                    <a:pt x="38100" y="12161845"/>
                    <a:pt x="105919" y="12229665"/>
                  </a:cubicBezTo>
                  <a:lnTo>
                    <a:pt x="2209597" y="14333344"/>
                  </a:lnTo>
                  <a:close/>
                </a:path>
              </a:pathLst>
            </a:custGeom>
            <a:solidFill>
              <a:srgbClr val="739FC4"/>
            </a:solidFill>
          </p:spPr>
        </p:sp>
        <p:sp>
          <p:nvSpPr>
            <p:cNvPr name="Freeform 6" id="6"/>
            <p:cNvSpPr/>
            <p:nvPr/>
          </p:nvSpPr>
          <p:spPr>
            <a:xfrm flipH="false" flipV="false" rot="0">
              <a:off x="562014" y="562014"/>
              <a:ext cx="13716001" cy="13716001"/>
            </a:xfrm>
            <a:custGeom>
              <a:avLst/>
              <a:gdLst/>
              <a:ahLst/>
              <a:cxnLst/>
              <a:rect r="r" b="b" t="t" l="l"/>
              <a:pathLst>
                <a:path h="13716001" w="13716001">
                  <a:moveTo>
                    <a:pt x="11612324" y="0"/>
                  </a:moveTo>
                  <a:lnTo>
                    <a:pt x="2103678" y="0"/>
                  </a:lnTo>
                  <a:lnTo>
                    <a:pt x="0" y="2103678"/>
                  </a:lnTo>
                  <a:lnTo>
                    <a:pt x="0" y="11612323"/>
                  </a:lnTo>
                  <a:lnTo>
                    <a:pt x="2103678" y="13716001"/>
                  </a:lnTo>
                  <a:lnTo>
                    <a:pt x="11612324" y="13716001"/>
                  </a:lnTo>
                  <a:lnTo>
                    <a:pt x="13716001" y="11612323"/>
                  </a:lnTo>
                  <a:lnTo>
                    <a:pt x="13716001" y="2103678"/>
                  </a:lnTo>
                  <a:close/>
                </a:path>
              </a:pathLst>
            </a:custGeom>
            <a:blipFill>
              <a:blip r:embed="rId3"/>
              <a:stretch>
                <a:fillRect l="-70000" t="0" r="-70000" b="0"/>
              </a:stretch>
            </a:blipFill>
          </p:spPr>
        </p:sp>
      </p:grpSp>
      <p:grpSp>
        <p:nvGrpSpPr>
          <p:cNvPr name="Group 7" id="7"/>
          <p:cNvGrpSpPr/>
          <p:nvPr/>
        </p:nvGrpSpPr>
        <p:grpSpPr>
          <a:xfrm rot="0">
            <a:off x="-863139" y="-4022491"/>
            <a:ext cx="6706835" cy="6706835"/>
            <a:chOff x="0" y="0"/>
            <a:chExt cx="812800" cy="812800"/>
          </a:xfrm>
        </p:grpSpPr>
        <p:sp>
          <p:nvSpPr>
            <p:cNvPr name="Freeform 8" id="8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652780" y="0"/>
                  </a:moveTo>
                  <a:lnTo>
                    <a:pt x="160020" y="0"/>
                  </a:lnTo>
                  <a:lnTo>
                    <a:pt x="0" y="160020"/>
                  </a:lnTo>
                  <a:lnTo>
                    <a:pt x="0" y="652780"/>
                  </a:lnTo>
                  <a:lnTo>
                    <a:pt x="160020" y="812800"/>
                  </a:lnTo>
                  <a:lnTo>
                    <a:pt x="652780" y="812800"/>
                  </a:lnTo>
                  <a:lnTo>
                    <a:pt x="812800" y="652780"/>
                  </a:lnTo>
                  <a:lnTo>
                    <a:pt x="812800" y="160020"/>
                  </a:lnTo>
                  <a:lnTo>
                    <a:pt x="652780" y="0"/>
                  </a:lnTo>
                  <a:close/>
                </a:path>
              </a:pathLst>
            </a:custGeom>
            <a:solidFill>
              <a:srgbClr val="739FC4"/>
            </a:solidFill>
          </p:spPr>
        </p:sp>
        <p:sp>
          <p:nvSpPr>
            <p:cNvPr name="TextBox 9" id="9"/>
            <p:cNvSpPr txBox="true"/>
            <p:nvPr/>
          </p:nvSpPr>
          <p:spPr>
            <a:xfrm>
              <a:off x="63500" y="25400"/>
              <a:ext cx="685800" cy="7239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grpSp>
        <p:nvGrpSpPr>
          <p:cNvPr name="Group 10" id="10"/>
          <p:cNvGrpSpPr/>
          <p:nvPr/>
        </p:nvGrpSpPr>
        <p:grpSpPr>
          <a:xfrm rot="0">
            <a:off x="473927" y="8388441"/>
            <a:ext cx="6706835" cy="6706835"/>
            <a:chOff x="0" y="0"/>
            <a:chExt cx="812800" cy="812800"/>
          </a:xfrm>
        </p:grpSpPr>
        <p:sp>
          <p:nvSpPr>
            <p:cNvPr name="Freeform 11" id="11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652780" y="0"/>
                  </a:moveTo>
                  <a:lnTo>
                    <a:pt x="160020" y="0"/>
                  </a:lnTo>
                  <a:lnTo>
                    <a:pt x="0" y="160020"/>
                  </a:lnTo>
                  <a:lnTo>
                    <a:pt x="0" y="652780"/>
                  </a:lnTo>
                  <a:lnTo>
                    <a:pt x="160020" y="812800"/>
                  </a:lnTo>
                  <a:lnTo>
                    <a:pt x="652780" y="812800"/>
                  </a:lnTo>
                  <a:lnTo>
                    <a:pt x="812800" y="652780"/>
                  </a:lnTo>
                  <a:lnTo>
                    <a:pt x="812800" y="160020"/>
                  </a:lnTo>
                  <a:lnTo>
                    <a:pt x="652780" y="0"/>
                  </a:lnTo>
                  <a:close/>
                </a:path>
              </a:pathLst>
            </a:custGeom>
            <a:solidFill>
              <a:srgbClr val="739FC4"/>
            </a:solidFill>
          </p:spPr>
        </p:sp>
        <p:sp>
          <p:nvSpPr>
            <p:cNvPr name="TextBox 12" id="12"/>
            <p:cNvSpPr txBox="true"/>
            <p:nvPr/>
          </p:nvSpPr>
          <p:spPr>
            <a:xfrm>
              <a:off x="63500" y="25400"/>
              <a:ext cx="685800" cy="7239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grpSp>
        <p:nvGrpSpPr>
          <p:cNvPr name="Group 13" id="13"/>
          <p:cNvGrpSpPr/>
          <p:nvPr/>
        </p:nvGrpSpPr>
        <p:grpSpPr>
          <a:xfrm rot="-279858">
            <a:off x="3333568" y="-1167588"/>
            <a:ext cx="3086100" cy="3086100"/>
            <a:chOff x="0" y="0"/>
            <a:chExt cx="812800" cy="812800"/>
          </a:xfrm>
        </p:grpSpPr>
        <p:sp>
          <p:nvSpPr>
            <p:cNvPr name="Freeform 14" id="14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lnTo>
                    <a:pt x="812800" y="406400"/>
                  </a:lnTo>
                  <a:lnTo>
                    <a:pt x="406400" y="812800"/>
                  </a:lnTo>
                  <a:lnTo>
                    <a:pt x="0" y="406400"/>
                  </a:lnTo>
                  <a:lnTo>
                    <a:pt x="406400" y="0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38100" cap="sq">
              <a:solidFill>
                <a:srgbClr val="FFFFFF"/>
              </a:solidFill>
              <a:prstDash val="solid"/>
              <a:miter/>
            </a:ln>
          </p:spPr>
        </p:sp>
        <p:sp>
          <p:nvSpPr>
            <p:cNvPr name="TextBox 15" id="15"/>
            <p:cNvSpPr txBox="true"/>
            <p:nvPr/>
          </p:nvSpPr>
          <p:spPr>
            <a:xfrm>
              <a:off x="139700" y="101600"/>
              <a:ext cx="533400" cy="5715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grpSp>
        <p:nvGrpSpPr>
          <p:cNvPr name="Group 16" id="16"/>
          <p:cNvGrpSpPr/>
          <p:nvPr/>
        </p:nvGrpSpPr>
        <p:grpSpPr>
          <a:xfrm rot="-279858">
            <a:off x="4996984" y="8882505"/>
            <a:ext cx="3086100" cy="3086100"/>
            <a:chOff x="0" y="0"/>
            <a:chExt cx="812800" cy="812800"/>
          </a:xfrm>
        </p:grpSpPr>
        <p:sp>
          <p:nvSpPr>
            <p:cNvPr name="Freeform 17" id="17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lnTo>
                    <a:pt x="812800" y="406400"/>
                  </a:lnTo>
                  <a:lnTo>
                    <a:pt x="406400" y="812800"/>
                  </a:lnTo>
                  <a:lnTo>
                    <a:pt x="0" y="406400"/>
                  </a:lnTo>
                  <a:lnTo>
                    <a:pt x="406400" y="0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38100" cap="sq">
              <a:solidFill>
                <a:srgbClr val="FFFFFF"/>
              </a:solidFill>
              <a:prstDash val="solid"/>
              <a:miter/>
            </a:ln>
          </p:spPr>
        </p:sp>
        <p:sp>
          <p:nvSpPr>
            <p:cNvPr name="TextBox 18" id="18"/>
            <p:cNvSpPr txBox="true"/>
            <p:nvPr/>
          </p:nvSpPr>
          <p:spPr>
            <a:xfrm>
              <a:off x="139700" y="101600"/>
              <a:ext cx="533400" cy="5715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sp>
        <p:nvSpPr>
          <p:cNvPr name="TextBox 19" id="19"/>
          <p:cNvSpPr txBox="true"/>
          <p:nvPr/>
        </p:nvSpPr>
        <p:spPr>
          <a:xfrm rot="0">
            <a:off x="659100" y="5941575"/>
            <a:ext cx="13753805" cy="63472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4932"/>
              </a:lnSpc>
            </a:pPr>
            <a:r>
              <a:rPr lang="en-US" sz="4525" spc="-190" u="sng">
                <a:solidFill>
                  <a:srgbClr val="0A416E"/>
                </a:solidFill>
                <a:latin typeface="Gliker"/>
                <a:ea typeface="Gliker"/>
                <a:cs typeface="Gliker"/>
                <a:sym typeface="Gliker"/>
                <a:hlinkClick r:id="rId4" tooltip="https://talbrosaxles.com/products/heavy-duty-axle-shafts/"/>
              </a:rPr>
              <a:t>Heavy Duty Axle Shafts </a:t>
            </a:r>
            <a:r>
              <a:rPr lang="en-US" sz="4525" spc="-190">
                <a:solidFill>
                  <a:srgbClr val="0A416E"/>
                </a:solidFill>
                <a:latin typeface="Gliker"/>
                <a:ea typeface="Gliker"/>
                <a:cs typeface="Gliker"/>
                <a:sym typeface="Gliker"/>
              </a:rPr>
              <a:t> </a:t>
            </a:r>
            <a:r>
              <a:rPr lang="en-US" sz="4525" spc="-190" u="sng">
                <a:solidFill>
                  <a:srgbClr val="0A416E"/>
                </a:solidFill>
                <a:latin typeface="Gliker"/>
                <a:ea typeface="Gliker"/>
                <a:cs typeface="Gliker"/>
                <a:sym typeface="Gliker"/>
                <a:hlinkClick r:id="rId5" tooltip="https://talbrosaxles.com/products/heavy-duty-axle-shafts/"/>
              </a:rPr>
              <a:t>Manufacturers</a:t>
            </a:r>
          </a:p>
        </p:txBody>
      </p:sp>
      <p:sp>
        <p:nvSpPr>
          <p:cNvPr name="Freeform 20" id="20"/>
          <p:cNvSpPr/>
          <p:nvPr/>
        </p:nvSpPr>
        <p:spPr>
          <a:xfrm flipH="false" flipV="false" rot="0">
            <a:off x="473927" y="714500"/>
            <a:ext cx="2754385" cy="628399"/>
          </a:xfrm>
          <a:custGeom>
            <a:avLst/>
            <a:gdLst/>
            <a:ahLst/>
            <a:cxnLst/>
            <a:rect r="r" b="b" t="t" l="l"/>
            <a:pathLst>
              <a:path h="628399" w="2754385">
                <a:moveTo>
                  <a:pt x="0" y="0"/>
                </a:moveTo>
                <a:lnTo>
                  <a:pt x="2754384" y="0"/>
                </a:lnTo>
                <a:lnTo>
                  <a:pt x="2754384" y="628400"/>
                </a:lnTo>
                <a:lnTo>
                  <a:pt x="0" y="628400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0" t="0" r="0" b="0"/>
            </a:stretch>
          </a:blipFill>
        </p:spPr>
      </p:sp>
      <p:sp>
        <p:nvSpPr>
          <p:cNvPr name="TextBox 21" id="21"/>
          <p:cNvSpPr txBox="true"/>
          <p:nvPr/>
        </p:nvSpPr>
        <p:spPr>
          <a:xfrm rot="0">
            <a:off x="659100" y="4765358"/>
            <a:ext cx="10189456" cy="93662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7699"/>
              </a:lnSpc>
            </a:pPr>
            <a:r>
              <a:rPr lang="en-US" sz="5499" b="true">
                <a:solidFill>
                  <a:srgbClr val="0A416E"/>
                </a:solidFill>
                <a:latin typeface="Gliker Bold"/>
                <a:ea typeface="Gliker Bold"/>
                <a:cs typeface="Gliker Bold"/>
                <a:sym typeface="Gliker Bold"/>
              </a:rPr>
              <a:t>Talbros Engineering </a:t>
            </a:r>
          </a:p>
        </p:txBody>
      </p:sp>
    </p:spTree>
  </p:cSld>
  <p:clrMapOvr>
    <a:masterClrMapping/>
  </p:clrMapOvr>
</p:sld>
</file>

<file path=ppt/slides/slide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9222" r="0" b="-9222"/>
            </a:stretch>
          </a:blipFill>
        </p:spPr>
      </p:sp>
      <p:grpSp>
        <p:nvGrpSpPr>
          <p:cNvPr name="Group 3" id="3"/>
          <p:cNvGrpSpPr/>
          <p:nvPr/>
        </p:nvGrpSpPr>
        <p:grpSpPr>
          <a:xfrm rot="0">
            <a:off x="-863139" y="-5386319"/>
            <a:ext cx="6706835" cy="6706835"/>
            <a:chOff x="0" y="0"/>
            <a:chExt cx="812800" cy="812800"/>
          </a:xfrm>
        </p:grpSpPr>
        <p:sp>
          <p:nvSpPr>
            <p:cNvPr name="Freeform 4" id="4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652780" y="0"/>
                  </a:moveTo>
                  <a:lnTo>
                    <a:pt x="160020" y="0"/>
                  </a:lnTo>
                  <a:lnTo>
                    <a:pt x="0" y="160020"/>
                  </a:lnTo>
                  <a:lnTo>
                    <a:pt x="0" y="652780"/>
                  </a:lnTo>
                  <a:lnTo>
                    <a:pt x="160020" y="812800"/>
                  </a:lnTo>
                  <a:lnTo>
                    <a:pt x="652780" y="812800"/>
                  </a:lnTo>
                  <a:lnTo>
                    <a:pt x="812800" y="652780"/>
                  </a:lnTo>
                  <a:lnTo>
                    <a:pt x="812800" y="160020"/>
                  </a:lnTo>
                  <a:lnTo>
                    <a:pt x="652780" y="0"/>
                  </a:lnTo>
                  <a:close/>
                </a:path>
              </a:pathLst>
            </a:custGeom>
            <a:solidFill>
              <a:srgbClr val="739FC4"/>
            </a:solidFill>
          </p:spPr>
        </p:sp>
        <p:sp>
          <p:nvSpPr>
            <p:cNvPr name="TextBox 5" id="5"/>
            <p:cNvSpPr txBox="true"/>
            <p:nvPr/>
          </p:nvSpPr>
          <p:spPr>
            <a:xfrm>
              <a:off x="63500" y="25400"/>
              <a:ext cx="685800" cy="7239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grpSp>
        <p:nvGrpSpPr>
          <p:cNvPr name="Group 6" id="6"/>
          <p:cNvGrpSpPr/>
          <p:nvPr/>
        </p:nvGrpSpPr>
        <p:grpSpPr>
          <a:xfrm rot="0">
            <a:off x="11981661" y="8904890"/>
            <a:ext cx="6177152" cy="6177152"/>
            <a:chOff x="0" y="0"/>
            <a:chExt cx="812800" cy="812800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652780" y="0"/>
                  </a:moveTo>
                  <a:lnTo>
                    <a:pt x="160020" y="0"/>
                  </a:lnTo>
                  <a:lnTo>
                    <a:pt x="0" y="160020"/>
                  </a:lnTo>
                  <a:lnTo>
                    <a:pt x="0" y="652780"/>
                  </a:lnTo>
                  <a:lnTo>
                    <a:pt x="160020" y="812800"/>
                  </a:lnTo>
                  <a:lnTo>
                    <a:pt x="652780" y="812800"/>
                  </a:lnTo>
                  <a:lnTo>
                    <a:pt x="812800" y="652780"/>
                  </a:lnTo>
                  <a:lnTo>
                    <a:pt x="812800" y="160020"/>
                  </a:lnTo>
                  <a:lnTo>
                    <a:pt x="652780" y="0"/>
                  </a:lnTo>
                  <a:close/>
                </a:path>
              </a:pathLst>
            </a:custGeom>
            <a:solidFill>
              <a:srgbClr val="739FC4"/>
            </a:solidFill>
          </p:spPr>
        </p:sp>
        <p:sp>
          <p:nvSpPr>
            <p:cNvPr name="TextBox 8" id="8"/>
            <p:cNvSpPr txBox="true"/>
            <p:nvPr/>
          </p:nvSpPr>
          <p:spPr>
            <a:xfrm>
              <a:off x="63500" y="25400"/>
              <a:ext cx="685800" cy="7239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grpSp>
        <p:nvGrpSpPr>
          <p:cNvPr name="Group 9" id="9"/>
          <p:cNvGrpSpPr/>
          <p:nvPr/>
        </p:nvGrpSpPr>
        <p:grpSpPr>
          <a:xfrm rot="-198553">
            <a:off x="2804651" y="-1852082"/>
            <a:ext cx="3086100" cy="3086100"/>
            <a:chOff x="0" y="0"/>
            <a:chExt cx="812800" cy="812800"/>
          </a:xfrm>
        </p:grpSpPr>
        <p:sp>
          <p:nvSpPr>
            <p:cNvPr name="Freeform 10" id="10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lnTo>
                    <a:pt x="812800" y="406400"/>
                  </a:lnTo>
                  <a:lnTo>
                    <a:pt x="406400" y="812800"/>
                  </a:lnTo>
                  <a:lnTo>
                    <a:pt x="0" y="406400"/>
                  </a:lnTo>
                  <a:lnTo>
                    <a:pt x="406400" y="0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38100" cap="sq">
              <a:solidFill>
                <a:srgbClr val="FFFFFF"/>
              </a:solidFill>
              <a:prstDash val="solid"/>
              <a:miter/>
            </a:ln>
          </p:spPr>
        </p:sp>
        <p:sp>
          <p:nvSpPr>
            <p:cNvPr name="TextBox 11" id="11"/>
            <p:cNvSpPr txBox="true"/>
            <p:nvPr/>
          </p:nvSpPr>
          <p:spPr>
            <a:xfrm>
              <a:off x="139700" y="101600"/>
              <a:ext cx="533400" cy="5715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grpSp>
        <p:nvGrpSpPr>
          <p:cNvPr name="Group 12" id="12"/>
          <p:cNvGrpSpPr/>
          <p:nvPr/>
        </p:nvGrpSpPr>
        <p:grpSpPr>
          <a:xfrm rot="-279858">
            <a:off x="13439666" y="9034625"/>
            <a:ext cx="3326313" cy="3326313"/>
            <a:chOff x="0" y="0"/>
            <a:chExt cx="812800" cy="812800"/>
          </a:xfrm>
        </p:grpSpPr>
        <p:sp>
          <p:nvSpPr>
            <p:cNvPr name="Freeform 13" id="13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lnTo>
                    <a:pt x="812800" y="406400"/>
                  </a:lnTo>
                  <a:lnTo>
                    <a:pt x="406400" y="812800"/>
                  </a:lnTo>
                  <a:lnTo>
                    <a:pt x="0" y="406400"/>
                  </a:lnTo>
                  <a:lnTo>
                    <a:pt x="406400" y="0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38100" cap="sq">
              <a:solidFill>
                <a:srgbClr val="FFFFFF"/>
              </a:solidFill>
              <a:prstDash val="solid"/>
              <a:miter/>
            </a:ln>
          </p:spPr>
        </p:sp>
        <p:sp>
          <p:nvSpPr>
            <p:cNvPr name="TextBox 14" id="14"/>
            <p:cNvSpPr txBox="true"/>
            <p:nvPr/>
          </p:nvSpPr>
          <p:spPr>
            <a:xfrm>
              <a:off x="139700" y="101600"/>
              <a:ext cx="533400" cy="5715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sp>
        <p:nvSpPr>
          <p:cNvPr name="Freeform 15" id="15"/>
          <p:cNvSpPr/>
          <p:nvPr/>
        </p:nvSpPr>
        <p:spPr>
          <a:xfrm flipH="false" flipV="false" rot="0">
            <a:off x="442233" y="400301"/>
            <a:ext cx="2754385" cy="628399"/>
          </a:xfrm>
          <a:custGeom>
            <a:avLst/>
            <a:gdLst/>
            <a:ahLst/>
            <a:cxnLst/>
            <a:rect r="r" b="b" t="t" l="l"/>
            <a:pathLst>
              <a:path h="628399" w="2754385">
                <a:moveTo>
                  <a:pt x="0" y="0"/>
                </a:moveTo>
                <a:lnTo>
                  <a:pt x="2754385" y="0"/>
                </a:lnTo>
                <a:lnTo>
                  <a:pt x="2754385" y="628399"/>
                </a:lnTo>
                <a:lnTo>
                  <a:pt x="0" y="628399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grpSp>
        <p:nvGrpSpPr>
          <p:cNvPr name="Group 16" id="16"/>
          <p:cNvGrpSpPr/>
          <p:nvPr/>
        </p:nvGrpSpPr>
        <p:grpSpPr>
          <a:xfrm rot="0">
            <a:off x="1028700" y="2342016"/>
            <a:ext cx="8476742" cy="6198371"/>
            <a:chOff x="0" y="0"/>
            <a:chExt cx="2195035" cy="1605055"/>
          </a:xfrm>
        </p:grpSpPr>
        <p:sp>
          <p:nvSpPr>
            <p:cNvPr name="Freeform 17" id="17"/>
            <p:cNvSpPr/>
            <p:nvPr/>
          </p:nvSpPr>
          <p:spPr>
            <a:xfrm flipH="false" flipV="false" rot="0">
              <a:off x="0" y="0"/>
              <a:ext cx="2195035" cy="1605055"/>
            </a:xfrm>
            <a:custGeom>
              <a:avLst/>
              <a:gdLst/>
              <a:ahLst/>
              <a:cxnLst/>
              <a:rect r="r" b="b" t="t" l="l"/>
              <a:pathLst>
                <a:path h="1605055" w="2195035">
                  <a:moveTo>
                    <a:pt x="0" y="0"/>
                  </a:moveTo>
                  <a:lnTo>
                    <a:pt x="2195035" y="0"/>
                  </a:lnTo>
                  <a:lnTo>
                    <a:pt x="2195035" y="1605055"/>
                  </a:lnTo>
                  <a:lnTo>
                    <a:pt x="0" y="1605055"/>
                  </a:lnTo>
                  <a:close/>
                </a:path>
              </a:pathLst>
            </a:custGeom>
            <a:blipFill>
              <a:blip r:embed="rId4"/>
              <a:stretch>
                <a:fillRect l="-2979" t="0" r="-2979" b="0"/>
              </a:stretch>
            </a:blipFill>
          </p:spPr>
        </p:sp>
      </p:grpSp>
      <p:sp>
        <p:nvSpPr>
          <p:cNvPr name="TextBox 18" id="18"/>
          <p:cNvSpPr txBox="true"/>
          <p:nvPr/>
        </p:nvSpPr>
        <p:spPr>
          <a:xfrm rot="0">
            <a:off x="9886978" y="3000692"/>
            <a:ext cx="8035031" cy="419989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759"/>
              </a:lnSpc>
            </a:pPr>
            <a:r>
              <a:rPr lang="en-US" sz="3399">
                <a:solidFill>
                  <a:srgbClr val="0A416E"/>
                </a:solidFill>
                <a:latin typeface="Alice"/>
                <a:ea typeface="Alice"/>
                <a:cs typeface="Alice"/>
                <a:sym typeface="Alice"/>
              </a:rPr>
              <a:t>Talbros Axles offers heavy-duty axle shafts designed for strength and durability, ensuring reliable performance in demanding environments. These shafts are engineered to meet the highest industry standards for heavy vehicles and machinery.</a:t>
            </a:r>
          </a:p>
        </p:txBody>
      </p:sp>
    </p:spTree>
  </p:cSld>
  <p:clrMapOvr>
    <a:masterClrMapping/>
  </p:clrMapOvr>
</p:sld>
</file>

<file path=ppt/slides/slide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9222" r="0" b="-9222"/>
            </a:stretch>
          </a:blipFill>
        </p:spPr>
      </p:sp>
      <p:grpSp>
        <p:nvGrpSpPr>
          <p:cNvPr name="Group 3" id="3"/>
          <p:cNvGrpSpPr/>
          <p:nvPr/>
        </p:nvGrpSpPr>
        <p:grpSpPr>
          <a:xfrm rot="0">
            <a:off x="-1370957" y="0"/>
            <a:ext cx="13037705" cy="10536000"/>
            <a:chOff x="0" y="0"/>
            <a:chExt cx="3433799" cy="2774914"/>
          </a:xfrm>
        </p:grpSpPr>
        <p:sp>
          <p:nvSpPr>
            <p:cNvPr name="Freeform 4" id="4"/>
            <p:cNvSpPr/>
            <p:nvPr/>
          </p:nvSpPr>
          <p:spPr>
            <a:xfrm flipH="false" flipV="false" rot="0">
              <a:off x="0" y="0"/>
              <a:ext cx="3433799" cy="2774914"/>
            </a:xfrm>
            <a:custGeom>
              <a:avLst/>
              <a:gdLst/>
              <a:ahLst/>
              <a:cxnLst/>
              <a:rect r="r" b="b" t="t" l="l"/>
              <a:pathLst>
                <a:path h="2774914" w="3433799">
                  <a:moveTo>
                    <a:pt x="14251" y="0"/>
                  </a:moveTo>
                  <a:lnTo>
                    <a:pt x="3419547" y="0"/>
                  </a:lnTo>
                  <a:cubicBezTo>
                    <a:pt x="3427418" y="0"/>
                    <a:pt x="3433799" y="6381"/>
                    <a:pt x="3433799" y="14251"/>
                  </a:cubicBezTo>
                  <a:lnTo>
                    <a:pt x="3433799" y="2760662"/>
                  </a:lnTo>
                  <a:cubicBezTo>
                    <a:pt x="3433799" y="2764442"/>
                    <a:pt x="3432297" y="2768067"/>
                    <a:pt x="3429625" y="2770739"/>
                  </a:cubicBezTo>
                  <a:cubicBezTo>
                    <a:pt x="3426952" y="2773412"/>
                    <a:pt x="3423327" y="2774914"/>
                    <a:pt x="3419547" y="2774914"/>
                  </a:cubicBezTo>
                  <a:lnTo>
                    <a:pt x="14251" y="2774914"/>
                  </a:lnTo>
                  <a:cubicBezTo>
                    <a:pt x="6381" y="2774914"/>
                    <a:pt x="0" y="2768533"/>
                    <a:pt x="0" y="2760662"/>
                  </a:cubicBezTo>
                  <a:lnTo>
                    <a:pt x="0" y="14251"/>
                  </a:lnTo>
                  <a:cubicBezTo>
                    <a:pt x="0" y="6381"/>
                    <a:pt x="6381" y="0"/>
                    <a:pt x="14251" y="0"/>
                  </a:cubicBezTo>
                  <a:close/>
                </a:path>
              </a:pathLst>
            </a:custGeom>
            <a:solidFill>
              <a:srgbClr val="739FC4"/>
            </a:solidFill>
          </p:spPr>
        </p:sp>
        <p:sp>
          <p:nvSpPr>
            <p:cNvPr name="TextBox 5" id="5"/>
            <p:cNvSpPr txBox="true"/>
            <p:nvPr/>
          </p:nvSpPr>
          <p:spPr>
            <a:xfrm>
              <a:off x="0" y="-38100"/>
              <a:ext cx="3433799" cy="2813014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grpSp>
        <p:nvGrpSpPr>
          <p:cNvPr name="Group 6" id="6"/>
          <p:cNvGrpSpPr>
            <a:grpSpLocks noChangeAspect="true"/>
          </p:cNvGrpSpPr>
          <p:nvPr/>
        </p:nvGrpSpPr>
        <p:grpSpPr>
          <a:xfrm rot="0">
            <a:off x="11197147" y="-586596"/>
            <a:ext cx="12124307" cy="12124307"/>
            <a:chOff x="0" y="0"/>
            <a:chExt cx="8790178" cy="8790178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149225" y="149225"/>
              <a:ext cx="8491728" cy="8491728"/>
            </a:xfrm>
            <a:custGeom>
              <a:avLst/>
              <a:gdLst/>
              <a:ahLst/>
              <a:cxnLst/>
              <a:rect r="r" b="b" t="t" l="l"/>
              <a:pathLst>
                <a:path h="8491728" w="8491728">
                  <a:moveTo>
                    <a:pt x="0" y="0"/>
                  </a:moveTo>
                  <a:lnTo>
                    <a:pt x="8491728" y="0"/>
                  </a:lnTo>
                  <a:lnTo>
                    <a:pt x="8491728" y="8491728"/>
                  </a:lnTo>
                  <a:lnTo>
                    <a:pt x="0" y="8491728"/>
                  </a:lnTo>
                  <a:close/>
                </a:path>
              </a:pathLst>
            </a:custGeom>
            <a:blipFill>
              <a:blip r:embed="rId3"/>
              <a:stretch>
                <a:fillRect l="-127133" t="0" r="-28866" b="0"/>
              </a:stretch>
            </a:blipFill>
          </p:spPr>
        </p:sp>
        <p:sp>
          <p:nvSpPr>
            <p:cNvPr name="Freeform 8" id="8"/>
            <p:cNvSpPr/>
            <p:nvPr/>
          </p:nvSpPr>
          <p:spPr>
            <a:xfrm flipH="false" flipV="false" rot="0">
              <a:off x="0" y="0"/>
              <a:ext cx="8790178" cy="8790178"/>
            </a:xfrm>
            <a:custGeom>
              <a:avLst/>
              <a:gdLst/>
              <a:ahLst/>
              <a:cxnLst/>
              <a:rect r="r" b="b" t="t" l="l"/>
              <a:pathLst>
                <a:path h="8790178" w="8790178">
                  <a:moveTo>
                    <a:pt x="8790178" y="8790178"/>
                  </a:moveTo>
                  <a:lnTo>
                    <a:pt x="0" y="8790178"/>
                  </a:lnTo>
                  <a:lnTo>
                    <a:pt x="0" y="0"/>
                  </a:lnTo>
                  <a:lnTo>
                    <a:pt x="8790178" y="0"/>
                  </a:lnTo>
                  <a:lnTo>
                    <a:pt x="8790178" y="8790178"/>
                  </a:lnTo>
                  <a:close/>
                  <a:moveTo>
                    <a:pt x="19050" y="8771128"/>
                  </a:moveTo>
                  <a:lnTo>
                    <a:pt x="8771128" y="8771128"/>
                  </a:lnTo>
                  <a:lnTo>
                    <a:pt x="8771128" y="19050"/>
                  </a:lnTo>
                  <a:lnTo>
                    <a:pt x="19050" y="19050"/>
                  </a:lnTo>
                  <a:lnTo>
                    <a:pt x="19050" y="8771128"/>
                  </a:lnTo>
                  <a:close/>
                </a:path>
              </a:pathLst>
            </a:custGeom>
            <a:solidFill>
              <a:srgbClr val="FFFFFF"/>
            </a:solidFill>
          </p:spPr>
        </p:sp>
      </p:grpSp>
      <p:grpSp>
        <p:nvGrpSpPr>
          <p:cNvPr name="Group 9" id="9"/>
          <p:cNvGrpSpPr/>
          <p:nvPr/>
        </p:nvGrpSpPr>
        <p:grpSpPr>
          <a:xfrm rot="0">
            <a:off x="5197186" y="9324975"/>
            <a:ext cx="3782742" cy="3366023"/>
            <a:chOff x="0" y="0"/>
            <a:chExt cx="795414" cy="707789"/>
          </a:xfrm>
        </p:grpSpPr>
        <p:sp>
          <p:nvSpPr>
            <p:cNvPr name="Freeform 10" id="10"/>
            <p:cNvSpPr/>
            <p:nvPr/>
          </p:nvSpPr>
          <p:spPr>
            <a:xfrm flipH="false" flipV="false" rot="0">
              <a:off x="0" y="0"/>
              <a:ext cx="795414" cy="707789"/>
            </a:xfrm>
            <a:custGeom>
              <a:avLst/>
              <a:gdLst/>
              <a:ahLst/>
              <a:cxnLst/>
              <a:rect r="r" b="b" t="t" l="l"/>
              <a:pathLst>
                <a:path h="707789" w="795414">
                  <a:moveTo>
                    <a:pt x="397707" y="0"/>
                  </a:moveTo>
                  <a:lnTo>
                    <a:pt x="795414" y="353894"/>
                  </a:lnTo>
                  <a:lnTo>
                    <a:pt x="397707" y="707789"/>
                  </a:lnTo>
                  <a:lnTo>
                    <a:pt x="0" y="353894"/>
                  </a:lnTo>
                  <a:lnTo>
                    <a:pt x="397707" y="0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38100" cap="sq">
              <a:solidFill>
                <a:srgbClr val="FFFFFF"/>
              </a:solidFill>
              <a:prstDash val="solid"/>
              <a:miter/>
            </a:ln>
          </p:spPr>
        </p:sp>
        <p:sp>
          <p:nvSpPr>
            <p:cNvPr name="TextBox 11" id="11"/>
            <p:cNvSpPr txBox="true"/>
            <p:nvPr/>
          </p:nvSpPr>
          <p:spPr>
            <a:xfrm>
              <a:off x="136712" y="83551"/>
              <a:ext cx="521990" cy="502586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sp>
        <p:nvSpPr>
          <p:cNvPr name="Freeform 12" id="12"/>
          <p:cNvSpPr/>
          <p:nvPr/>
        </p:nvSpPr>
        <p:spPr>
          <a:xfrm flipH="false" flipV="false" rot="0">
            <a:off x="1028700" y="7781599"/>
            <a:ext cx="956985" cy="956985"/>
          </a:xfrm>
          <a:custGeom>
            <a:avLst/>
            <a:gdLst/>
            <a:ahLst/>
            <a:cxnLst/>
            <a:rect r="r" b="b" t="t" l="l"/>
            <a:pathLst>
              <a:path h="956985" w="956985">
                <a:moveTo>
                  <a:pt x="0" y="0"/>
                </a:moveTo>
                <a:lnTo>
                  <a:pt x="956985" y="0"/>
                </a:lnTo>
                <a:lnTo>
                  <a:pt x="956985" y="956985"/>
                </a:lnTo>
                <a:lnTo>
                  <a:pt x="0" y="956985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3" id="13"/>
          <p:cNvSpPr/>
          <p:nvPr/>
        </p:nvSpPr>
        <p:spPr>
          <a:xfrm flipH="false" flipV="false" rot="0">
            <a:off x="1028700" y="5025961"/>
            <a:ext cx="956985" cy="956985"/>
          </a:xfrm>
          <a:custGeom>
            <a:avLst/>
            <a:gdLst/>
            <a:ahLst/>
            <a:cxnLst/>
            <a:rect r="r" b="b" t="t" l="l"/>
            <a:pathLst>
              <a:path h="956985" w="956985">
                <a:moveTo>
                  <a:pt x="0" y="0"/>
                </a:moveTo>
                <a:lnTo>
                  <a:pt x="956985" y="0"/>
                </a:lnTo>
                <a:lnTo>
                  <a:pt x="956985" y="956985"/>
                </a:lnTo>
                <a:lnTo>
                  <a:pt x="0" y="956985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4" id="14"/>
          <p:cNvSpPr/>
          <p:nvPr/>
        </p:nvSpPr>
        <p:spPr>
          <a:xfrm flipH="false" flipV="false" rot="0">
            <a:off x="1028700" y="3646407"/>
            <a:ext cx="956985" cy="956985"/>
          </a:xfrm>
          <a:custGeom>
            <a:avLst/>
            <a:gdLst/>
            <a:ahLst/>
            <a:cxnLst/>
            <a:rect r="r" b="b" t="t" l="l"/>
            <a:pathLst>
              <a:path h="956985" w="956985">
                <a:moveTo>
                  <a:pt x="0" y="0"/>
                </a:moveTo>
                <a:lnTo>
                  <a:pt x="956985" y="0"/>
                </a:lnTo>
                <a:lnTo>
                  <a:pt x="956985" y="956985"/>
                </a:lnTo>
                <a:lnTo>
                  <a:pt x="0" y="956985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5" id="15"/>
          <p:cNvSpPr/>
          <p:nvPr/>
        </p:nvSpPr>
        <p:spPr>
          <a:xfrm flipH="false" flipV="false" rot="0">
            <a:off x="1028700" y="6405514"/>
            <a:ext cx="944599" cy="956985"/>
          </a:xfrm>
          <a:custGeom>
            <a:avLst/>
            <a:gdLst/>
            <a:ahLst/>
            <a:cxnLst/>
            <a:rect r="r" b="b" t="t" l="l"/>
            <a:pathLst>
              <a:path h="956985" w="944599">
                <a:moveTo>
                  <a:pt x="0" y="0"/>
                </a:moveTo>
                <a:lnTo>
                  <a:pt x="944599" y="0"/>
                </a:lnTo>
                <a:lnTo>
                  <a:pt x="944599" y="956985"/>
                </a:lnTo>
                <a:lnTo>
                  <a:pt x="0" y="956985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6" id="16"/>
          <p:cNvSpPr/>
          <p:nvPr/>
        </p:nvSpPr>
        <p:spPr>
          <a:xfrm flipH="true" flipV="false" rot="-1515280">
            <a:off x="15937969" y="1292543"/>
            <a:ext cx="1588078" cy="1567866"/>
          </a:xfrm>
          <a:custGeom>
            <a:avLst/>
            <a:gdLst/>
            <a:ahLst/>
            <a:cxnLst/>
            <a:rect r="r" b="b" t="t" l="l"/>
            <a:pathLst>
              <a:path h="1567866" w="1588078">
                <a:moveTo>
                  <a:pt x="1588078" y="0"/>
                </a:moveTo>
                <a:lnTo>
                  <a:pt x="0" y="0"/>
                </a:lnTo>
                <a:lnTo>
                  <a:pt x="0" y="1567865"/>
                </a:lnTo>
                <a:lnTo>
                  <a:pt x="1588078" y="1567865"/>
                </a:lnTo>
                <a:lnTo>
                  <a:pt x="1588078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:asvg="http://schemas.microsoft.com/office/drawing/2016/SVG/main" r:embed="rId1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7" id="17"/>
          <p:cNvSpPr/>
          <p:nvPr/>
        </p:nvSpPr>
        <p:spPr>
          <a:xfrm flipH="false" flipV="false" rot="0">
            <a:off x="15947087" y="4960183"/>
            <a:ext cx="1569843" cy="1597432"/>
          </a:xfrm>
          <a:custGeom>
            <a:avLst/>
            <a:gdLst/>
            <a:ahLst/>
            <a:cxnLst/>
            <a:rect r="r" b="b" t="t" l="l"/>
            <a:pathLst>
              <a:path h="1597432" w="1569843">
                <a:moveTo>
                  <a:pt x="0" y="0"/>
                </a:moveTo>
                <a:lnTo>
                  <a:pt x="1569842" y="0"/>
                </a:lnTo>
                <a:lnTo>
                  <a:pt x="1569842" y="1597432"/>
                </a:lnTo>
                <a:lnTo>
                  <a:pt x="0" y="1597432"/>
                </a:lnTo>
                <a:lnTo>
                  <a:pt x="0" y="0"/>
                </a:lnTo>
                <a:close/>
              </a:path>
            </a:pathLst>
          </a:custGeom>
          <a:blipFill>
            <a:blip r:embed="rId14">
              <a:extLst>
                <a:ext uri="{96DAC541-7B7A-43D3-8B79-37D633B846F1}">
                  <asvg:svgBlip xmlns:asvg="http://schemas.microsoft.com/office/drawing/2016/SVG/main" r:embed="rId1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8" id="18"/>
          <p:cNvSpPr/>
          <p:nvPr/>
        </p:nvSpPr>
        <p:spPr>
          <a:xfrm flipH="false" flipV="false" rot="0">
            <a:off x="16184518" y="8476752"/>
            <a:ext cx="1094979" cy="1696447"/>
          </a:xfrm>
          <a:custGeom>
            <a:avLst/>
            <a:gdLst/>
            <a:ahLst/>
            <a:cxnLst/>
            <a:rect r="r" b="b" t="t" l="l"/>
            <a:pathLst>
              <a:path h="1696447" w="1094979">
                <a:moveTo>
                  <a:pt x="0" y="0"/>
                </a:moveTo>
                <a:lnTo>
                  <a:pt x="1094980" y="0"/>
                </a:lnTo>
                <a:lnTo>
                  <a:pt x="1094980" y="1696446"/>
                </a:lnTo>
                <a:lnTo>
                  <a:pt x="0" y="1696446"/>
                </a:lnTo>
                <a:lnTo>
                  <a:pt x="0" y="0"/>
                </a:lnTo>
                <a:close/>
              </a:path>
            </a:pathLst>
          </a:custGeom>
          <a:blipFill>
            <a:blip r:embed="rId16">
              <a:extLst>
                <a:ext uri="{96DAC541-7B7A-43D3-8B79-37D633B846F1}">
                  <asvg:svgBlip xmlns:asvg="http://schemas.microsoft.com/office/drawing/2016/SVG/main" r:embed="rId1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19" id="19"/>
          <p:cNvSpPr txBox="true"/>
          <p:nvPr/>
        </p:nvSpPr>
        <p:spPr>
          <a:xfrm rot="0">
            <a:off x="1028700" y="1807116"/>
            <a:ext cx="8716797" cy="160565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12316"/>
              </a:lnSpc>
            </a:pPr>
            <a:r>
              <a:rPr lang="en-US" sz="11299" spc="-474">
                <a:solidFill>
                  <a:srgbClr val="FFFFFF"/>
                </a:solidFill>
                <a:latin typeface="Rig Solid Bold Halftone"/>
                <a:ea typeface="Rig Solid Bold Halftone"/>
                <a:cs typeface="Rig Solid Bold Halftone"/>
                <a:sym typeface="Rig Solid Bold Halftone"/>
              </a:rPr>
              <a:t>Contact US</a:t>
            </a:r>
          </a:p>
        </p:txBody>
      </p:sp>
      <p:sp>
        <p:nvSpPr>
          <p:cNvPr name="TextBox 20" id="20"/>
          <p:cNvSpPr txBox="true"/>
          <p:nvPr/>
        </p:nvSpPr>
        <p:spPr>
          <a:xfrm rot="0">
            <a:off x="2213165" y="3723580"/>
            <a:ext cx="4186381" cy="58038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760"/>
              </a:lnSpc>
            </a:pPr>
            <a:r>
              <a:rPr lang="en-US" sz="3400" b="true">
                <a:solidFill>
                  <a:srgbClr val="FFFFFF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91-1294284300</a:t>
            </a:r>
          </a:p>
        </p:txBody>
      </p:sp>
      <p:sp>
        <p:nvSpPr>
          <p:cNvPr name="TextBox 21" id="21"/>
          <p:cNvSpPr txBox="true"/>
          <p:nvPr/>
        </p:nvSpPr>
        <p:spPr>
          <a:xfrm rot="0">
            <a:off x="2213165" y="5211530"/>
            <a:ext cx="8045142" cy="58038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760"/>
              </a:lnSpc>
            </a:pPr>
            <a:r>
              <a:rPr lang="en-US" sz="3400" b="true">
                <a:solidFill>
                  <a:srgbClr val="FFFFFF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axleshafts@talbrosaxles.com</a:t>
            </a:r>
          </a:p>
        </p:txBody>
      </p:sp>
      <p:sp>
        <p:nvSpPr>
          <p:cNvPr name="TextBox 22" id="22"/>
          <p:cNvSpPr txBox="true"/>
          <p:nvPr/>
        </p:nvSpPr>
        <p:spPr>
          <a:xfrm rot="0">
            <a:off x="2213165" y="6260437"/>
            <a:ext cx="8983981" cy="118046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760"/>
              </a:lnSpc>
            </a:pPr>
            <a:r>
              <a:rPr lang="en-US" sz="3400" b="true">
                <a:solidFill>
                  <a:srgbClr val="FFFFFF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https://talbrosaxles.com/products/heavy-duty-axle-shafts/</a:t>
            </a:r>
          </a:p>
        </p:txBody>
      </p:sp>
      <p:sp>
        <p:nvSpPr>
          <p:cNvPr name="TextBox 23" id="23"/>
          <p:cNvSpPr txBox="true"/>
          <p:nvPr/>
        </p:nvSpPr>
        <p:spPr>
          <a:xfrm rot="0">
            <a:off x="2213165" y="7858772"/>
            <a:ext cx="8045142" cy="118046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760"/>
              </a:lnSpc>
            </a:pPr>
            <a:r>
              <a:rPr lang="en-US" sz="3400" b="true">
                <a:solidFill>
                  <a:srgbClr val="FFFFFF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Plot No. 74-75-76, Sector-6 Faridabad 121006 ( Haryana)</a:t>
            </a:r>
          </a:p>
        </p:txBody>
      </p:sp>
      <p:sp>
        <p:nvSpPr>
          <p:cNvPr name="Freeform 24" id="24"/>
          <p:cNvSpPr/>
          <p:nvPr/>
        </p:nvSpPr>
        <p:spPr>
          <a:xfrm flipH="false" flipV="false" rot="0">
            <a:off x="1365443" y="597798"/>
            <a:ext cx="2754385" cy="628399"/>
          </a:xfrm>
          <a:custGeom>
            <a:avLst/>
            <a:gdLst/>
            <a:ahLst/>
            <a:cxnLst/>
            <a:rect r="r" b="b" t="t" l="l"/>
            <a:pathLst>
              <a:path h="628399" w="2754385">
                <a:moveTo>
                  <a:pt x="0" y="0"/>
                </a:moveTo>
                <a:lnTo>
                  <a:pt x="2754385" y="0"/>
                </a:lnTo>
                <a:lnTo>
                  <a:pt x="2754385" y="628399"/>
                </a:lnTo>
                <a:lnTo>
                  <a:pt x="0" y="628399"/>
                </a:lnTo>
                <a:lnTo>
                  <a:pt x="0" y="0"/>
                </a:lnTo>
                <a:close/>
              </a:path>
            </a:pathLst>
          </a:custGeom>
          <a:blipFill>
            <a:blip r:embed="rId18"/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9222" r="0" b="-9222"/>
            </a:stretch>
          </a:blipFill>
        </p:spPr>
      </p:sp>
      <p:grpSp>
        <p:nvGrpSpPr>
          <p:cNvPr name="Group 3" id="3"/>
          <p:cNvGrpSpPr>
            <a:grpSpLocks noChangeAspect="true"/>
          </p:cNvGrpSpPr>
          <p:nvPr/>
        </p:nvGrpSpPr>
        <p:grpSpPr>
          <a:xfrm rot="0">
            <a:off x="-1240278" y="1028700"/>
            <a:ext cx="8229600" cy="8229600"/>
            <a:chOff x="0" y="0"/>
            <a:chExt cx="14840029" cy="14840029"/>
          </a:xfrm>
        </p:grpSpPr>
        <p:sp>
          <p:nvSpPr>
            <p:cNvPr name="Freeform 4" id="4"/>
            <p:cNvSpPr/>
            <p:nvPr/>
          </p:nvSpPr>
          <p:spPr>
            <a:xfrm flipH="false" flipV="false" rot="0">
              <a:off x="0" y="0"/>
              <a:ext cx="14840031" cy="14840029"/>
            </a:xfrm>
            <a:custGeom>
              <a:avLst/>
              <a:gdLst/>
              <a:ahLst/>
              <a:cxnLst/>
              <a:rect r="r" b="b" t="t" l="l"/>
              <a:pathLst>
                <a:path h="14840029" w="14840031">
                  <a:moveTo>
                    <a:pt x="2268288" y="14675419"/>
                  </a:moveTo>
                  <a:cubicBezTo>
                    <a:pt x="2373687" y="14780817"/>
                    <a:pt x="2516637" y="14840029"/>
                    <a:pt x="2665693" y="14840029"/>
                  </a:cubicBezTo>
                  <a:lnTo>
                    <a:pt x="12174338" y="14840029"/>
                  </a:lnTo>
                  <a:cubicBezTo>
                    <a:pt x="12323394" y="14840029"/>
                    <a:pt x="12466344" y="14780817"/>
                    <a:pt x="12571743" y="14675419"/>
                  </a:cubicBezTo>
                  <a:lnTo>
                    <a:pt x="14675421" y="12571741"/>
                  </a:lnTo>
                  <a:cubicBezTo>
                    <a:pt x="14780819" y="12466343"/>
                    <a:pt x="14840031" y="12323393"/>
                    <a:pt x="14840031" y="12174337"/>
                  </a:cubicBezTo>
                  <a:lnTo>
                    <a:pt x="14840031" y="2665692"/>
                  </a:lnTo>
                  <a:cubicBezTo>
                    <a:pt x="14840031" y="2516636"/>
                    <a:pt x="14780819" y="2373686"/>
                    <a:pt x="14675421" y="2268287"/>
                  </a:cubicBezTo>
                  <a:lnTo>
                    <a:pt x="12571741" y="164610"/>
                  </a:lnTo>
                  <a:cubicBezTo>
                    <a:pt x="12466344" y="59212"/>
                    <a:pt x="12323393" y="0"/>
                    <a:pt x="12174338" y="0"/>
                  </a:cubicBezTo>
                  <a:lnTo>
                    <a:pt x="2665692" y="0"/>
                  </a:lnTo>
                  <a:cubicBezTo>
                    <a:pt x="2516637" y="0"/>
                    <a:pt x="2373686" y="59212"/>
                    <a:pt x="2268287" y="164610"/>
                  </a:cubicBezTo>
                  <a:lnTo>
                    <a:pt x="164611" y="2268287"/>
                  </a:lnTo>
                  <a:cubicBezTo>
                    <a:pt x="59212" y="2373686"/>
                    <a:pt x="0" y="2516636"/>
                    <a:pt x="0" y="2665692"/>
                  </a:cubicBezTo>
                  <a:lnTo>
                    <a:pt x="0" y="12174338"/>
                  </a:lnTo>
                  <a:cubicBezTo>
                    <a:pt x="0" y="12323394"/>
                    <a:pt x="59212" y="12466344"/>
                    <a:pt x="164610" y="12571742"/>
                  </a:cubicBezTo>
                  <a:lnTo>
                    <a:pt x="2268288" y="14675419"/>
                  </a:lnTo>
                  <a:close/>
                </a:path>
              </a:pathLst>
            </a:custGeom>
            <a:solidFill>
              <a:srgbClr val="D2EAF6"/>
            </a:solidFill>
          </p:spPr>
        </p:sp>
        <p:sp>
          <p:nvSpPr>
            <p:cNvPr name="Freeform 5" id="5"/>
            <p:cNvSpPr/>
            <p:nvPr/>
          </p:nvSpPr>
          <p:spPr>
            <a:xfrm flipH="false" flipV="false" rot="0">
              <a:off x="200383" y="200383"/>
              <a:ext cx="14439263" cy="14439263"/>
            </a:xfrm>
            <a:custGeom>
              <a:avLst/>
              <a:gdLst/>
              <a:ahLst/>
              <a:cxnLst/>
              <a:rect r="r" b="b" t="t" l="l"/>
              <a:pathLst>
                <a:path h="14439263" w="14439263">
                  <a:moveTo>
                    <a:pt x="2209597" y="14333344"/>
                  </a:moveTo>
                  <a:cubicBezTo>
                    <a:pt x="2277416" y="14401163"/>
                    <a:pt x="2369399" y="14439263"/>
                    <a:pt x="2465309" y="14439263"/>
                  </a:cubicBezTo>
                  <a:lnTo>
                    <a:pt x="11973955" y="14439263"/>
                  </a:lnTo>
                  <a:cubicBezTo>
                    <a:pt x="12069866" y="14439263"/>
                    <a:pt x="12161847" y="14401163"/>
                    <a:pt x="12229668" y="14333344"/>
                  </a:cubicBezTo>
                  <a:lnTo>
                    <a:pt x="14333344" y="12229666"/>
                  </a:lnTo>
                  <a:cubicBezTo>
                    <a:pt x="14401163" y="12161847"/>
                    <a:pt x="14439263" y="12069864"/>
                    <a:pt x="14439263" y="11973954"/>
                  </a:cubicBezTo>
                  <a:lnTo>
                    <a:pt x="14439263" y="2465309"/>
                  </a:lnTo>
                  <a:cubicBezTo>
                    <a:pt x="14439263" y="2369399"/>
                    <a:pt x="14401163" y="2277416"/>
                    <a:pt x="14333344" y="2209597"/>
                  </a:cubicBezTo>
                  <a:lnTo>
                    <a:pt x="12229667" y="105919"/>
                  </a:lnTo>
                  <a:cubicBezTo>
                    <a:pt x="12161848" y="38100"/>
                    <a:pt x="12069865" y="0"/>
                    <a:pt x="11973955" y="0"/>
                  </a:cubicBezTo>
                  <a:lnTo>
                    <a:pt x="2465309" y="0"/>
                  </a:lnTo>
                  <a:cubicBezTo>
                    <a:pt x="2369399" y="0"/>
                    <a:pt x="2277416" y="38100"/>
                    <a:pt x="2209597" y="105919"/>
                  </a:cubicBezTo>
                  <a:lnTo>
                    <a:pt x="105919" y="2209596"/>
                  </a:lnTo>
                  <a:cubicBezTo>
                    <a:pt x="38100" y="2277415"/>
                    <a:pt x="0" y="2369397"/>
                    <a:pt x="0" y="2465308"/>
                  </a:cubicBezTo>
                  <a:lnTo>
                    <a:pt x="0" y="11973953"/>
                  </a:lnTo>
                  <a:cubicBezTo>
                    <a:pt x="0" y="12069865"/>
                    <a:pt x="38100" y="12161845"/>
                    <a:pt x="105919" y="12229665"/>
                  </a:cubicBezTo>
                  <a:lnTo>
                    <a:pt x="2209597" y="14333344"/>
                  </a:lnTo>
                  <a:close/>
                </a:path>
              </a:pathLst>
            </a:custGeom>
            <a:solidFill>
              <a:srgbClr val="739FC4"/>
            </a:solidFill>
          </p:spPr>
        </p:sp>
        <p:sp>
          <p:nvSpPr>
            <p:cNvPr name="Freeform 6" id="6"/>
            <p:cNvSpPr/>
            <p:nvPr/>
          </p:nvSpPr>
          <p:spPr>
            <a:xfrm flipH="false" flipV="false" rot="0">
              <a:off x="562014" y="562014"/>
              <a:ext cx="13716001" cy="13716001"/>
            </a:xfrm>
            <a:custGeom>
              <a:avLst/>
              <a:gdLst/>
              <a:ahLst/>
              <a:cxnLst/>
              <a:rect r="r" b="b" t="t" l="l"/>
              <a:pathLst>
                <a:path h="13716001" w="13716001">
                  <a:moveTo>
                    <a:pt x="11612324" y="0"/>
                  </a:moveTo>
                  <a:lnTo>
                    <a:pt x="2103678" y="0"/>
                  </a:lnTo>
                  <a:lnTo>
                    <a:pt x="0" y="2103678"/>
                  </a:lnTo>
                  <a:lnTo>
                    <a:pt x="0" y="11612323"/>
                  </a:lnTo>
                  <a:lnTo>
                    <a:pt x="2103678" y="13716001"/>
                  </a:lnTo>
                  <a:lnTo>
                    <a:pt x="11612324" y="13716001"/>
                  </a:lnTo>
                  <a:lnTo>
                    <a:pt x="13716001" y="11612323"/>
                  </a:lnTo>
                  <a:lnTo>
                    <a:pt x="13716001" y="2103678"/>
                  </a:lnTo>
                  <a:close/>
                </a:path>
              </a:pathLst>
            </a:custGeom>
            <a:blipFill>
              <a:blip r:embed="rId3"/>
              <a:stretch>
                <a:fillRect l="0" t="-7411" r="0" b="-7411"/>
              </a:stretch>
            </a:blipFill>
          </p:spPr>
        </p:sp>
      </p:grpSp>
      <p:grpSp>
        <p:nvGrpSpPr>
          <p:cNvPr name="Group 7" id="7"/>
          <p:cNvGrpSpPr/>
          <p:nvPr/>
        </p:nvGrpSpPr>
        <p:grpSpPr>
          <a:xfrm rot="0">
            <a:off x="11777210" y="-4719442"/>
            <a:ext cx="6706835" cy="6706835"/>
            <a:chOff x="0" y="0"/>
            <a:chExt cx="812800" cy="812800"/>
          </a:xfrm>
        </p:grpSpPr>
        <p:sp>
          <p:nvSpPr>
            <p:cNvPr name="Freeform 8" id="8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652780" y="0"/>
                  </a:moveTo>
                  <a:lnTo>
                    <a:pt x="160020" y="0"/>
                  </a:lnTo>
                  <a:lnTo>
                    <a:pt x="0" y="160020"/>
                  </a:lnTo>
                  <a:lnTo>
                    <a:pt x="0" y="652780"/>
                  </a:lnTo>
                  <a:lnTo>
                    <a:pt x="160020" y="812800"/>
                  </a:lnTo>
                  <a:lnTo>
                    <a:pt x="652780" y="812800"/>
                  </a:lnTo>
                  <a:lnTo>
                    <a:pt x="812800" y="652780"/>
                  </a:lnTo>
                  <a:lnTo>
                    <a:pt x="812800" y="160020"/>
                  </a:lnTo>
                  <a:lnTo>
                    <a:pt x="652780" y="0"/>
                  </a:lnTo>
                  <a:close/>
                </a:path>
              </a:pathLst>
            </a:custGeom>
            <a:solidFill>
              <a:srgbClr val="739FC4"/>
            </a:solidFill>
          </p:spPr>
        </p:sp>
        <p:sp>
          <p:nvSpPr>
            <p:cNvPr name="TextBox 9" id="9"/>
            <p:cNvSpPr txBox="true"/>
            <p:nvPr/>
          </p:nvSpPr>
          <p:spPr>
            <a:xfrm>
              <a:off x="63500" y="25400"/>
              <a:ext cx="685800" cy="7239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grpSp>
        <p:nvGrpSpPr>
          <p:cNvPr name="Group 10" id="10"/>
          <p:cNvGrpSpPr/>
          <p:nvPr/>
        </p:nvGrpSpPr>
        <p:grpSpPr>
          <a:xfrm rot="0">
            <a:off x="11803794" y="8444197"/>
            <a:ext cx="6706835" cy="6706835"/>
            <a:chOff x="0" y="0"/>
            <a:chExt cx="812800" cy="812800"/>
          </a:xfrm>
        </p:grpSpPr>
        <p:sp>
          <p:nvSpPr>
            <p:cNvPr name="Freeform 11" id="11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652780" y="0"/>
                  </a:moveTo>
                  <a:lnTo>
                    <a:pt x="160020" y="0"/>
                  </a:lnTo>
                  <a:lnTo>
                    <a:pt x="0" y="160020"/>
                  </a:lnTo>
                  <a:lnTo>
                    <a:pt x="0" y="652780"/>
                  </a:lnTo>
                  <a:lnTo>
                    <a:pt x="160020" y="812800"/>
                  </a:lnTo>
                  <a:lnTo>
                    <a:pt x="652780" y="812800"/>
                  </a:lnTo>
                  <a:lnTo>
                    <a:pt x="812800" y="652780"/>
                  </a:lnTo>
                  <a:lnTo>
                    <a:pt x="812800" y="160020"/>
                  </a:lnTo>
                  <a:lnTo>
                    <a:pt x="652780" y="0"/>
                  </a:lnTo>
                  <a:close/>
                </a:path>
              </a:pathLst>
            </a:custGeom>
            <a:solidFill>
              <a:srgbClr val="739FC4"/>
            </a:solidFill>
          </p:spPr>
        </p:sp>
        <p:sp>
          <p:nvSpPr>
            <p:cNvPr name="TextBox 12" id="12"/>
            <p:cNvSpPr txBox="true"/>
            <p:nvPr/>
          </p:nvSpPr>
          <p:spPr>
            <a:xfrm>
              <a:off x="63500" y="25400"/>
              <a:ext cx="685800" cy="7239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grpSp>
        <p:nvGrpSpPr>
          <p:cNvPr name="Group 13" id="13"/>
          <p:cNvGrpSpPr/>
          <p:nvPr/>
        </p:nvGrpSpPr>
        <p:grpSpPr>
          <a:xfrm rot="0">
            <a:off x="13733432" y="-1742990"/>
            <a:ext cx="3485981" cy="3485981"/>
            <a:chOff x="0" y="0"/>
            <a:chExt cx="812800" cy="812800"/>
          </a:xfrm>
        </p:grpSpPr>
        <p:sp>
          <p:nvSpPr>
            <p:cNvPr name="Freeform 14" id="14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lnTo>
                    <a:pt x="812800" y="406400"/>
                  </a:lnTo>
                  <a:lnTo>
                    <a:pt x="406400" y="812800"/>
                  </a:lnTo>
                  <a:lnTo>
                    <a:pt x="0" y="406400"/>
                  </a:lnTo>
                  <a:lnTo>
                    <a:pt x="406400" y="0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38100" cap="sq">
              <a:solidFill>
                <a:srgbClr val="FFFFFF"/>
              </a:solidFill>
              <a:prstDash val="solid"/>
              <a:miter/>
            </a:ln>
          </p:spPr>
        </p:sp>
        <p:sp>
          <p:nvSpPr>
            <p:cNvPr name="TextBox 15" id="15"/>
            <p:cNvSpPr txBox="true"/>
            <p:nvPr/>
          </p:nvSpPr>
          <p:spPr>
            <a:xfrm>
              <a:off x="139700" y="101600"/>
              <a:ext cx="533400" cy="5715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grpSp>
        <p:nvGrpSpPr>
          <p:cNvPr name="Group 16" id="16"/>
          <p:cNvGrpSpPr/>
          <p:nvPr/>
        </p:nvGrpSpPr>
        <p:grpSpPr>
          <a:xfrm rot="0">
            <a:off x="12816628" y="8444197"/>
            <a:ext cx="4681167" cy="4681167"/>
            <a:chOff x="0" y="0"/>
            <a:chExt cx="812800" cy="812800"/>
          </a:xfrm>
        </p:grpSpPr>
        <p:sp>
          <p:nvSpPr>
            <p:cNvPr name="Freeform 17" id="17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lnTo>
                    <a:pt x="812800" y="406400"/>
                  </a:lnTo>
                  <a:lnTo>
                    <a:pt x="406400" y="812800"/>
                  </a:lnTo>
                  <a:lnTo>
                    <a:pt x="0" y="406400"/>
                  </a:lnTo>
                  <a:lnTo>
                    <a:pt x="406400" y="0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38100" cap="sq">
              <a:solidFill>
                <a:srgbClr val="FFFFFF"/>
              </a:solidFill>
              <a:prstDash val="solid"/>
              <a:miter/>
            </a:ln>
          </p:spPr>
        </p:sp>
        <p:sp>
          <p:nvSpPr>
            <p:cNvPr name="TextBox 18" id="18"/>
            <p:cNvSpPr txBox="true"/>
            <p:nvPr/>
          </p:nvSpPr>
          <p:spPr>
            <a:xfrm>
              <a:off x="139700" y="101600"/>
              <a:ext cx="533400" cy="5715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sp>
        <p:nvSpPr>
          <p:cNvPr name="TextBox 19" id="19"/>
          <p:cNvSpPr txBox="true"/>
          <p:nvPr/>
        </p:nvSpPr>
        <p:spPr>
          <a:xfrm rot="0">
            <a:off x="7380435" y="2499769"/>
            <a:ext cx="9572098" cy="410141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6048"/>
              </a:lnSpc>
            </a:pPr>
            <a:r>
              <a:rPr lang="en-US" sz="14723" spc="-618">
                <a:solidFill>
                  <a:srgbClr val="0A416E"/>
                </a:solidFill>
                <a:latin typeface="Rig Solid Bold Halftone"/>
                <a:ea typeface="Rig Solid Bold Halftone"/>
                <a:cs typeface="Rig Solid Bold Halftone"/>
                <a:sym typeface="Rig Solid Bold Halftone"/>
              </a:rPr>
              <a:t>Thank</a:t>
            </a:r>
          </a:p>
          <a:p>
            <a:pPr algn="ctr" marL="0" indent="0" lvl="0">
              <a:lnSpc>
                <a:spcPts val="16048"/>
              </a:lnSpc>
            </a:pPr>
            <a:r>
              <a:rPr lang="en-US" sz="14723" spc="-618">
                <a:solidFill>
                  <a:srgbClr val="0A416E"/>
                </a:solidFill>
                <a:latin typeface="Rig Solid Bold Halftone"/>
                <a:ea typeface="Rig Solid Bold Halftone"/>
                <a:cs typeface="Rig Solid Bold Halftone"/>
                <a:sym typeface="Rig Solid Bold Halftone"/>
              </a:rPr>
              <a:t>you</a:t>
            </a:r>
          </a:p>
        </p:txBody>
      </p:sp>
      <p:sp>
        <p:nvSpPr>
          <p:cNvPr name="TextBox 20" id="20"/>
          <p:cNvSpPr txBox="true"/>
          <p:nvPr/>
        </p:nvSpPr>
        <p:spPr>
          <a:xfrm rot="0">
            <a:off x="6874152" y="6894484"/>
            <a:ext cx="11884953" cy="46481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780"/>
              </a:lnSpc>
            </a:pPr>
            <a:r>
              <a:rPr lang="en-US" sz="2700">
                <a:solidFill>
                  <a:srgbClr val="0A416E"/>
                </a:solidFill>
                <a:latin typeface="Alice Bold"/>
                <a:ea typeface="Alice Bold"/>
                <a:cs typeface="Alice Bold"/>
                <a:sym typeface="Alice Bold"/>
              </a:rPr>
              <a:t>Visit - https://talbrosaxles.com/products/heavy-duty-axle-shafts/</a:t>
            </a:r>
          </a:p>
        </p:txBody>
      </p:sp>
      <p:sp>
        <p:nvSpPr>
          <p:cNvPr name="Freeform 21" id="21"/>
          <p:cNvSpPr/>
          <p:nvPr/>
        </p:nvSpPr>
        <p:spPr>
          <a:xfrm flipH="false" flipV="false" rot="0">
            <a:off x="1497330" y="339966"/>
            <a:ext cx="2754385" cy="628399"/>
          </a:xfrm>
          <a:custGeom>
            <a:avLst/>
            <a:gdLst/>
            <a:ahLst/>
            <a:cxnLst/>
            <a:rect r="r" b="b" t="t" l="l"/>
            <a:pathLst>
              <a:path h="628399" w="2754385">
                <a:moveTo>
                  <a:pt x="0" y="0"/>
                </a:moveTo>
                <a:lnTo>
                  <a:pt x="2754385" y="0"/>
                </a:lnTo>
                <a:lnTo>
                  <a:pt x="2754385" y="628399"/>
                </a:lnTo>
                <a:lnTo>
                  <a:pt x="0" y="628399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terms:created xsi:type="dcterms:W3CDTF">2006-08-16T00:00:00Z</dcterms:created>
  <dc:identifier>DAGORRZvQbo</dc:identifier>
  <dcterms:modified xsi:type="dcterms:W3CDTF">2011-08-01T06:04:30Z</dcterms:modified>
  <cp:revision>1</cp:revision>
  <dc:title>Heavy Duty Axle Shafts  Manufacturers</dc:title>
</cp:coreProperties>
</file>