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Lst>
  <p:sldSz cx="18288000" cy="10287000"/>
  <p:notesSz cx="6858000" cy="9144000"/>
  <p:embeddedFontLst>
    <p:embeddedFont>
      <p:font typeface="DM Sans" pitchFamily="2" charset="0"/>
      <p:regular r:id="rId8"/>
      <p:bold r:id="rId9"/>
      <p:italic r:id="rId10"/>
      <p:boldItalic r:id="rId11"/>
    </p:embeddedFont>
    <p:embeddedFont>
      <p:font typeface="Heebo" pitchFamily="2" charset="-79"/>
      <p:regular r:id="rId12"/>
      <p:bold r:id="rId13"/>
    </p:embeddedFont>
    <p:embeddedFont>
      <p:font typeface="Kollektif Bold" panose="020B0604020202020204" charset="0"/>
      <p:regular r:id="rId14"/>
    </p:embeddedFont>
    <p:embeddedFont>
      <p:font typeface="Nunito" pitchFamily="2" charset="0"/>
      <p:regular r:id="rId15"/>
      <p:bold r:id="rId16"/>
      <p:boldItalic r:id="rId17"/>
    </p:embeddedFont>
    <p:embeddedFont>
      <p:font typeface="Roboto" panose="02000000000000000000" pitchFamily="2" charset="0"/>
      <p:regular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1" d="100"/>
          <a:sy n="71" d="100"/>
        </p:scale>
        <p:origin x="7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font" Target="fonts/font11.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5.fntdata"/><Relationship Id="rId17"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font" Target="fonts/font9.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s://hegurucenter.com.sg/enrichment-classes-singapore/"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slangfeed.com/benefits-of-enrichment-centres-in-singapore/"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FEF"/>
        </a:solidFill>
        <a:effectLst/>
      </p:bgPr>
    </p:bg>
    <p:spTree>
      <p:nvGrpSpPr>
        <p:cNvPr id="1" name=""/>
        <p:cNvGrpSpPr/>
        <p:nvPr/>
      </p:nvGrpSpPr>
      <p:grpSpPr>
        <a:xfrm>
          <a:off x="0" y="0"/>
          <a:ext cx="0" cy="0"/>
          <a:chOff x="0" y="0"/>
          <a:chExt cx="0" cy="0"/>
        </a:xfrm>
      </p:grpSpPr>
      <p:grpSp>
        <p:nvGrpSpPr>
          <p:cNvPr id="2" name="Group 2"/>
          <p:cNvGrpSpPr/>
          <p:nvPr/>
        </p:nvGrpSpPr>
        <p:grpSpPr>
          <a:xfrm rot="-2700000">
            <a:off x="11386843" y="7201845"/>
            <a:ext cx="7415398" cy="3565095"/>
            <a:chOff x="0" y="0"/>
            <a:chExt cx="660400" cy="317500"/>
          </a:xfrm>
        </p:grpSpPr>
        <p:sp>
          <p:nvSpPr>
            <p:cNvPr id="3" name="Freeform 3"/>
            <p:cNvSpPr/>
            <p:nvPr/>
          </p:nvSpPr>
          <p:spPr>
            <a:xfrm>
              <a:off x="0" y="0"/>
              <a:ext cx="660400" cy="317500"/>
            </a:xfrm>
            <a:custGeom>
              <a:avLst/>
              <a:gdLst/>
              <a:ahLst/>
              <a:cxnLst/>
              <a:rect l="l" t="t" r="r" b="b"/>
              <a:pathLst>
                <a:path w="660400" h="3175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txBody>
            <a:bodyPr/>
            <a:lstStyle/>
            <a:p>
              <a:endParaRPr lang="en-IN"/>
            </a:p>
          </p:txBody>
        </p:sp>
        <p:sp>
          <p:nvSpPr>
            <p:cNvPr id="4" name="TextBox 4"/>
            <p:cNvSpPr txBox="1"/>
            <p:nvPr/>
          </p:nvSpPr>
          <p:spPr>
            <a:xfrm>
              <a:off x="0" y="146050"/>
              <a:ext cx="660400" cy="171450"/>
            </a:xfrm>
            <a:prstGeom prst="rect">
              <a:avLst/>
            </a:prstGeom>
          </p:spPr>
          <p:txBody>
            <a:bodyPr lIns="50800" tIns="50800" rIns="50800" bIns="50800" rtlCol="0" anchor="ctr"/>
            <a:lstStyle/>
            <a:p>
              <a:pPr algn="ctr">
                <a:lnSpc>
                  <a:spcPts val="2553"/>
                </a:lnSpc>
              </a:pPr>
              <a:endParaRPr/>
            </a:p>
          </p:txBody>
        </p:sp>
      </p:grpSp>
      <p:sp>
        <p:nvSpPr>
          <p:cNvPr id="5" name="AutoShape 5"/>
          <p:cNvSpPr/>
          <p:nvPr/>
        </p:nvSpPr>
        <p:spPr>
          <a:xfrm flipV="1">
            <a:off x="14131544" y="7969488"/>
            <a:ext cx="5132702" cy="5185216"/>
          </a:xfrm>
          <a:prstGeom prst="line">
            <a:avLst/>
          </a:prstGeom>
          <a:ln w="28575" cap="flat">
            <a:solidFill>
              <a:srgbClr val="8CA9AD"/>
            </a:solidFill>
            <a:prstDash val="solid"/>
            <a:headEnd type="none" w="sm" len="sm"/>
            <a:tailEnd type="none" w="sm" len="sm"/>
          </a:ln>
        </p:spPr>
        <p:txBody>
          <a:bodyPr/>
          <a:lstStyle/>
          <a:p>
            <a:endParaRPr lang="en-IN"/>
          </a:p>
        </p:txBody>
      </p:sp>
      <p:sp>
        <p:nvSpPr>
          <p:cNvPr id="6" name="AutoShape 6"/>
          <p:cNvSpPr/>
          <p:nvPr/>
        </p:nvSpPr>
        <p:spPr>
          <a:xfrm flipV="1">
            <a:off x="14444220" y="8329798"/>
            <a:ext cx="5038853" cy="5038853"/>
          </a:xfrm>
          <a:prstGeom prst="line">
            <a:avLst/>
          </a:prstGeom>
          <a:ln w="28575" cap="flat">
            <a:solidFill>
              <a:srgbClr val="8CA9AD"/>
            </a:solidFill>
            <a:prstDash val="solid"/>
            <a:headEnd type="none" w="sm" len="sm"/>
            <a:tailEnd type="none" w="sm" len="sm"/>
          </a:ln>
        </p:spPr>
        <p:txBody>
          <a:bodyPr/>
          <a:lstStyle/>
          <a:p>
            <a:endParaRPr lang="en-IN"/>
          </a:p>
        </p:txBody>
      </p:sp>
      <p:sp>
        <p:nvSpPr>
          <p:cNvPr id="7" name="AutoShape 7"/>
          <p:cNvSpPr/>
          <p:nvPr/>
        </p:nvSpPr>
        <p:spPr>
          <a:xfrm flipV="1">
            <a:off x="14802690" y="8681112"/>
            <a:ext cx="4867141" cy="4867141"/>
          </a:xfrm>
          <a:prstGeom prst="line">
            <a:avLst/>
          </a:prstGeom>
          <a:ln w="28575" cap="flat">
            <a:solidFill>
              <a:srgbClr val="8CA9AD"/>
            </a:solidFill>
            <a:prstDash val="solid"/>
            <a:headEnd type="none" w="sm" len="sm"/>
            <a:tailEnd type="none" w="sm" len="sm"/>
          </a:ln>
        </p:spPr>
        <p:txBody>
          <a:bodyPr/>
          <a:lstStyle/>
          <a:p>
            <a:endParaRPr lang="en-IN"/>
          </a:p>
        </p:txBody>
      </p:sp>
      <p:sp>
        <p:nvSpPr>
          <p:cNvPr id="8" name="TextBox 8"/>
          <p:cNvSpPr txBox="1"/>
          <p:nvPr/>
        </p:nvSpPr>
        <p:spPr>
          <a:xfrm>
            <a:off x="1844613" y="3893647"/>
            <a:ext cx="15539535" cy="3424014"/>
          </a:xfrm>
          <a:prstGeom prst="rect">
            <a:avLst/>
          </a:prstGeom>
        </p:spPr>
        <p:txBody>
          <a:bodyPr lIns="0" tIns="0" rIns="0" bIns="0" rtlCol="0" anchor="t">
            <a:spAutoFit/>
          </a:bodyPr>
          <a:lstStyle/>
          <a:p>
            <a:pPr algn="ctr">
              <a:lnSpc>
                <a:spcPts val="8900"/>
              </a:lnSpc>
            </a:pPr>
            <a:r>
              <a:rPr lang="en-US" sz="8900" dirty="0">
                <a:solidFill>
                  <a:srgbClr val="227C9D"/>
                </a:solidFill>
                <a:latin typeface="Kollektif Bold"/>
              </a:rPr>
              <a:t>Benefits of Enrichment </a:t>
            </a:r>
            <a:r>
              <a:rPr lang="en-US" sz="8900" dirty="0" err="1">
                <a:solidFill>
                  <a:srgbClr val="227C9D"/>
                </a:solidFill>
                <a:latin typeface="Kollektif Bold"/>
              </a:rPr>
              <a:t>Centres</a:t>
            </a:r>
            <a:r>
              <a:rPr lang="en-US" sz="8900" dirty="0">
                <a:solidFill>
                  <a:srgbClr val="227C9D"/>
                </a:solidFill>
                <a:latin typeface="Kollektif Bold"/>
              </a:rPr>
              <a:t> in Singapore for Holistic Development</a:t>
            </a:r>
          </a:p>
        </p:txBody>
      </p:sp>
      <p:sp>
        <p:nvSpPr>
          <p:cNvPr id="9" name="Freeform 9"/>
          <p:cNvSpPr/>
          <p:nvPr/>
        </p:nvSpPr>
        <p:spPr>
          <a:xfrm rot="-10800000">
            <a:off x="9525" y="635835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10" name="Freeform 10"/>
          <p:cNvSpPr/>
          <p:nvPr/>
        </p:nvSpPr>
        <p:spPr>
          <a:xfrm>
            <a:off x="1083809" y="638693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11" name="Freeform 11"/>
          <p:cNvSpPr/>
          <p:nvPr/>
        </p:nvSpPr>
        <p:spPr>
          <a:xfrm>
            <a:off x="0" y="74707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12" name="Freeform 12"/>
          <p:cNvSpPr/>
          <p:nvPr/>
        </p:nvSpPr>
        <p:spPr>
          <a:xfrm rot="-10800000">
            <a:off x="0" y="85545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13" name="Freeform 13"/>
          <p:cNvSpPr/>
          <p:nvPr/>
        </p:nvSpPr>
        <p:spPr>
          <a:xfrm rot="-5400000">
            <a:off x="1083809" y="85545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14" name="Freeform 14"/>
          <p:cNvSpPr/>
          <p:nvPr/>
        </p:nvSpPr>
        <p:spPr>
          <a:xfrm rot="-10800000">
            <a:off x="1083809" y="9623721"/>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IN"/>
          </a:p>
        </p:txBody>
      </p:sp>
      <p:sp>
        <p:nvSpPr>
          <p:cNvPr id="15" name="Freeform 15"/>
          <p:cNvSpPr/>
          <p:nvPr/>
        </p:nvSpPr>
        <p:spPr>
          <a:xfrm rot="-10800000">
            <a:off x="3321750" y="8583123"/>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16" name="Freeform 16"/>
          <p:cNvSpPr/>
          <p:nvPr/>
        </p:nvSpPr>
        <p:spPr>
          <a:xfrm>
            <a:off x="3321750" y="7499314"/>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17" name="Freeform 17"/>
          <p:cNvSpPr/>
          <p:nvPr/>
        </p:nvSpPr>
        <p:spPr>
          <a:xfrm rot="5400000">
            <a:off x="4405559" y="8583123"/>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18" name="Freeform 18"/>
          <p:cNvSpPr/>
          <p:nvPr/>
        </p:nvSpPr>
        <p:spPr>
          <a:xfrm>
            <a:off x="2237941" y="9666932"/>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19" name="Freeform 19"/>
          <p:cNvSpPr/>
          <p:nvPr/>
        </p:nvSpPr>
        <p:spPr>
          <a:xfrm>
            <a:off x="3321750" y="9666932"/>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IN"/>
          </a:p>
        </p:txBody>
      </p:sp>
      <p:sp>
        <p:nvSpPr>
          <p:cNvPr id="20" name="Freeform 20"/>
          <p:cNvSpPr/>
          <p:nvPr/>
        </p:nvSpPr>
        <p:spPr>
          <a:xfrm rot="5400000">
            <a:off x="0" y="963835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21" name="Freeform 21"/>
          <p:cNvSpPr/>
          <p:nvPr/>
        </p:nvSpPr>
        <p:spPr>
          <a:xfrm rot="-5400000">
            <a:off x="15470622" y="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22" name="Freeform 22"/>
          <p:cNvSpPr/>
          <p:nvPr/>
        </p:nvSpPr>
        <p:spPr>
          <a:xfrm rot="-5400000">
            <a:off x="16554431" y="0"/>
            <a:ext cx="1083809" cy="1083809"/>
          </a:xfrm>
          <a:custGeom>
            <a:avLst/>
            <a:gdLst/>
            <a:ahLst/>
            <a:cxnLst/>
            <a:rect l="l" t="t" r="r" b="b"/>
            <a:pathLst>
              <a:path w="1083809" h="1083809">
                <a:moveTo>
                  <a:pt x="0" y="0"/>
                </a:moveTo>
                <a:lnTo>
                  <a:pt x="1083808" y="0"/>
                </a:lnTo>
                <a:lnTo>
                  <a:pt x="1083808"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23" name="Freeform 23"/>
          <p:cNvSpPr/>
          <p:nvPr/>
        </p:nvSpPr>
        <p:spPr>
          <a:xfrm flipH="1" flipV="1">
            <a:off x="17638239" y="0"/>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24" name="Freeform 24"/>
          <p:cNvSpPr/>
          <p:nvPr/>
        </p:nvSpPr>
        <p:spPr>
          <a:xfrm rot="-5400000">
            <a:off x="14386813" y="10838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25" name="Freeform 25"/>
          <p:cNvSpPr/>
          <p:nvPr/>
        </p:nvSpPr>
        <p:spPr>
          <a:xfrm rot="-5400000">
            <a:off x="15470622" y="10838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IN"/>
          </a:p>
        </p:txBody>
      </p:sp>
      <p:sp>
        <p:nvSpPr>
          <p:cNvPr id="26" name="Freeform 26"/>
          <p:cNvSpPr/>
          <p:nvPr/>
        </p:nvSpPr>
        <p:spPr>
          <a:xfrm>
            <a:off x="16554431" y="2167618"/>
            <a:ext cx="1083809" cy="1083809"/>
          </a:xfrm>
          <a:custGeom>
            <a:avLst/>
            <a:gdLst/>
            <a:ahLst/>
            <a:cxnLst/>
            <a:rect l="l" t="t" r="r" b="b"/>
            <a:pathLst>
              <a:path w="1083809" h="1083809">
                <a:moveTo>
                  <a:pt x="0" y="0"/>
                </a:moveTo>
                <a:lnTo>
                  <a:pt x="1083808" y="0"/>
                </a:lnTo>
                <a:lnTo>
                  <a:pt x="1083808"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27" name="Freeform 27"/>
          <p:cNvSpPr/>
          <p:nvPr/>
        </p:nvSpPr>
        <p:spPr>
          <a:xfrm rot="5400000">
            <a:off x="17638239" y="10838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IN"/>
          </a:p>
        </p:txBody>
      </p:sp>
      <p:sp>
        <p:nvSpPr>
          <p:cNvPr id="28" name="Freeform 28"/>
          <p:cNvSpPr/>
          <p:nvPr/>
        </p:nvSpPr>
        <p:spPr>
          <a:xfrm rot="5400000" flipH="1" flipV="1">
            <a:off x="17638239" y="2167618"/>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grpSp>
        <p:nvGrpSpPr>
          <p:cNvPr id="29" name="Group 29"/>
          <p:cNvGrpSpPr/>
          <p:nvPr/>
        </p:nvGrpSpPr>
        <p:grpSpPr>
          <a:xfrm rot="2700000">
            <a:off x="-1376391" y="-3093321"/>
            <a:ext cx="7415398" cy="3565095"/>
            <a:chOff x="0" y="0"/>
            <a:chExt cx="660400" cy="317500"/>
          </a:xfrm>
        </p:grpSpPr>
        <p:sp>
          <p:nvSpPr>
            <p:cNvPr id="30" name="Freeform 30"/>
            <p:cNvSpPr/>
            <p:nvPr/>
          </p:nvSpPr>
          <p:spPr>
            <a:xfrm>
              <a:off x="0" y="0"/>
              <a:ext cx="660400" cy="317500"/>
            </a:xfrm>
            <a:custGeom>
              <a:avLst/>
              <a:gdLst/>
              <a:ahLst/>
              <a:cxnLst/>
              <a:rect l="l" t="t" r="r" b="b"/>
              <a:pathLst>
                <a:path w="660400" h="3175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txBody>
            <a:bodyPr/>
            <a:lstStyle/>
            <a:p>
              <a:endParaRPr lang="en-IN"/>
            </a:p>
          </p:txBody>
        </p:sp>
        <p:sp>
          <p:nvSpPr>
            <p:cNvPr id="31" name="TextBox 31"/>
            <p:cNvSpPr txBox="1"/>
            <p:nvPr/>
          </p:nvSpPr>
          <p:spPr>
            <a:xfrm>
              <a:off x="0" y="146050"/>
              <a:ext cx="660400" cy="171450"/>
            </a:xfrm>
            <a:prstGeom prst="rect">
              <a:avLst/>
            </a:prstGeom>
          </p:spPr>
          <p:txBody>
            <a:bodyPr lIns="50800" tIns="50800" rIns="50800" bIns="50800" rtlCol="0" anchor="ctr"/>
            <a:lstStyle/>
            <a:p>
              <a:pPr algn="ctr">
                <a:lnSpc>
                  <a:spcPts val="2553"/>
                </a:lnSpc>
              </a:pPr>
              <a:endParaRPr/>
            </a:p>
          </p:txBody>
        </p:sp>
      </p:grpSp>
      <p:sp>
        <p:nvSpPr>
          <p:cNvPr id="32" name="AutoShape 32"/>
          <p:cNvSpPr/>
          <p:nvPr/>
        </p:nvSpPr>
        <p:spPr>
          <a:xfrm>
            <a:off x="-1839005" y="-2273771"/>
            <a:ext cx="5185216" cy="5132702"/>
          </a:xfrm>
          <a:prstGeom prst="line">
            <a:avLst/>
          </a:prstGeom>
          <a:ln w="28575" cap="flat">
            <a:solidFill>
              <a:srgbClr val="8CA9AD"/>
            </a:solidFill>
            <a:prstDash val="solid"/>
            <a:headEnd type="none" w="sm" len="sm"/>
            <a:tailEnd type="none" w="sm" len="sm"/>
          </a:ln>
        </p:spPr>
        <p:txBody>
          <a:bodyPr/>
          <a:lstStyle/>
          <a:p>
            <a:endParaRPr lang="en-IN"/>
          </a:p>
        </p:txBody>
      </p:sp>
      <p:sp>
        <p:nvSpPr>
          <p:cNvPr id="33" name="AutoShape 33"/>
          <p:cNvSpPr/>
          <p:nvPr/>
        </p:nvSpPr>
        <p:spPr>
          <a:xfrm>
            <a:off x="-2052951" y="-1961095"/>
            <a:ext cx="5038853" cy="5038853"/>
          </a:xfrm>
          <a:prstGeom prst="line">
            <a:avLst/>
          </a:prstGeom>
          <a:ln w="28575" cap="flat">
            <a:solidFill>
              <a:srgbClr val="8CA9AD"/>
            </a:solidFill>
            <a:prstDash val="solid"/>
            <a:headEnd type="none" w="sm" len="sm"/>
            <a:tailEnd type="none" w="sm" len="sm"/>
          </a:ln>
        </p:spPr>
        <p:txBody>
          <a:bodyPr/>
          <a:lstStyle/>
          <a:p>
            <a:endParaRPr lang="en-IN"/>
          </a:p>
        </p:txBody>
      </p:sp>
      <p:sp>
        <p:nvSpPr>
          <p:cNvPr id="34" name="AutoShape 34"/>
          <p:cNvSpPr/>
          <p:nvPr/>
        </p:nvSpPr>
        <p:spPr>
          <a:xfrm>
            <a:off x="-2232553" y="-1602625"/>
            <a:ext cx="4867141" cy="4867141"/>
          </a:xfrm>
          <a:prstGeom prst="line">
            <a:avLst/>
          </a:prstGeom>
          <a:ln w="28575" cap="flat">
            <a:solidFill>
              <a:srgbClr val="8CA9AD"/>
            </a:solidFill>
            <a:prstDash val="solid"/>
            <a:headEnd type="none" w="sm" len="sm"/>
            <a:tailEnd type="none" w="sm" len="sm"/>
          </a:ln>
        </p:spPr>
        <p:txBody>
          <a:bodyPr/>
          <a:lstStyle/>
          <a:p>
            <a:endParaRPr lang="en-IN"/>
          </a:p>
        </p:txBody>
      </p:sp>
      <p:sp>
        <p:nvSpPr>
          <p:cNvPr id="35" name="AutoShape 35"/>
          <p:cNvSpPr/>
          <p:nvPr/>
        </p:nvSpPr>
        <p:spPr>
          <a:xfrm>
            <a:off x="-2359208" y="-1216357"/>
            <a:ext cx="4690515" cy="4690515"/>
          </a:xfrm>
          <a:prstGeom prst="line">
            <a:avLst/>
          </a:prstGeom>
          <a:ln w="28575" cap="flat">
            <a:solidFill>
              <a:srgbClr val="8CA9AD"/>
            </a:solidFill>
            <a:prstDash val="solid"/>
            <a:headEnd type="none" w="sm" len="sm"/>
            <a:tailEnd type="none" w="sm" len="sm"/>
          </a:ln>
        </p:spPr>
        <p:txBody>
          <a:bodyPr/>
          <a:lstStyle/>
          <a:p>
            <a:endParaRPr lang="en-IN"/>
          </a:p>
        </p:txBody>
      </p:sp>
      <p:sp>
        <p:nvSpPr>
          <p:cNvPr id="36" name="AutoShape 36"/>
          <p:cNvSpPr/>
          <p:nvPr/>
        </p:nvSpPr>
        <p:spPr>
          <a:xfrm>
            <a:off x="-2503062" y="-776680"/>
            <a:ext cx="4347674" cy="4347674"/>
          </a:xfrm>
          <a:prstGeom prst="line">
            <a:avLst/>
          </a:prstGeom>
          <a:ln w="28575" cap="flat">
            <a:solidFill>
              <a:srgbClr val="8CA9AD"/>
            </a:solidFill>
            <a:prstDash val="solid"/>
            <a:headEnd type="none" w="sm" len="sm"/>
            <a:tailEnd type="none" w="sm" len="sm"/>
          </a:ln>
        </p:spPr>
        <p:txBody>
          <a:bodyPr/>
          <a:lstStyle/>
          <a:p>
            <a:endParaRPr lang="en-IN"/>
          </a:p>
        </p:txBody>
      </p:sp>
      <p:sp>
        <p:nvSpPr>
          <p:cNvPr id="37" name="AutoShape 37"/>
          <p:cNvSpPr/>
          <p:nvPr/>
        </p:nvSpPr>
        <p:spPr>
          <a:xfrm>
            <a:off x="-2623881" y="-332957"/>
            <a:ext cx="3963599" cy="3985594"/>
          </a:xfrm>
          <a:prstGeom prst="line">
            <a:avLst/>
          </a:prstGeom>
          <a:ln w="28575" cap="flat">
            <a:solidFill>
              <a:srgbClr val="8CA9AD"/>
            </a:solidFill>
            <a:prstDash val="solid"/>
            <a:headEnd type="none" w="sm" len="sm"/>
            <a:tailEnd type="none" w="sm" len="sm"/>
          </a:ln>
        </p:spPr>
        <p:txBody>
          <a:bodyPr/>
          <a:lstStyle/>
          <a:p>
            <a:endParaRPr lang="en-IN"/>
          </a:p>
        </p:txBody>
      </p:sp>
      <p:sp>
        <p:nvSpPr>
          <p:cNvPr id="38" name="AutoShape 38"/>
          <p:cNvSpPr/>
          <p:nvPr/>
        </p:nvSpPr>
        <p:spPr>
          <a:xfrm>
            <a:off x="-2598114" y="228677"/>
            <a:ext cx="3377485" cy="3360058"/>
          </a:xfrm>
          <a:prstGeom prst="line">
            <a:avLst/>
          </a:prstGeom>
          <a:ln w="28575" cap="flat">
            <a:solidFill>
              <a:srgbClr val="8CA9AD"/>
            </a:solidFill>
            <a:prstDash val="solid"/>
            <a:headEnd type="none" w="sm" len="sm"/>
            <a:tailEnd type="none" w="sm" len="sm"/>
          </a:ln>
        </p:spPr>
        <p:txBody>
          <a:bodyPr/>
          <a:lstStyle/>
          <a:p>
            <a:endParaRPr lang="en-IN"/>
          </a:p>
        </p:txBody>
      </p:sp>
      <p:sp>
        <p:nvSpPr>
          <p:cNvPr id="39" name="AutoShape 39"/>
          <p:cNvSpPr/>
          <p:nvPr/>
        </p:nvSpPr>
        <p:spPr>
          <a:xfrm>
            <a:off x="-2509797" y="905760"/>
            <a:ext cx="2628598" cy="2671969"/>
          </a:xfrm>
          <a:prstGeom prst="line">
            <a:avLst/>
          </a:prstGeom>
          <a:ln w="28575" cap="flat">
            <a:solidFill>
              <a:srgbClr val="8CA9AD"/>
            </a:solidFill>
            <a:prstDash val="solid"/>
            <a:headEnd type="none" w="sm" len="sm"/>
            <a:tailEnd type="none" w="sm" len="sm"/>
          </a:ln>
        </p:spPr>
        <p:txBody>
          <a:bodyPr/>
          <a:lstStyle/>
          <a:p>
            <a:endParaRPr lang="en-IN"/>
          </a:p>
        </p:txBody>
      </p:sp>
      <p:sp>
        <p:nvSpPr>
          <p:cNvPr id="40" name="Freeform 40"/>
          <p:cNvSpPr/>
          <p:nvPr/>
        </p:nvSpPr>
        <p:spPr>
          <a:xfrm>
            <a:off x="6409339" y="86797"/>
            <a:ext cx="5469322" cy="1994024"/>
          </a:xfrm>
          <a:custGeom>
            <a:avLst/>
            <a:gdLst/>
            <a:ahLst/>
            <a:cxnLst/>
            <a:rect l="l" t="t" r="r" b="b"/>
            <a:pathLst>
              <a:path w="5469322" h="1994024">
                <a:moveTo>
                  <a:pt x="0" y="0"/>
                </a:moveTo>
                <a:lnTo>
                  <a:pt x="5469322" y="0"/>
                </a:lnTo>
                <a:lnTo>
                  <a:pt x="5469322" y="1994024"/>
                </a:lnTo>
                <a:lnTo>
                  <a:pt x="0" y="1994024"/>
                </a:lnTo>
                <a:lnTo>
                  <a:pt x="0" y="0"/>
                </a:lnTo>
                <a:close/>
              </a:path>
            </a:pathLst>
          </a:custGeom>
          <a:blipFill>
            <a:blip r:embed="rId10"/>
            <a:stretch>
              <a:fillRect/>
            </a:stretch>
          </a:blipFill>
        </p:spPr>
        <p:txBody>
          <a:bodyPr/>
          <a:lstStyle/>
          <a:p>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FEFEF"/>
        </a:solidFill>
        <a:effectLst/>
      </p:bgPr>
    </p:bg>
    <p:spTree>
      <p:nvGrpSpPr>
        <p:cNvPr id="1" name=""/>
        <p:cNvGrpSpPr/>
        <p:nvPr/>
      </p:nvGrpSpPr>
      <p:grpSpPr>
        <a:xfrm>
          <a:off x="0" y="0"/>
          <a:ext cx="0" cy="0"/>
          <a:chOff x="0" y="0"/>
          <a:chExt cx="0" cy="0"/>
        </a:xfrm>
      </p:grpSpPr>
      <p:grpSp>
        <p:nvGrpSpPr>
          <p:cNvPr id="2" name="Group 2"/>
          <p:cNvGrpSpPr/>
          <p:nvPr/>
        </p:nvGrpSpPr>
        <p:grpSpPr>
          <a:xfrm rot="2700000">
            <a:off x="14381224" y="7574679"/>
            <a:ext cx="7415398" cy="3565095"/>
            <a:chOff x="0" y="0"/>
            <a:chExt cx="660400" cy="317500"/>
          </a:xfrm>
        </p:grpSpPr>
        <p:sp>
          <p:nvSpPr>
            <p:cNvPr id="3" name="Freeform 3"/>
            <p:cNvSpPr/>
            <p:nvPr/>
          </p:nvSpPr>
          <p:spPr>
            <a:xfrm>
              <a:off x="0" y="0"/>
              <a:ext cx="660400" cy="317500"/>
            </a:xfrm>
            <a:custGeom>
              <a:avLst/>
              <a:gdLst/>
              <a:ahLst/>
              <a:cxnLst/>
              <a:rect l="l" t="t" r="r" b="b"/>
              <a:pathLst>
                <a:path w="660400" h="3175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txBody>
            <a:bodyPr/>
            <a:lstStyle/>
            <a:p>
              <a:endParaRPr lang="en-IN"/>
            </a:p>
          </p:txBody>
        </p:sp>
        <p:sp>
          <p:nvSpPr>
            <p:cNvPr id="4" name="TextBox 4"/>
            <p:cNvSpPr txBox="1"/>
            <p:nvPr/>
          </p:nvSpPr>
          <p:spPr>
            <a:xfrm>
              <a:off x="0" y="146050"/>
              <a:ext cx="660400" cy="171450"/>
            </a:xfrm>
            <a:prstGeom prst="rect">
              <a:avLst/>
            </a:prstGeom>
          </p:spPr>
          <p:txBody>
            <a:bodyPr lIns="50800" tIns="50800" rIns="50800" bIns="50800" rtlCol="0" anchor="ctr"/>
            <a:lstStyle/>
            <a:p>
              <a:pPr algn="ctr">
                <a:lnSpc>
                  <a:spcPts val="2553"/>
                </a:lnSpc>
              </a:pPr>
              <a:endParaRPr/>
            </a:p>
          </p:txBody>
        </p:sp>
      </p:grpSp>
      <p:sp>
        <p:nvSpPr>
          <p:cNvPr id="5" name="AutoShape 5"/>
          <p:cNvSpPr/>
          <p:nvPr/>
        </p:nvSpPr>
        <p:spPr>
          <a:xfrm>
            <a:off x="13918610" y="8394229"/>
            <a:ext cx="5185216" cy="5132702"/>
          </a:xfrm>
          <a:prstGeom prst="line">
            <a:avLst/>
          </a:prstGeom>
          <a:ln w="28575" cap="flat">
            <a:solidFill>
              <a:srgbClr val="8CA9AD"/>
            </a:solidFill>
            <a:prstDash val="solid"/>
            <a:headEnd type="none" w="sm" len="sm"/>
            <a:tailEnd type="none" w="sm" len="sm"/>
          </a:ln>
        </p:spPr>
        <p:txBody>
          <a:bodyPr/>
          <a:lstStyle/>
          <a:p>
            <a:endParaRPr lang="en-IN"/>
          </a:p>
        </p:txBody>
      </p:sp>
      <p:sp>
        <p:nvSpPr>
          <p:cNvPr id="6" name="AutoShape 6"/>
          <p:cNvSpPr/>
          <p:nvPr/>
        </p:nvSpPr>
        <p:spPr>
          <a:xfrm>
            <a:off x="13704664" y="8706905"/>
            <a:ext cx="5038853" cy="5038853"/>
          </a:xfrm>
          <a:prstGeom prst="line">
            <a:avLst/>
          </a:prstGeom>
          <a:ln w="28575" cap="flat">
            <a:solidFill>
              <a:srgbClr val="8CA9AD"/>
            </a:solidFill>
            <a:prstDash val="solid"/>
            <a:headEnd type="none" w="sm" len="sm"/>
            <a:tailEnd type="none" w="sm" len="sm"/>
          </a:ln>
        </p:spPr>
        <p:txBody>
          <a:bodyPr/>
          <a:lstStyle/>
          <a:p>
            <a:endParaRPr lang="en-IN"/>
          </a:p>
        </p:txBody>
      </p:sp>
      <p:sp>
        <p:nvSpPr>
          <p:cNvPr id="7" name="AutoShape 7"/>
          <p:cNvSpPr/>
          <p:nvPr/>
        </p:nvSpPr>
        <p:spPr>
          <a:xfrm>
            <a:off x="13525062" y="9065375"/>
            <a:ext cx="4867141" cy="4867141"/>
          </a:xfrm>
          <a:prstGeom prst="line">
            <a:avLst/>
          </a:prstGeom>
          <a:ln w="28575" cap="flat">
            <a:solidFill>
              <a:srgbClr val="8CA9AD"/>
            </a:solidFill>
            <a:prstDash val="solid"/>
            <a:headEnd type="none" w="sm" len="sm"/>
            <a:tailEnd type="none" w="sm" len="sm"/>
          </a:ln>
        </p:spPr>
        <p:txBody>
          <a:bodyPr/>
          <a:lstStyle/>
          <a:p>
            <a:endParaRPr lang="en-IN"/>
          </a:p>
        </p:txBody>
      </p:sp>
      <p:sp>
        <p:nvSpPr>
          <p:cNvPr id="8" name="AutoShape 8"/>
          <p:cNvSpPr/>
          <p:nvPr/>
        </p:nvSpPr>
        <p:spPr>
          <a:xfrm>
            <a:off x="13398407" y="9451643"/>
            <a:ext cx="4690515" cy="4690515"/>
          </a:xfrm>
          <a:prstGeom prst="line">
            <a:avLst/>
          </a:prstGeom>
          <a:ln w="28575" cap="flat">
            <a:solidFill>
              <a:srgbClr val="8CA9AD"/>
            </a:solidFill>
            <a:prstDash val="solid"/>
            <a:headEnd type="none" w="sm" len="sm"/>
            <a:tailEnd type="none" w="sm" len="sm"/>
          </a:ln>
        </p:spPr>
        <p:txBody>
          <a:bodyPr/>
          <a:lstStyle/>
          <a:p>
            <a:endParaRPr lang="en-IN"/>
          </a:p>
        </p:txBody>
      </p:sp>
      <p:sp>
        <p:nvSpPr>
          <p:cNvPr id="9" name="AutoShape 9"/>
          <p:cNvSpPr/>
          <p:nvPr/>
        </p:nvSpPr>
        <p:spPr>
          <a:xfrm>
            <a:off x="13254553" y="9891320"/>
            <a:ext cx="4347674" cy="4347674"/>
          </a:xfrm>
          <a:prstGeom prst="line">
            <a:avLst/>
          </a:prstGeom>
          <a:ln w="28575" cap="flat">
            <a:solidFill>
              <a:srgbClr val="8CA9AD"/>
            </a:solidFill>
            <a:prstDash val="solid"/>
            <a:headEnd type="none" w="sm" len="sm"/>
            <a:tailEnd type="none" w="sm" len="sm"/>
          </a:ln>
        </p:spPr>
        <p:txBody>
          <a:bodyPr/>
          <a:lstStyle/>
          <a:p>
            <a:endParaRPr lang="en-IN"/>
          </a:p>
        </p:txBody>
      </p:sp>
      <p:sp>
        <p:nvSpPr>
          <p:cNvPr id="10" name="TextBox 10"/>
          <p:cNvSpPr txBox="1"/>
          <p:nvPr/>
        </p:nvSpPr>
        <p:spPr>
          <a:xfrm>
            <a:off x="2167618" y="3379536"/>
            <a:ext cx="14703143" cy="4847481"/>
          </a:xfrm>
          <a:prstGeom prst="rect">
            <a:avLst/>
          </a:prstGeom>
        </p:spPr>
        <p:txBody>
          <a:bodyPr lIns="0" tIns="0" rIns="0" bIns="0" rtlCol="0" anchor="t">
            <a:spAutoFit/>
          </a:bodyPr>
          <a:lstStyle/>
          <a:p>
            <a:pPr algn="ctr">
              <a:lnSpc>
                <a:spcPts val="4199"/>
              </a:lnSpc>
            </a:pPr>
            <a:r>
              <a:rPr lang="en-US" sz="3600" b="0" i="0" dirty="0">
                <a:solidFill>
                  <a:srgbClr val="666666"/>
                </a:solidFill>
                <a:effectLst/>
                <a:latin typeface="Roboto" panose="02000000000000000000" pitchFamily="2" charset="0"/>
              </a:rPr>
              <a:t>Singapore has become a veritable hotbed of education innovation, always finding room to throw open its doors to the younger generation. Considering a more comprehensive approach to growth and development, parents are enrolling their children in enrichment </a:t>
            </a:r>
            <a:r>
              <a:rPr lang="en-US" sz="3600" b="0" i="0" dirty="0" err="1">
                <a:solidFill>
                  <a:srgbClr val="666666"/>
                </a:solidFill>
                <a:effectLst/>
                <a:latin typeface="Roboto" panose="02000000000000000000" pitchFamily="2" charset="0"/>
              </a:rPr>
              <a:t>centres</a:t>
            </a:r>
            <a:r>
              <a:rPr lang="en-US" sz="3600" b="0" i="0" dirty="0">
                <a:solidFill>
                  <a:srgbClr val="666666"/>
                </a:solidFill>
                <a:effectLst/>
                <a:latin typeface="Roboto" panose="02000000000000000000" pitchFamily="2" charset="0"/>
              </a:rPr>
              <a:t> to supplement their development. The stations are beyond the classic classroom. Activities and lessons help in intellectual, emotional, and social development. They do more than just assist students in their academics; they play a pretty important role in shaping life skills and cognitive development.</a:t>
            </a:r>
            <a:endParaRPr lang="en-US" sz="3499" dirty="0">
              <a:solidFill>
                <a:srgbClr val="545454"/>
              </a:solidFill>
              <a:latin typeface="DM Sans"/>
            </a:endParaRPr>
          </a:p>
        </p:txBody>
      </p:sp>
      <p:grpSp>
        <p:nvGrpSpPr>
          <p:cNvPr id="11" name="Group 11"/>
          <p:cNvGrpSpPr/>
          <p:nvPr/>
        </p:nvGrpSpPr>
        <p:grpSpPr>
          <a:xfrm rot="2700000">
            <a:off x="-1376391" y="-3093321"/>
            <a:ext cx="7415398" cy="3565095"/>
            <a:chOff x="0" y="0"/>
            <a:chExt cx="660400" cy="317500"/>
          </a:xfrm>
        </p:grpSpPr>
        <p:sp>
          <p:nvSpPr>
            <p:cNvPr id="12" name="Freeform 12"/>
            <p:cNvSpPr/>
            <p:nvPr/>
          </p:nvSpPr>
          <p:spPr>
            <a:xfrm>
              <a:off x="0" y="0"/>
              <a:ext cx="660400" cy="317500"/>
            </a:xfrm>
            <a:custGeom>
              <a:avLst/>
              <a:gdLst/>
              <a:ahLst/>
              <a:cxnLst/>
              <a:rect l="l" t="t" r="r" b="b"/>
              <a:pathLst>
                <a:path w="660400" h="3175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txBody>
            <a:bodyPr/>
            <a:lstStyle/>
            <a:p>
              <a:endParaRPr lang="en-IN"/>
            </a:p>
          </p:txBody>
        </p:sp>
        <p:sp>
          <p:nvSpPr>
            <p:cNvPr id="13" name="TextBox 13"/>
            <p:cNvSpPr txBox="1"/>
            <p:nvPr/>
          </p:nvSpPr>
          <p:spPr>
            <a:xfrm>
              <a:off x="0" y="146050"/>
              <a:ext cx="660400" cy="171450"/>
            </a:xfrm>
            <a:prstGeom prst="rect">
              <a:avLst/>
            </a:prstGeom>
          </p:spPr>
          <p:txBody>
            <a:bodyPr lIns="50800" tIns="50800" rIns="50800" bIns="50800" rtlCol="0" anchor="ctr"/>
            <a:lstStyle/>
            <a:p>
              <a:pPr algn="ctr">
                <a:lnSpc>
                  <a:spcPts val="2553"/>
                </a:lnSpc>
              </a:pPr>
              <a:endParaRPr/>
            </a:p>
          </p:txBody>
        </p:sp>
      </p:grpSp>
      <p:sp>
        <p:nvSpPr>
          <p:cNvPr id="14" name="AutoShape 14"/>
          <p:cNvSpPr/>
          <p:nvPr/>
        </p:nvSpPr>
        <p:spPr>
          <a:xfrm>
            <a:off x="-1839005" y="-2273771"/>
            <a:ext cx="5185216" cy="5132702"/>
          </a:xfrm>
          <a:prstGeom prst="line">
            <a:avLst/>
          </a:prstGeom>
          <a:ln w="28575" cap="flat">
            <a:solidFill>
              <a:srgbClr val="8CA9AD"/>
            </a:solidFill>
            <a:prstDash val="solid"/>
            <a:headEnd type="none" w="sm" len="sm"/>
            <a:tailEnd type="none" w="sm" len="sm"/>
          </a:ln>
        </p:spPr>
        <p:txBody>
          <a:bodyPr/>
          <a:lstStyle/>
          <a:p>
            <a:endParaRPr lang="en-IN"/>
          </a:p>
        </p:txBody>
      </p:sp>
      <p:sp>
        <p:nvSpPr>
          <p:cNvPr id="15" name="AutoShape 15"/>
          <p:cNvSpPr/>
          <p:nvPr/>
        </p:nvSpPr>
        <p:spPr>
          <a:xfrm>
            <a:off x="-2052951" y="-1961095"/>
            <a:ext cx="5038853" cy="5038853"/>
          </a:xfrm>
          <a:prstGeom prst="line">
            <a:avLst/>
          </a:prstGeom>
          <a:ln w="28575" cap="flat">
            <a:solidFill>
              <a:srgbClr val="8CA9AD"/>
            </a:solidFill>
            <a:prstDash val="solid"/>
            <a:headEnd type="none" w="sm" len="sm"/>
            <a:tailEnd type="none" w="sm" len="sm"/>
          </a:ln>
        </p:spPr>
        <p:txBody>
          <a:bodyPr/>
          <a:lstStyle/>
          <a:p>
            <a:endParaRPr lang="en-IN"/>
          </a:p>
        </p:txBody>
      </p:sp>
      <p:sp>
        <p:nvSpPr>
          <p:cNvPr id="16" name="AutoShape 16"/>
          <p:cNvSpPr/>
          <p:nvPr/>
        </p:nvSpPr>
        <p:spPr>
          <a:xfrm>
            <a:off x="-2232553" y="-1602625"/>
            <a:ext cx="4867141" cy="4867141"/>
          </a:xfrm>
          <a:prstGeom prst="line">
            <a:avLst/>
          </a:prstGeom>
          <a:ln w="28575" cap="flat">
            <a:solidFill>
              <a:srgbClr val="8CA9AD"/>
            </a:solidFill>
            <a:prstDash val="solid"/>
            <a:headEnd type="none" w="sm" len="sm"/>
            <a:tailEnd type="none" w="sm" len="sm"/>
          </a:ln>
        </p:spPr>
        <p:txBody>
          <a:bodyPr/>
          <a:lstStyle/>
          <a:p>
            <a:endParaRPr lang="en-IN"/>
          </a:p>
        </p:txBody>
      </p:sp>
      <p:sp>
        <p:nvSpPr>
          <p:cNvPr id="17" name="AutoShape 17"/>
          <p:cNvSpPr/>
          <p:nvPr/>
        </p:nvSpPr>
        <p:spPr>
          <a:xfrm>
            <a:off x="-2359208" y="-1216357"/>
            <a:ext cx="4690515" cy="4690515"/>
          </a:xfrm>
          <a:prstGeom prst="line">
            <a:avLst/>
          </a:prstGeom>
          <a:ln w="28575" cap="flat">
            <a:solidFill>
              <a:srgbClr val="8CA9AD"/>
            </a:solidFill>
            <a:prstDash val="solid"/>
            <a:headEnd type="none" w="sm" len="sm"/>
            <a:tailEnd type="none" w="sm" len="sm"/>
          </a:ln>
        </p:spPr>
        <p:txBody>
          <a:bodyPr/>
          <a:lstStyle/>
          <a:p>
            <a:endParaRPr lang="en-IN"/>
          </a:p>
        </p:txBody>
      </p:sp>
      <p:sp>
        <p:nvSpPr>
          <p:cNvPr id="18" name="AutoShape 18"/>
          <p:cNvSpPr/>
          <p:nvPr/>
        </p:nvSpPr>
        <p:spPr>
          <a:xfrm>
            <a:off x="-2503062" y="-776680"/>
            <a:ext cx="4347674" cy="4347674"/>
          </a:xfrm>
          <a:prstGeom prst="line">
            <a:avLst/>
          </a:prstGeom>
          <a:ln w="28575" cap="flat">
            <a:solidFill>
              <a:srgbClr val="8CA9AD"/>
            </a:solidFill>
            <a:prstDash val="solid"/>
            <a:headEnd type="none" w="sm" len="sm"/>
            <a:tailEnd type="none" w="sm" len="sm"/>
          </a:ln>
        </p:spPr>
        <p:txBody>
          <a:bodyPr/>
          <a:lstStyle/>
          <a:p>
            <a:endParaRPr lang="en-IN"/>
          </a:p>
        </p:txBody>
      </p:sp>
      <p:sp>
        <p:nvSpPr>
          <p:cNvPr id="19" name="AutoShape 19"/>
          <p:cNvSpPr/>
          <p:nvPr/>
        </p:nvSpPr>
        <p:spPr>
          <a:xfrm>
            <a:off x="-2623881" y="-332957"/>
            <a:ext cx="3963599" cy="3985594"/>
          </a:xfrm>
          <a:prstGeom prst="line">
            <a:avLst/>
          </a:prstGeom>
          <a:ln w="28575" cap="flat">
            <a:solidFill>
              <a:srgbClr val="8CA9AD"/>
            </a:solidFill>
            <a:prstDash val="solid"/>
            <a:headEnd type="none" w="sm" len="sm"/>
            <a:tailEnd type="none" w="sm" len="sm"/>
          </a:ln>
        </p:spPr>
        <p:txBody>
          <a:bodyPr/>
          <a:lstStyle/>
          <a:p>
            <a:endParaRPr lang="en-IN"/>
          </a:p>
        </p:txBody>
      </p:sp>
      <p:sp>
        <p:nvSpPr>
          <p:cNvPr id="20" name="AutoShape 20"/>
          <p:cNvSpPr/>
          <p:nvPr/>
        </p:nvSpPr>
        <p:spPr>
          <a:xfrm>
            <a:off x="-2598114" y="228677"/>
            <a:ext cx="3377485" cy="3360058"/>
          </a:xfrm>
          <a:prstGeom prst="line">
            <a:avLst/>
          </a:prstGeom>
          <a:ln w="28575" cap="flat">
            <a:solidFill>
              <a:srgbClr val="8CA9AD"/>
            </a:solidFill>
            <a:prstDash val="solid"/>
            <a:headEnd type="none" w="sm" len="sm"/>
            <a:tailEnd type="none" w="sm" len="sm"/>
          </a:ln>
        </p:spPr>
        <p:txBody>
          <a:bodyPr/>
          <a:lstStyle/>
          <a:p>
            <a:endParaRPr lang="en-IN"/>
          </a:p>
        </p:txBody>
      </p:sp>
      <p:sp>
        <p:nvSpPr>
          <p:cNvPr id="21" name="AutoShape 21"/>
          <p:cNvSpPr/>
          <p:nvPr/>
        </p:nvSpPr>
        <p:spPr>
          <a:xfrm>
            <a:off x="-2509797" y="905760"/>
            <a:ext cx="2628598" cy="2671969"/>
          </a:xfrm>
          <a:prstGeom prst="line">
            <a:avLst/>
          </a:prstGeom>
          <a:ln w="28575" cap="flat">
            <a:solidFill>
              <a:srgbClr val="8CA9AD"/>
            </a:solidFill>
            <a:prstDash val="solid"/>
            <a:headEnd type="none" w="sm" len="sm"/>
            <a:tailEnd type="none" w="sm" len="sm"/>
          </a:ln>
        </p:spPr>
        <p:txBody>
          <a:bodyPr/>
          <a:lstStyle/>
          <a:p>
            <a:endParaRPr lang="en-IN"/>
          </a:p>
        </p:txBody>
      </p:sp>
      <p:sp>
        <p:nvSpPr>
          <p:cNvPr id="22" name="Freeform 22"/>
          <p:cNvSpPr/>
          <p:nvPr/>
        </p:nvSpPr>
        <p:spPr>
          <a:xfrm>
            <a:off x="17204191" y="-551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23" name="Freeform 23"/>
          <p:cNvSpPr/>
          <p:nvPr/>
        </p:nvSpPr>
        <p:spPr>
          <a:xfrm>
            <a:off x="17204191" y="1028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24" name="Freeform 24"/>
          <p:cNvSpPr/>
          <p:nvPr/>
        </p:nvSpPr>
        <p:spPr>
          <a:xfrm rot="5400000" flipH="1" flipV="1">
            <a:off x="17204191" y="2112509"/>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25" name="Freeform 25"/>
          <p:cNvSpPr/>
          <p:nvPr/>
        </p:nvSpPr>
        <p:spPr>
          <a:xfrm>
            <a:off x="16120382" y="-551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IN"/>
          </a:p>
        </p:txBody>
      </p:sp>
      <p:sp>
        <p:nvSpPr>
          <p:cNvPr id="26" name="Freeform 26"/>
          <p:cNvSpPr/>
          <p:nvPr/>
        </p:nvSpPr>
        <p:spPr>
          <a:xfrm rot="5400000">
            <a:off x="15036573" y="1028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27" name="Freeform 27"/>
          <p:cNvSpPr/>
          <p:nvPr/>
        </p:nvSpPr>
        <p:spPr>
          <a:xfrm rot="-10800000">
            <a:off x="16120382" y="21125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IN"/>
          </a:p>
        </p:txBody>
      </p:sp>
      <p:sp>
        <p:nvSpPr>
          <p:cNvPr id="28" name="Freeform 28"/>
          <p:cNvSpPr/>
          <p:nvPr/>
        </p:nvSpPr>
        <p:spPr>
          <a:xfrm rot="-10800000" flipH="1" flipV="1">
            <a:off x="15036573" y="2112509"/>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29" name="Freeform 29"/>
          <p:cNvSpPr/>
          <p:nvPr/>
        </p:nvSpPr>
        <p:spPr>
          <a:xfrm rot="5400000" flipH="1" flipV="1">
            <a:off x="12770705" y="-55109"/>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IN"/>
          </a:p>
        </p:txBody>
      </p:sp>
      <p:sp>
        <p:nvSpPr>
          <p:cNvPr id="30" name="Freeform 30"/>
          <p:cNvSpPr/>
          <p:nvPr/>
        </p:nvSpPr>
        <p:spPr>
          <a:xfrm rot="-10800000" flipH="1" flipV="1">
            <a:off x="12770705" y="1028700"/>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31" name="Freeform 31"/>
          <p:cNvSpPr/>
          <p:nvPr/>
        </p:nvSpPr>
        <p:spPr>
          <a:xfrm rot="-10800000">
            <a:off x="9525" y="704415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32" name="Freeform 32"/>
          <p:cNvSpPr/>
          <p:nvPr/>
        </p:nvSpPr>
        <p:spPr>
          <a:xfrm>
            <a:off x="1083809" y="707273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33" name="Freeform 33"/>
          <p:cNvSpPr/>
          <p:nvPr/>
        </p:nvSpPr>
        <p:spPr>
          <a:xfrm>
            <a:off x="0" y="81565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34" name="Freeform 34"/>
          <p:cNvSpPr/>
          <p:nvPr/>
        </p:nvSpPr>
        <p:spPr>
          <a:xfrm rot="-10800000">
            <a:off x="0" y="92403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35" name="Freeform 35"/>
          <p:cNvSpPr/>
          <p:nvPr/>
        </p:nvSpPr>
        <p:spPr>
          <a:xfrm rot="-5400000">
            <a:off x="1083809" y="92403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36" name="Freeform 36"/>
          <p:cNvSpPr/>
          <p:nvPr/>
        </p:nvSpPr>
        <p:spPr>
          <a:xfrm rot="-10800000">
            <a:off x="3321750" y="9268923"/>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37" name="Freeform 37"/>
          <p:cNvSpPr/>
          <p:nvPr/>
        </p:nvSpPr>
        <p:spPr>
          <a:xfrm>
            <a:off x="3321750" y="8185114"/>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38" name="Freeform 38"/>
          <p:cNvSpPr/>
          <p:nvPr/>
        </p:nvSpPr>
        <p:spPr>
          <a:xfrm rot="5400000">
            <a:off x="4405559" y="9268923"/>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39" name="Freeform 39"/>
          <p:cNvSpPr/>
          <p:nvPr/>
        </p:nvSpPr>
        <p:spPr>
          <a:xfrm>
            <a:off x="6409339" y="86797"/>
            <a:ext cx="5469322" cy="1994024"/>
          </a:xfrm>
          <a:custGeom>
            <a:avLst/>
            <a:gdLst/>
            <a:ahLst/>
            <a:cxnLst/>
            <a:rect l="l" t="t" r="r" b="b"/>
            <a:pathLst>
              <a:path w="5469322" h="1994024">
                <a:moveTo>
                  <a:pt x="0" y="0"/>
                </a:moveTo>
                <a:lnTo>
                  <a:pt x="5469322" y="0"/>
                </a:lnTo>
                <a:lnTo>
                  <a:pt x="5469322" y="1994024"/>
                </a:lnTo>
                <a:lnTo>
                  <a:pt x="0" y="1994024"/>
                </a:lnTo>
                <a:lnTo>
                  <a:pt x="0" y="0"/>
                </a:lnTo>
                <a:close/>
              </a:path>
            </a:pathLst>
          </a:custGeom>
          <a:blipFill>
            <a:blip r:embed="rId10"/>
            <a:stretch>
              <a:fillRect/>
            </a:stretch>
          </a:blipFill>
        </p:spPr>
        <p:txBody>
          <a:bodyPr/>
          <a:lstStyle/>
          <a:p>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10800000">
            <a:off x="9525" y="8243164"/>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3" name="Freeform 3"/>
          <p:cNvSpPr/>
          <p:nvPr/>
        </p:nvSpPr>
        <p:spPr>
          <a:xfrm>
            <a:off x="1083809" y="82717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4" name="Freeform 4"/>
          <p:cNvSpPr/>
          <p:nvPr/>
        </p:nvSpPr>
        <p:spPr>
          <a:xfrm>
            <a:off x="0" y="93555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5" name="Freeform 5"/>
          <p:cNvSpPr/>
          <p:nvPr/>
        </p:nvSpPr>
        <p:spPr>
          <a:xfrm>
            <a:off x="3321750" y="9384123"/>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6" name="Freeform 6"/>
          <p:cNvSpPr/>
          <p:nvPr/>
        </p:nvSpPr>
        <p:spPr>
          <a:xfrm>
            <a:off x="17204191" y="813748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7" name="Freeform 7"/>
          <p:cNvSpPr/>
          <p:nvPr/>
        </p:nvSpPr>
        <p:spPr>
          <a:xfrm>
            <a:off x="17204191" y="922129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8" name="Freeform 8"/>
          <p:cNvSpPr/>
          <p:nvPr/>
        </p:nvSpPr>
        <p:spPr>
          <a:xfrm>
            <a:off x="16120382" y="705368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9" name="Freeform 9"/>
          <p:cNvSpPr/>
          <p:nvPr/>
        </p:nvSpPr>
        <p:spPr>
          <a:xfrm>
            <a:off x="16120382" y="813748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IN"/>
          </a:p>
        </p:txBody>
      </p:sp>
      <p:sp>
        <p:nvSpPr>
          <p:cNvPr id="10" name="Freeform 10"/>
          <p:cNvSpPr/>
          <p:nvPr/>
        </p:nvSpPr>
        <p:spPr>
          <a:xfrm rot="5400000">
            <a:off x="15036573" y="922129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11" name="Freeform 11"/>
          <p:cNvSpPr/>
          <p:nvPr/>
        </p:nvSpPr>
        <p:spPr>
          <a:xfrm rot="5400000" flipH="1" flipV="1">
            <a:off x="12770705" y="8137489"/>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IN"/>
          </a:p>
        </p:txBody>
      </p:sp>
      <p:sp>
        <p:nvSpPr>
          <p:cNvPr id="12" name="Freeform 12"/>
          <p:cNvSpPr/>
          <p:nvPr/>
        </p:nvSpPr>
        <p:spPr>
          <a:xfrm rot="-10800000" flipH="1" flipV="1">
            <a:off x="12770705" y="9221298"/>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grpSp>
        <p:nvGrpSpPr>
          <p:cNvPr id="13" name="Group 13"/>
          <p:cNvGrpSpPr/>
          <p:nvPr/>
        </p:nvGrpSpPr>
        <p:grpSpPr>
          <a:xfrm>
            <a:off x="817619" y="2153431"/>
            <a:ext cx="16110857" cy="1027869"/>
            <a:chOff x="0" y="0"/>
            <a:chExt cx="4243189" cy="270714"/>
          </a:xfrm>
        </p:grpSpPr>
        <p:sp>
          <p:nvSpPr>
            <p:cNvPr id="14" name="Freeform 14"/>
            <p:cNvSpPr/>
            <p:nvPr/>
          </p:nvSpPr>
          <p:spPr>
            <a:xfrm>
              <a:off x="0" y="0"/>
              <a:ext cx="4243189" cy="270714"/>
            </a:xfrm>
            <a:custGeom>
              <a:avLst/>
              <a:gdLst/>
              <a:ahLst/>
              <a:cxnLst/>
              <a:rect l="l" t="t" r="r" b="b"/>
              <a:pathLst>
                <a:path w="4243189" h="270714">
                  <a:moveTo>
                    <a:pt x="24508" y="0"/>
                  </a:moveTo>
                  <a:lnTo>
                    <a:pt x="4218681" y="0"/>
                  </a:lnTo>
                  <a:cubicBezTo>
                    <a:pt x="4232216" y="0"/>
                    <a:pt x="4243189" y="10972"/>
                    <a:pt x="4243189" y="24508"/>
                  </a:cubicBezTo>
                  <a:lnTo>
                    <a:pt x="4243189" y="246207"/>
                  </a:lnTo>
                  <a:cubicBezTo>
                    <a:pt x="4243189" y="259742"/>
                    <a:pt x="4232216" y="270714"/>
                    <a:pt x="4218681" y="270714"/>
                  </a:cubicBezTo>
                  <a:lnTo>
                    <a:pt x="24508" y="270714"/>
                  </a:lnTo>
                  <a:cubicBezTo>
                    <a:pt x="10972" y="270714"/>
                    <a:pt x="0" y="259742"/>
                    <a:pt x="0" y="246207"/>
                  </a:cubicBezTo>
                  <a:lnTo>
                    <a:pt x="0" y="24508"/>
                  </a:lnTo>
                  <a:cubicBezTo>
                    <a:pt x="0" y="10972"/>
                    <a:pt x="10972" y="0"/>
                    <a:pt x="24508" y="0"/>
                  </a:cubicBezTo>
                  <a:close/>
                </a:path>
              </a:pathLst>
            </a:custGeom>
            <a:solidFill>
              <a:srgbClr val="227C9D"/>
            </a:solidFill>
          </p:spPr>
          <p:txBody>
            <a:bodyPr/>
            <a:lstStyle/>
            <a:p>
              <a:endParaRPr lang="en-IN"/>
            </a:p>
          </p:txBody>
        </p:sp>
        <p:sp>
          <p:nvSpPr>
            <p:cNvPr id="15" name="TextBox 15"/>
            <p:cNvSpPr txBox="1"/>
            <p:nvPr/>
          </p:nvSpPr>
          <p:spPr>
            <a:xfrm>
              <a:off x="0" y="19050"/>
              <a:ext cx="4243189" cy="251664"/>
            </a:xfrm>
            <a:prstGeom prst="rect">
              <a:avLst/>
            </a:prstGeom>
          </p:spPr>
          <p:txBody>
            <a:bodyPr lIns="50800" tIns="50800" rIns="50800" bIns="50800" rtlCol="0" anchor="ctr"/>
            <a:lstStyle/>
            <a:p>
              <a:pPr algn="ctr">
                <a:lnSpc>
                  <a:spcPts val="2553"/>
                </a:lnSpc>
              </a:pPr>
              <a:endParaRPr/>
            </a:p>
          </p:txBody>
        </p:sp>
      </p:grpSp>
      <p:sp>
        <p:nvSpPr>
          <p:cNvPr id="16" name="TextBox 16"/>
          <p:cNvSpPr txBox="1"/>
          <p:nvPr/>
        </p:nvSpPr>
        <p:spPr>
          <a:xfrm>
            <a:off x="1359524" y="2430828"/>
            <a:ext cx="16110857" cy="615553"/>
          </a:xfrm>
          <a:prstGeom prst="rect">
            <a:avLst/>
          </a:prstGeom>
        </p:spPr>
        <p:txBody>
          <a:bodyPr lIns="0" tIns="0" rIns="0" bIns="0" rtlCol="0" anchor="t">
            <a:spAutoFit/>
          </a:bodyPr>
          <a:lstStyle/>
          <a:p>
            <a:pPr algn="l">
              <a:spcBef>
                <a:spcPts val="1500"/>
              </a:spcBef>
              <a:spcAft>
                <a:spcPts val="750"/>
              </a:spcAft>
            </a:pPr>
            <a:r>
              <a:rPr lang="en-US" sz="4000" b="0" i="0" dirty="0">
                <a:solidFill>
                  <a:schemeClr val="bg1"/>
                </a:solidFill>
                <a:effectLst/>
                <a:latin typeface="Roboto" panose="02000000000000000000" pitchFamily="2" charset="0"/>
              </a:rPr>
              <a:t>What Are Enrichment </a:t>
            </a:r>
            <a:r>
              <a:rPr lang="en-US" sz="4000" b="0" i="0" dirty="0" err="1">
                <a:solidFill>
                  <a:schemeClr val="bg1"/>
                </a:solidFill>
                <a:effectLst/>
                <a:latin typeface="Roboto" panose="02000000000000000000" pitchFamily="2" charset="0"/>
              </a:rPr>
              <a:t>Centres</a:t>
            </a:r>
            <a:r>
              <a:rPr lang="en-US" sz="4000" b="0" i="0" dirty="0">
                <a:solidFill>
                  <a:schemeClr val="bg1"/>
                </a:solidFill>
                <a:effectLst/>
                <a:latin typeface="Roboto" panose="02000000000000000000" pitchFamily="2" charset="0"/>
              </a:rPr>
              <a:t> in Singapore?</a:t>
            </a:r>
            <a:endParaRPr lang="en-US" sz="4000" b="1" i="0" dirty="0">
              <a:solidFill>
                <a:schemeClr val="bg1"/>
              </a:solidFill>
              <a:effectLst/>
              <a:latin typeface="Roboto" panose="02000000000000000000" pitchFamily="2" charset="0"/>
            </a:endParaRPr>
          </a:p>
        </p:txBody>
      </p:sp>
      <p:sp>
        <p:nvSpPr>
          <p:cNvPr id="17" name="TextBox 17"/>
          <p:cNvSpPr txBox="1"/>
          <p:nvPr/>
        </p:nvSpPr>
        <p:spPr>
          <a:xfrm>
            <a:off x="2825091" y="4273658"/>
            <a:ext cx="5702716" cy="539750"/>
          </a:xfrm>
          <a:prstGeom prst="rect">
            <a:avLst/>
          </a:prstGeom>
        </p:spPr>
        <p:txBody>
          <a:bodyPr lIns="0" tIns="0" rIns="0" bIns="0" rtlCol="0" anchor="t">
            <a:spAutoFit/>
          </a:bodyPr>
          <a:lstStyle/>
          <a:p>
            <a:pPr>
              <a:lnSpc>
                <a:spcPts val="4000"/>
              </a:lnSpc>
            </a:pPr>
            <a:r>
              <a:rPr lang="en-US" sz="4000">
                <a:solidFill>
                  <a:srgbClr val="FFFFFF"/>
                </a:solidFill>
                <a:latin typeface="Kollektif Bold"/>
              </a:rPr>
              <a:t>02 - WEBSITE</a:t>
            </a:r>
          </a:p>
        </p:txBody>
      </p:sp>
      <p:sp>
        <p:nvSpPr>
          <p:cNvPr id="18" name="TextBox 18"/>
          <p:cNvSpPr txBox="1"/>
          <p:nvPr/>
        </p:nvSpPr>
        <p:spPr>
          <a:xfrm>
            <a:off x="824540" y="3996155"/>
            <a:ext cx="16110857" cy="1846659"/>
          </a:xfrm>
          <a:prstGeom prst="rect">
            <a:avLst/>
          </a:prstGeom>
        </p:spPr>
        <p:txBody>
          <a:bodyPr lIns="0" tIns="0" rIns="0" bIns="0" rtlCol="0" anchor="t">
            <a:spAutoFit/>
          </a:bodyPr>
          <a:lstStyle/>
          <a:p>
            <a:pPr algn="l"/>
            <a:r>
              <a:rPr lang="en-US" sz="2400" b="0" i="0" u="none" strike="noStrike" dirty="0">
                <a:solidFill>
                  <a:srgbClr val="BD2E2E"/>
                </a:solidFill>
                <a:effectLst/>
                <a:latin typeface="Roboto" panose="02000000000000000000" pitchFamily="2" charset="0"/>
                <a:hlinkClick r:id="rId10"/>
              </a:rPr>
              <a:t>Enrichment centre Singapore </a:t>
            </a:r>
            <a:r>
              <a:rPr lang="en-US" sz="2400" b="0" i="0" dirty="0">
                <a:solidFill>
                  <a:srgbClr val="666666"/>
                </a:solidFill>
                <a:effectLst/>
                <a:latin typeface="Roboto" panose="02000000000000000000" pitchFamily="2" charset="0"/>
              </a:rPr>
              <a:t>are </a:t>
            </a:r>
            <a:r>
              <a:rPr lang="en-US" sz="2400" b="0" i="0" dirty="0" err="1">
                <a:solidFill>
                  <a:srgbClr val="666666"/>
                </a:solidFill>
                <a:effectLst/>
                <a:latin typeface="Roboto" panose="02000000000000000000" pitchFamily="2" charset="0"/>
              </a:rPr>
              <a:t>specialised</a:t>
            </a:r>
            <a:r>
              <a:rPr lang="en-US" sz="2400" b="0" i="0" dirty="0">
                <a:solidFill>
                  <a:srgbClr val="666666"/>
                </a:solidFill>
                <a:effectLst/>
                <a:latin typeface="Roboto" panose="02000000000000000000" pitchFamily="2" charset="0"/>
              </a:rPr>
              <a:t> bodies that complement and enrich the learning journey of a child. These </a:t>
            </a:r>
            <a:r>
              <a:rPr lang="en-US" sz="2400" b="0" i="0" dirty="0" err="1">
                <a:solidFill>
                  <a:srgbClr val="666666"/>
                </a:solidFill>
                <a:effectLst/>
                <a:latin typeface="Roboto" panose="02000000000000000000" pitchFamily="2" charset="0"/>
              </a:rPr>
              <a:t>centres</a:t>
            </a:r>
            <a:r>
              <a:rPr lang="en-US" sz="2400" b="0" i="0" dirty="0">
                <a:solidFill>
                  <a:srgbClr val="666666"/>
                </a:solidFill>
                <a:effectLst/>
                <a:latin typeface="Roboto" panose="02000000000000000000" pitchFamily="2" charset="0"/>
              </a:rPr>
              <a:t> provide an assortment of programs ranging from academic subjects to creative arts and even right-brain training. The primary aim of the programs is that they will help in the holistic development of children. Therefore, in various fields, such as social, emotional, intellectual, and physical, children will grow. Under the guidance of well-trained instructors, children can explore various learning techniques that help improve their overall abilities.</a:t>
            </a:r>
            <a:endParaRPr lang="en-US" sz="2400" b="0" i="0" dirty="0">
              <a:solidFill>
                <a:srgbClr val="000000"/>
              </a:solidFill>
              <a:effectLst/>
              <a:latin typeface="Nunito" pitchFamily="2" charset="0"/>
            </a:endParaRPr>
          </a:p>
        </p:txBody>
      </p:sp>
      <p:sp>
        <p:nvSpPr>
          <p:cNvPr id="19" name="Freeform 19"/>
          <p:cNvSpPr/>
          <p:nvPr/>
        </p:nvSpPr>
        <p:spPr>
          <a:xfrm>
            <a:off x="9525" y="0"/>
            <a:ext cx="3084977" cy="1124731"/>
          </a:xfrm>
          <a:custGeom>
            <a:avLst/>
            <a:gdLst/>
            <a:ahLst/>
            <a:cxnLst/>
            <a:rect l="l" t="t" r="r" b="b"/>
            <a:pathLst>
              <a:path w="3084977" h="1124731">
                <a:moveTo>
                  <a:pt x="0" y="0"/>
                </a:moveTo>
                <a:lnTo>
                  <a:pt x="3084977" y="0"/>
                </a:lnTo>
                <a:lnTo>
                  <a:pt x="3084977" y="1124731"/>
                </a:lnTo>
                <a:lnTo>
                  <a:pt x="0" y="1124731"/>
                </a:lnTo>
                <a:lnTo>
                  <a:pt x="0" y="0"/>
                </a:lnTo>
                <a:close/>
              </a:path>
            </a:pathLst>
          </a:custGeom>
          <a:blipFill>
            <a:blip r:embed="rId11"/>
            <a:stretch>
              <a:fillRect/>
            </a:stretch>
          </a:blipFill>
        </p:spPr>
        <p:txBody>
          <a:bodyPr/>
          <a:lstStyle/>
          <a:p>
            <a:endParaRPr lang="en-I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FEFEF"/>
        </a:solidFill>
        <a:effectLst/>
      </p:bgPr>
    </p:bg>
    <p:spTree>
      <p:nvGrpSpPr>
        <p:cNvPr id="1" name=""/>
        <p:cNvGrpSpPr/>
        <p:nvPr/>
      </p:nvGrpSpPr>
      <p:grpSpPr>
        <a:xfrm>
          <a:off x="0" y="0"/>
          <a:ext cx="0" cy="0"/>
          <a:chOff x="0" y="0"/>
          <a:chExt cx="0" cy="0"/>
        </a:xfrm>
      </p:grpSpPr>
      <p:sp>
        <p:nvSpPr>
          <p:cNvPr id="2" name="TextBox 2"/>
          <p:cNvSpPr txBox="1"/>
          <p:nvPr/>
        </p:nvSpPr>
        <p:spPr>
          <a:xfrm>
            <a:off x="1625713" y="1133475"/>
            <a:ext cx="15036573" cy="6093976"/>
          </a:xfrm>
          <a:prstGeom prst="rect">
            <a:avLst/>
          </a:prstGeom>
        </p:spPr>
        <p:txBody>
          <a:bodyPr lIns="0" tIns="0" rIns="0" bIns="0" rtlCol="0" anchor="t">
            <a:spAutoFit/>
          </a:bodyPr>
          <a:lstStyle/>
          <a:p>
            <a:r>
              <a:rPr lang="en-US" sz="6600" b="1" i="0" dirty="0">
                <a:solidFill>
                  <a:schemeClr val="tx2">
                    <a:lumMod val="60000"/>
                    <a:lumOff val="40000"/>
                  </a:schemeClr>
                </a:solidFill>
                <a:effectLst/>
                <a:latin typeface="Heebo" pitchFamily="2" charset="-79"/>
                <a:cs typeface="Heebo" pitchFamily="2" charset="-79"/>
              </a:rPr>
              <a:t>Why </a:t>
            </a:r>
            <a:r>
              <a:rPr lang="en-US" sz="6600" b="1" dirty="0">
                <a:solidFill>
                  <a:schemeClr val="tx2">
                    <a:lumMod val="60000"/>
                    <a:lumOff val="40000"/>
                  </a:schemeClr>
                </a:solidFill>
                <a:latin typeface="Heebo" pitchFamily="2" charset="-79"/>
                <a:cs typeface="Heebo" pitchFamily="2" charset="-79"/>
              </a:rPr>
              <a:t>Critical Advantages of Enrichment Centre for Holistic Development</a:t>
            </a:r>
          </a:p>
          <a:p>
            <a:pPr algn="l"/>
            <a:r>
              <a:rPr lang="en-US" sz="6600" b="1" i="0" dirty="0">
                <a:solidFill>
                  <a:schemeClr val="tx2">
                    <a:lumMod val="60000"/>
                    <a:lumOff val="40000"/>
                  </a:schemeClr>
                </a:solidFill>
                <a:effectLst/>
                <a:latin typeface="Heebo" pitchFamily="2" charset="-79"/>
                <a:cs typeface="Heebo" pitchFamily="2" charset="-79"/>
              </a:rPr>
              <a:t> </a:t>
            </a:r>
          </a:p>
          <a:p>
            <a:pPr algn="l"/>
            <a:endParaRPr lang="en-US" sz="6600" b="1" dirty="0">
              <a:solidFill>
                <a:schemeClr val="tx2">
                  <a:lumMod val="60000"/>
                  <a:lumOff val="40000"/>
                </a:schemeClr>
              </a:solidFill>
              <a:latin typeface="Heebo" pitchFamily="2" charset="-79"/>
              <a:cs typeface="Heebo" pitchFamily="2" charset="-79"/>
            </a:endParaRPr>
          </a:p>
          <a:p>
            <a:pPr algn="l"/>
            <a:endParaRPr lang="en-US" sz="6600" b="1" dirty="0">
              <a:solidFill>
                <a:schemeClr val="tx2">
                  <a:lumMod val="60000"/>
                  <a:lumOff val="40000"/>
                </a:schemeClr>
              </a:solidFill>
              <a:latin typeface="Heebo" pitchFamily="2" charset="-79"/>
              <a:cs typeface="Heebo" pitchFamily="2" charset="-79"/>
            </a:endParaRPr>
          </a:p>
          <a:p>
            <a:pPr algn="l"/>
            <a:endParaRPr lang="en-US" sz="6600" b="1" dirty="0">
              <a:solidFill>
                <a:schemeClr val="tx2">
                  <a:lumMod val="60000"/>
                  <a:lumOff val="40000"/>
                </a:schemeClr>
              </a:solidFill>
              <a:latin typeface="Heebo" pitchFamily="2" charset="-79"/>
              <a:cs typeface="Heebo" pitchFamily="2" charset="-79"/>
            </a:endParaRPr>
          </a:p>
        </p:txBody>
      </p:sp>
      <p:sp>
        <p:nvSpPr>
          <p:cNvPr id="3" name="Freeform 3"/>
          <p:cNvSpPr/>
          <p:nvPr/>
        </p:nvSpPr>
        <p:spPr>
          <a:xfrm>
            <a:off x="17204191" y="-551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4" name="Freeform 4"/>
          <p:cNvSpPr/>
          <p:nvPr/>
        </p:nvSpPr>
        <p:spPr>
          <a:xfrm>
            <a:off x="17204191" y="1028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5" name="Freeform 5"/>
          <p:cNvSpPr/>
          <p:nvPr/>
        </p:nvSpPr>
        <p:spPr>
          <a:xfrm rot="5400000" flipH="1" flipV="1">
            <a:off x="17204191" y="2112509"/>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6" name="Freeform 6"/>
          <p:cNvSpPr/>
          <p:nvPr/>
        </p:nvSpPr>
        <p:spPr>
          <a:xfrm>
            <a:off x="16120382" y="-551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IN"/>
          </a:p>
        </p:txBody>
      </p:sp>
      <p:sp>
        <p:nvSpPr>
          <p:cNvPr id="7" name="Freeform 7"/>
          <p:cNvSpPr/>
          <p:nvPr/>
        </p:nvSpPr>
        <p:spPr>
          <a:xfrm rot="-10800000">
            <a:off x="9525" y="704415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8" name="Freeform 8"/>
          <p:cNvSpPr/>
          <p:nvPr/>
        </p:nvSpPr>
        <p:spPr>
          <a:xfrm>
            <a:off x="0" y="81565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9" name="Freeform 9"/>
          <p:cNvSpPr/>
          <p:nvPr/>
        </p:nvSpPr>
        <p:spPr>
          <a:xfrm rot="-10800000">
            <a:off x="0" y="92403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10" name="TextBox 10"/>
          <p:cNvSpPr txBox="1"/>
          <p:nvPr/>
        </p:nvSpPr>
        <p:spPr>
          <a:xfrm>
            <a:off x="1354760" y="3196318"/>
            <a:ext cx="15578478" cy="3334246"/>
          </a:xfrm>
          <a:prstGeom prst="rect">
            <a:avLst/>
          </a:prstGeom>
        </p:spPr>
        <p:txBody>
          <a:bodyPr lIns="0" tIns="0" rIns="0" bIns="0" rtlCol="0" anchor="t">
            <a:spAutoFit/>
          </a:bodyPr>
          <a:lstStyle/>
          <a:p>
            <a:pPr marL="457200" indent="-457200" algn="l">
              <a:spcBef>
                <a:spcPts val="1500"/>
              </a:spcBef>
              <a:spcAft>
                <a:spcPts val="750"/>
              </a:spcAft>
              <a:buFont typeface="Arial" panose="020B0604020202020204" pitchFamily="34" charset="0"/>
              <a:buChar char="•"/>
            </a:pPr>
            <a:r>
              <a:rPr lang="en-IN" sz="2800" b="0" i="0" dirty="0">
                <a:solidFill>
                  <a:srgbClr val="222222"/>
                </a:solidFill>
                <a:effectLst/>
                <a:latin typeface="Roboto" panose="02000000000000000000" pitchFamily="2" charset="0"/>
              </a:rPr>
              <a:t>Enhance Cognitive Development</a:t>
            </a:r>
          </a:p>
          <a:p>
            <a:pPr marL="457200" indent="-457200" algn="l">
              <a:spcBef>
                <a:spcPts val="1500"/>
              </a:spcBef>
              <a:spcAft>
                <a:spcPts val="750"/>
              </a:spcAft>
              <a:buFont typeface="Arial" panose="020B0604020202020204" pitchFamily="34" charset="0"/>
              <a:buChar char="•"/>
            </a:pPr>
            <a:r>
              <a:rPr lang="en-IN" sz="2800" i="0" dirty="0">
                <a:solidFill>
                  <a:srgbClr val="222222"/>
                </a:solidFill>
                <a:effectLst/>
                <a:latin typeface="Roboto" panose="02000000000000000000" pitchFamily="2" charset="0"/>
              </a:rPr>
              <a:t>Strengthens Emotional and Social Skills</a:t>
            </a:r>
          </a:p>
          <a:p>
            <a:pPr marL="457200" indent="-457200" algn="l">
              <a:spcBef>
                <a:spcPts val="1500"/>
              </a:spcBef>
              <a:spcAft>
                <a:spcPts val="750"/>
              </a:spcAft>
              <a:buFont typeface="Arial" panose="020B0604020202020204" pitchFamily="34" charset="0"/>
              <a:buChar char="•"/>
            </a:pPr>
            <a:r>
              <a:rPr lang="en-IN" sz="2800" i="0" dirty="0">
                <a:solidFill>
                  <a:srgbClr val="222222"/>
                </a:solidFill>
                <a:effectLst/>
                <a:latin typeface="Roboto" panose="02000000000000000000" pitchFamily="2" charset="0"/>
              </a:rPr>
              <a:t>Fosters Independence and Self-Esteem</a:t>
            </a:r>
          </a:p>
          <a:p>
            <a:pPr marL="457200" indent="-457200" algn="l">
              <a:spcBef>
                <a:spcPts val="1500"/>
              </a:spcBef>
              <a:spcAft>
                <a:spcPts val="750"/>
              </a:spcAft>
              <a:buFont typeface="Arial" panose="020B0604020202020204" pitchFamily="34" charset="0"/>
              <a:buChar char="•"/>
            </a:pPr>
            <a:r>
              <a:rPr lang="en-IN" sz="2800" dirty="0">
                <a:solidFill>
                  <a:srgbClr val="222222"/>
                </a:solidFill>
                <a:latin typeface="Roboto" panose="02000000000000000000" pitchFamily="2" charset="0"/>
              </a:rPr>
              <a:t>Develops Physical and motor Skills</a:t>
            </a:r>
          </a:p>
          <a:p>
            <a:pPr marL="457200" indent="-457200" algn="l">
              <a:spcBef>
                <a:spcPts val="1500"/>
              </a:spcBef>
              <a:spcAft>
                <a:spcPts val="750"/>
              </a:spcAft>
              <a:buFont typeface="Arial" panose="020B0604020202020204" pitchFamily="34" charset="0"/>
              <a:buChar char="•"/>
            </a:pPr>
            <a:r>
              <a:rPr lang="en-IN" sz="2800" i="0" dirty="0">
                <a:solidFill>
                  <a:srgbClr val="222222"/>
                </a:solidFill>
                <a:effectLst/>
                <a:latin typeface="Roboto" panose="02000000000000000000" pitchFamily="2" charset="0"/>
              </a:rPr>
              <a:t>Encourage Creativity and </a:t>
            </a:r>
            <a:r>
              <a:rPr lang="en-IN" sz="2800" dirty="0">
                <a:solidFill>
                  <a:srgbClr val="222222"/>
                </a:solidFill>
                <a:latin typeface="Roboto" panose="02000000000000000000" pitchFamily="2" charset="0"/>
              </a:rPr>
              <a:t>innovation</a:t>
            </a:r>
            <a:endParaRPr lang="en-IN" sz="2800" i="0" dirty="0">
              <a:solidFill>
                <a:srgbClr val="222222"/>
              </a:solidFill>
              <a:effectLst/>
              <a:latin typeface="Roboto" panose="02000000000000000000" pitchFamily="2" charset="0"/>
            </a:endParaRPr>
          </a:p>
        </p:txBody>
      </p:sp>
      <p:sp>
        <p:nvSpPr>
          <p:cNvPr id="11" name="Freeform 11"/>
          <p:cNvSpPr/>
          <p:nvPr/>
        </p:nvSpPr>
        <p:spPr>
          <a:xfrm>
            <a:off x="67771" y="-55109"/>
            <a:ext cx="2583505" cy="941903"/>
          </a:xfrm>
          <a:custGeom>
            <a:avLst/>
            <a:gdLst/>
            <a:ahLst/>
            <a:cxnLst/>
            <a:rect l="l" t="t" r="r" b="b"/>
            <a:pathLst>
              <a:path w="2583505" h="941903">
                <a:moveTo>
                  <a:pt x="0" y="0"/>
                </a:moveTo>
                <a:lnTo>
                  <a:pt x="2583505" y="0"/>
                </a:lnTo>
                <a:lnTo>
                  <a:pt x="2583505" y="941903"/>
                </a:lnTo>
                <a:lnTo>
                  <a:pt x="0" y="941903"/>
                </a:lnTo>
                <a:lnTo>
                  <a:pt x="0" y="0"/>
                </a:lnTo>
                <a:close/>
              </a:path>
            </a:pathLst>
          </a:custGeom>
          <a:blipFill>
            <a:blip r:embed="rId10"/>
            <a:stretch>
              <a:fillRect/>
            </a:stretch>
          </a:blipFill>
        </p:spPr>
        <p:txBody>
          <a:bodyPr/>
          <a:lstStyle/>
          <a:p>
            <a:endParaRPr lang="en-I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rot="2700000">
            <a:off x="-2693793" y="7510422"/>
            <a:ext cx="7415398" cy="3565095"/>
            <a:chOff x="0" y="0"/>
            <a:chExt cx="660400" cy="317500"/>
          </a:xfrm>
        </p:grpSpPr>
        <p:sp>
          <p:nvSpPr>
            <p:cNvPr id="3" name="Freeform 3"/>
            <p:cNvSpPr/>
            <p:nvPr/>
          </p:nvSpPr>
          <p:spPr>
            <a:xfrm>
              <a:off x="0" y="0"/>
              <a:ext cx="660400" cy="317500"/>
            </a:xfrm>
            <a:custGeom>
              <a:avLst/>
              <a:gdLst/>
              <a:ahLst/>
              <a:cxnLst/>
              <a:rect l="l" t="t" r="r" b="b"/>
              <a:pathLst>
                <a:path w="660400" h="3175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txBody>
            <a:bodyPr/>
            <a:lstStyle/>
            <a:p>
              <a:endParaRPr lang="en-IN"/>
            </a:p>
          </p:txBody>
        </p:sp>
        <p:sp>
          <p:nvSpPr>
            <p:cNvPr id="4" name="TextBox 4"/>
            <p:cNvSpPr txBox="1"/>
            <p:nvPr/>
          </p:nvSpPr>
          <p:spPr>
            <a:xfrm>
              <a:off x="0" y="146050"/>
              <a:ext cx="660400" cy="171450"/>
            </a:xfrm>
            <a:prstGeom prst="rect">
              <a:avLst/>
            </a:prstGeom>
          </p:spPr>
          <p:txBody>
            <a:bodyPr lIns="50800" tIns="50800" rIns="50800" bIns="50800" rtlCol="0" anchor="ctr"/>
            <a:lstStyle/>
            <a:p>
              <a:pPr algn="ctr">
                <a:lnSpc>
                  <a:spcPts val="2553"/>
                </a:lnSpc>
              </a:pPr>
              <a:endParaRPr/>
            </a:p>
          </p:txBody>
        </p:sp>
      </p:grpSp>
      <p:sp>
        <p:nvSpPr>
          <p:cNvPr id="5" name="TextBox 5"/>
          <p:cNvSpPr txBox="1"/>
          <p:nvPr/>
        </p:nvSpPr>
        <p:spPr>
          <a:xfrm>
            <a:off x="1828699" y="5477454"/>
            <a:ext cx="5311909" cy="539750"/>
          </a:xfrm>
          <a:prstGeom prst="rect">
            <a:avLst/>
          </a:prstGeom>
        </p:spPr>
        <p:txBody>
          <a:bodyPr lIns="0" tIns="0" rIns="0" bIns="0" rtlCol="0" anchor="t">
            <a:spAutoFit/>
          </a:bodyPr>
          <a:lstStyle/>
          <a:p>
            <a:pPr>
              <a:lnSpc>
                <a:spcPts val="4000"/>
              </a:lnSpc>
            </a:pPr>
            <a:r>
              <a:rPr lang="en-US" sz="4000">
                <a:solidFill>
                  <a:srgbClr val="FFFFFF"/>
                </a:solidFill>
                <a:latin typeface="Kollektif Bold"/>
              </a:rPr>
              <a:t>01 - BRANDING</a:t>
            </a:r>
          </a:p>
        </p:txBody>
      </p:sp>
      <p:grpSp>
        <p:nvGrpSpPr>
          <p:cNvPr id="6" name="Group 6"/>
          <p:cNvGrpSpPr/>
          <p:nvPr/>
        </p:nvGrpSpPr>
        <p:grpSpPr>
          <a:xfrm rot="-2700000">
            <a:off x="14034654" y="-4091495"/>
            <a:ext cx="7415398" cy="3565095"/>
            <a:chOff x="0" y="0"/>
            <a:chExt cx="660400" cy="317500"/>
          </a:xfrm>
        </p:grpSpPr>
        <p:sp>
          <p:nvSpPr>
            <p:cNvPr id="7" name="Freeform 7"/>
            <p:cNvSpPr/>
            <p:nvPr/>
          </p:nvSpPr>
          <p:spPr>
            <a:xfrm>
              <a:off x="0" y="0"/>
              <a:ext cx="660400" cy="317500"/>
            </a:xfrm>
            <a:custGeom>
              <a:avLst/>
              <a:gdLst/>
              <a:ahLst/>
              <a:cxnLst/>
              <a:rect l="l" t="t" r="r" b="b"/>
              <a:pathLst>
                <a:path w="660400" h="317500">
                  <a:moveTo>
                    <a:pt x="220252" y="19070"/>
                  </a:moveTo>
                  <a:cubicBezTo>
                    <a:pt x="254000" y="7556"/>
                    <a:pt x="292600" y="0"/>
                    <a:pt x="330378" y="0"/>
                  </a:cubicBezTo>
                  <a:cubicBezTo>
                    <a:pt x="368157" y="0"/>
                    <a:pt x="404509" y="6476"/>
                    <a:pt x="438009" y="17990"/>
                  </a:cubicBezTo>
                  <a:cubicBezTo>
                    <a:pt x="438723" y="18350"/>
                    <a:pt x="439435" y="18350"/>
                    <a:pt x="440148" y="18710"/>
                  </a:cubicBezTo>
                  <a:cubicBezTo>
                    <a:pt x="565955" y="64765"/>
                    <a:pt x="658618" y="186379"/>
                    <a:pt x="660400" y="317500"/>
                  </a:cubicBezTo>
                  <a:lnTo>
                    <a:pt x="660400" y="317500"/>
                  </a:lnTo>
                  <a:lnTo>
                    <a:pt x="0" y="317500"/>
                  </a:lnTo>
                  <a:lnTo>
                    <a:pt x="0" y="317500"/>
                  </a:lnTo>
                  <a:cubicBezTo>
                    <a:pt x="1782" y="185660"/>
                    <a:pt x="93019" y="64045"/>
                    <a:pt x="220252" y="19070"/>
                  </a:cubicBezTo>
                  <a:close/>
                </a:path>
              </a:pathLst>
            </a:custGeom>
            <a:solidFill>
              <a:srgbClr val="000000">
                <a:alpha val="0"/>
              </a:srgbClr>
            </a:solidFill>
            <a:ln w="28575" cap="sq">
              <a:solidFill>
                <a:srgbClr val="8CA9AD"/>
              </a:solidFill>
              <a:prstDash val="solid"/>
              <a:miter/>
            </a:ln>
          </p:spPr>
          <p:txBody>
            <a:bodyPr/>
            <a:lstStyle/>
            <a:p>
              <a:endParaRPr lang="en-IN"/>
            </a:p>
          </p:txBody>
        </p:sp>
        <p:sp>
          <p:nvSpPr>
            <p:cNvPr id="8" name="TextBox 8"/>
            <p:cNvSpPr txBox="1"/>
            <p:nvPr/>
          </p:nvSpPr>
          <p:spPr>
            <a:xfrm>
              <a:off x="0" y="146050"/>
              <a:ext cx="660400" cy="171450"/>
            </a:xfrm>
            <a:prstGeom prst="rect">
              <a:avLst/>
            </a:prstGeom>
          </p:spPr>
          <p:txBody>
            <a:bodyPr lIns="50800" tIns="50800" rIns="50800" bIns="50800" rtlCol="0" anchor="ctr"/>
            <a:lstStyle/>
            <a:p>
              <a:pPr algn="ctr">
                <a:lnSpc>
                  <a:spcPts val="2553"/>
                </a:lnSpc>
              </a:pPr>
              <a:endParaRPr/>
            </a:p>
          </p:txBody>
        </p:sp>
      </p:grpSp>
      <p:sp>
        <p:nvSpPr>
          <p:cNvPr id="9" name="AutoShape 9"/>
          <p:cNvSpPr/>
          <p:nvPr/>
        </p:nvSpPr>
        <p:spPr>
          <a:xfrm flipV="1">
            <a:off x="16779354" y="-3323851"/>
            <a:ext cx="5132702" cy="5185216"/>
          </a:xfrm>
          <a:prstGeom prst="line">
            <a:avLst/>
          </a:prstGeom>
          <a:ln w="28575" cap="flat">
            <a:solidFill>
              <a:srgbClr val="8CA9AD"/>
            </a:solidFill>
            <a:prstDash val="solid"/>
            <a:headEnd type="none" w="sm" len="sm"/>
            <a:tailEnd type="none" w="sm" len="sm"/>
          </a:ln>
        </p:spPr>
        <p:txBody>
          <a:bodyPr/>
          <a:lstStyle/>
          <a:p>
            <a:endParaRPr lang="en-IN"/>
          </a:p>
        </p:txBody>
      </p:sp>
      <p:sp>
        <p:nvSpPr>
          <p:cNvPr id="10" name="AutoShape 10"/>
          <p:cNvSpPr/>
          <p:nvPr/>
        </p:nvSpPr>
        <p:spPr>
          <a:xfrm flipV="1">
            <a:off x="17092031" y="-2963542"/>
            <a:ext cx="5038853" cy="5038853"/>
          </a:xfrm>
          <a:prstGeom prst="line">
            <a:avLst/>
          </a:prstGeom>
          <a:ln w="28575" cap="flat">
            <a:solidFill>
              <a:srgbClr val="8CA9AD"/>
            </a:solidFill>
            <a:prstDash val="solid"/>
            <a:headEnd type="none" w="sm" len="sm"/>
            <a:tailEnd type="none" w="sm" len="sm"/>
          </a:ln>
        </p:spPr>
        <p:txBody>
          <a:bodyPr/>
          <a:lstStyle/>
          <a:p>
            <a:endParaRPr lang="en-IN"/>
          </a:p>
        </p:txBody>
      </p:sp>
      <p:sp>
        <p:nvSpPr>
          <p:cNvPr id="11" name="AutoShape 11"/>
          <p:cNvSpPr/>
          <p:nvPr/>
        </p:nvSpPr>
        <p:spPr>
          <a:xfrm flipV="1">
            <a:off x="17450501" y="-2612228"/>
            <a:ext cx="4867141" cy="4867141"/>
          </a:xfrm>
          <a:prstGeom prst="line">
            <a:avLst/>
          </a:prstGeom>
          <a:ln w="28575" cap="flat">
            <a:solidFill>
              <a:srgbClr val="8CA9AD"/>
            </a:solidFill>
            <a:prstDash val="solid"/>
            <a:headEnd type="none" w="sm" len="sm"/>
            <a:tailEnd type="none" w="sm" len="sm"/>
          </a:ln>
        </p:spPr>
        <p:txBody>
          <a:bodyPr/>
          <a:lstStyle/>
          <a:p>
            <a:endParaRPr lang="en-IN"/>
          </a:p>
        </p:txBody>
      </p:sp>
      <p:sp>
        <p:nvSpPr>
          <p:cNvPr id="12" name="AutoShape 12"/>
          <p:cNvSpPr/>
          <p:nvPr/>
        </p:nvSpPr>
        <p:spPr>
          <a:xfrm flipV="1">
            <a:off x="17836769" y="-2308948"/>
            <a:ext cx="4690515" cy="4690515"/>
          </a:xfrm>
          <a:prstGeom prst="line">
            <a:avLst/>
          </a:prstGeom>
          <a:ln w="28575" cap="flat">
            <a:solidFill>
              <a:srgbClr val="8CA9AD"/>
            </a:solidFill>
            <a:prstDash val="solid"/>
            <a:headEnd type="none" w="sm" len="sm"/>
            <a:tailEnd type="none" w="sm" len="sm"/>
          </a:ln>
        </p:spPr>
        <p:txBody>
          <a:bodyPr/>
          <a:lstStyle/>
          <a:p>
            <a:endParaRPr lang="en-IN"/>
          </a:p>
        </p:txBody>
      </p:sp>
      <p:sp>
        <p:nvSpPr>
          <p:cNvPr id="13" name="AutoShape 13"/>
          <p:cNvSpPr/>
          <p:nvPr/>
        </p:nvSpPr>
        <p:spPr>
          <a:xfrm flipV="1">
            <a:off x="18276445" y="-1822252"/>
            <a:ext cx="4347674" cy="4347674"/>
          </a:xfrm>
          <a:prstGeom prst="line">
            <a:avLst/>
          </a:prstGeom>
          <a:ln w="28575" cap="flat">
            <a:solidFill>
              <a:srgbClr val="8CA9AD"/>
            </a:solidFill>
            <a:prstDash val="solid"/>
            <a:headEnd type="none" w="sm" len="sm"/>
            <a:tailEnd type="none" w="sm" len="sm"/>
          </a:ln>
        </p:spPr>
        <p:txBody>
          <a:bodyPr/>
          <a:lstStyle/>
          <a:p>
            <a:endParaRPr lang="en-IN"/>
          </a:p>
        </p:txBody>
      </p:sp>
      <p:sp>
        <p:nvSpPr>
          <p:cNvPr id="14" name="TextBox 14"/>
          <p:cNvSpPr txBox="1"/>
          <p:nvPr/>
        </p:nvSpPr>
        <p:spPr>
          <a:xfrm>
            <a:off x="1028700" y="2608747"/>
            <a:ext cx="16063331" cy="3431709"/>
          </a:xfrm>
          <a:prstGeom prst="rect">
            <a:avLst/>
          </a:prstGeom>
        </p:spPr>
        <p:txBody>
          <a:bodyPr lIns="0" tIns="0" rIns="0" bIns="0" rtlCol="0" anchor="t">
            <a:spAutoFit/>
          </a:bodyPr>
          <a:lstStyle/>
          <a:p>
            <a:pPr algn="l">
              <a:spcBef>
                <a:spcPts val="1500"/>
              </a:spcBef>
              <a:spcAft>
                <a:spcPts val="750"/>
              </a:spcAft>
              <a:buNone/>
            </a:pPr>
            <a:r>
              <a:rPr lang="en-US" sz="2400" b="0" i="0" dirty="0">
                <a:solidFill>
                  <a:srgbClr val="222222"/>
                </a:solidFill>
                <a:effectLst/>
                <a:latin typeface="Roboto" panose="02000000000000000000" pitchFamily="2" charset="0"/>
              </a:rPr>
              <a:t>Conclusion</a:t>
            </a:r>
            <a:endParaRPr lang="en-US" sz="2400" b="1" i="0" dirty="0">
              <a:solidFill>
                <a:srgbClr val="222222"/>
              </a:solidFill>
              <a:effectLst/>
              <a:latin typeface="Roboto" panose="02000000000000000000" pitchFamily="2" charset="0"/>
            </a:endParaRPr>
          </a:p>
          <a:p>
            <a:pPr algn="l"/>
            <a:r>
              <a:rPr lang="en-US" sz="2400" b="0" i="0" dirty="0">
                <a:solidFill>
                  <a:srgbClr val="666666"/>
                </a:solidFill>
                <a:effectLst/>
                <a:latin typeface="Roboto" panose="02000000000000000000" pitchFamily="2" charset="0"/>
              </a:rPr>
              <a:t>Singapore enrichment </a:t>
            </a:r>
            <a:r>
              <a:rPr lang="en-US" sz="2400" b="0" i="0" dirty="0" err="1">
                <a:solidFill>
                  <a:srgbClr val="666666"/>
                </a:solidFill>
                <a:effectLst/>
                <a:latin typeface="Roboto" panose="02000000000000000000" pitchFamily="2" charset="0"/>
              </a:rPr>
              <a:t>centres</a:t>
            </a:r>
            <a:r>
              <a:rPr lang="en-US" sz="2400" b="0" i="0" dirty="0">
                <a:solidFill>
                  <a:srgbClr val="666666"/>
                </a:solidFill>
                <a:effectLst/>
                <a:latin typeface="Roboto" panose="02000000000000000000" pitchFamily="2" charset="0"/>
              </a:rPr>
              <a:t> offer much more than what is merely superficial in terms of educational support. Instead, they seem to afford children an overall development of both their cognitive, emotional, and social skills as a result of fostering these aspects. From right brain training, physical activities, and many other energetic creative programs, children could develop very useful life skills they would take with them for the rest of their lives. If you want to create an environment that will stimulate your child’s creativity, independence, and holistic growth, consider an enrichment centre; it’s just the ticket.</a:t>
            </a:r>
          </a:p>
          <a:p>
            <a:pPr>
              <a:lnSpc>
                <a:spcPts val="2879"/>
              </a:lnSpc>
            </a:pPr>
            <a:endParaRPr lang="en-US" sz="2400" dirty="0">
              <a:solidFill>
                <a:srgbClr val="000000"/>
              </a:solidFill>
              <a:latin typeface="Nunito" pitchFamily="2" charset="0"/>
            </a:endParaRPr>
          </a:p>
          <a:p>
            <a:pPr>
              <a:lnSpc>
                <a:spcPts val="2879"/>
              </a:lnSpc>
            </a:pPr>
            <a:r>
              <a:rPr lang="en-US" sz="2400" b="1" i="1" dirty="0">
                <a:solidFill>
                  <a:srgbClr val="000000"/>
                </a:solidFill>
                <a:latin typeface="Nunito" pitchFamily="2" charset="0"/>
              </a:rPr>
              <a:t>Source: </a:t>
            </a:r>
            <a:r>
              <a:rPr lang="en-US" sz="2400" b="1" i="1" dirty="0">
                <a:solidFill>
                  <a:srgbClr val="000000"/>
                </a:solidFill>
                <a:latin typeface="Nunito" pitchFamily="2" charset="0"/>
                <a:hlinkClick r:id="rId2"/>
              </a:rPr>
              <a:t>https://www.slangfeed.com/benefits-of-enrichment-centres-in-singapore/</a:t>
            </a:r>
            <a:r>
              <a:rPr lang="en-US" sz="2400" b="1" i="1" dirty="0">
                <a:solidFill>
                  <a:srgbClr val="000000"/>
                </a:solidFill>
                <a:latin typeface="Nunito" pitchFamily="2" charset="0"/>
              </a:rPr>
              <a:t> </a:t>
            </a:r>
            <a:endParaRPr lang="en-US" sz="2400" b="1" i="1" dirty="0">
              <a:solidFill>
                <a:srgbClr val="545454"/>
              </a:solidFill>
              <a:latin typeface="DM Sans"/>
            </a:endParaRPr>
          </a:p>
        </p:txBody>
      </p:sp>
      <p:sp>
        <p:nvSpPr>
          <p:cNvPr id="15" name="Freeform 15"/>
          <p:cNvSpPr/>
          <p:nvPr/>
        </p:nvSpPr>
        <p:spPr>
          <a:xfrm>
            <a:off x="-21628" y="0"/>
            <a:ext cx="3040507" cy="1108518"/>
          </a:xfrm>
          <a:custGeom>
            <a:avLst/>
            <a:gdLst/>
            <a:ahLst/>
            <a:cxnLst/>
            <a:rect l="l" t="t" r="r" b="b"/>
            <a:pathLst>
              <a:path w="3040507" h="1108518">
                <a:moveTo>
                  <a:pt x="0" y="0"/>
                </a:moveTo>
                <a:lnTo>
                  <a:pt x="3040507" y="0"/>
                </a:lnTo>
                <a:lnTo>
                  <a:pt x="3040507" y="1108518"/>
                </a:lnTo>
                <a:lnTo>
                  <a:pt x="0" y="1108518"/>
                </a:lnTo>
                <a:lnTo>
                  <a:pt x="0" y="0"/>
                </a:lnTo>
                <a:close/>
              </a:path>
            </a:pathLst>
          </a:custGeom>
          <a:blipFill>
            <a:blip r:embed="rId3"/>
            <a:stretch>
              <a:fillRect/>
            </a:stretch>
          </a:blipFill>
        </p:spPr>
        <p:txBody>
          <a:bodyPr/>
          <a:lstStyle/>
          <a:p>
            <a:endParaRPr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FEFEF"/>
        </a:solidFill>
        <a:effectLst/>
      </p:bgPr>
    </p:bg>
    <p:spTree>
      <p:nvGrpSpPr>
        <p:cNvPr id="1" name=""/>
        <p:cNvGrpSpPr/>
        <p:nvPr/>
      </p:nvGrpSpPr>
      <p:grpSpPr>
        <a:xfrm>
          <a:off x="0" y="0"/>
          <a:ext cx="0" cy="0"/>
          <a:chOff x="0" y="0"/>
          <a:chExt cx="0" cy="0"/>
        </a:xfrm>
      </p:grpSpPr>
      <p:sp>
        <p:nvSpPr>
          <p:cNvPr id="2" name="TextBox 2"/>
          <p:cNvSpPr txBox="1"/>
          <p:nvPr/>
        </p:nvSpPr>
        <p:spPr>
          <a:xfrm>
            <a:off x="3651841" y="2004728"/>
            <a:ext cx="10620170" cy="1657984"/>
          </a:xfrm>
          <a:prstGeom prst="rect">
            <a:avLst/>
          </a:prstGeom>
        </p:spPr>
        <p:txBody>
          <a:bodyPr lIns="0" tIns="0" rIns="0" bIns="0" rtlCol="0" anchor="t">
            <a:spAutoFit/>
          </a:bodyPr>
          <a:lstStyle/>
          <a:p>
            <a:pPr algn="ctr">
              <a:lnSpc>
                <a:spcPts val="12399"/>
              </a:lnSpc>
            </a:pPr>
            <a:r>
              <a:rPr lang="en-US" sz="12399">
                <a:solidFill>
                  <a:srgbClr val="227C9D"/>
                </a:solidFill>
                <a:latin typeface="Kollektif Bold"/>
              </a:rPr>
              <a:t>THANK YOU</a:t>
            </a:r>
          </a:p>
        </p:txBody>
      </p:sp>
      <p:sp>
        <p:nvSpPr>
          <p:cNvPr id="3" name="TextBox 3"/>
          <p:cNvSpPr txBox="1"/>
          <p:nvPr/>
        </p:nvSpPr>
        <p:spPr>
          <a:xfrm>
            <a:off x="5386918" y="5866444"/>
            <a:ext cx="7514164" cy="438156"/>
          </a:xfrm>
          <a:prstGeom prst="rect">
            <a:avLst/>
          </a:prstGeom>
        </p:spPr>
        <p:txBody>
          <a:bodyPr lIns="0" tIns="0" rIns="0" bIns="0" rtlCol="0" anchor="t">
            <a:spAutoFit/>
          </a:bodyPr>
          <a:lstStyle/>
          <a:p>
            <a:pPr algn="ctr">
              <a:lnSpc>
                <a:spcPts val="3300"/>
              </a:lnSpc>
            </a:pPr>
            <a:r>
              <a:rPr lang="en-US" sz="3000">
                <a:solidFill>
                  <a:srgbClr val="000000"/>
                </a:solidFill>
                <a:latin typeface="DM Sans"/>
              </a:rPr>
              <a:t>https://hegurucenter.com.sg/ </a:t>
            </a:r>
          </a:p>
        </p:txBody>
      </p:sp>
      <p:sp>
        <p:nvSpPr>
          <p:cNvPr id="4" name="Freeform 4"/>
          <p:cNvSpPr/>
          <p:nvPr/>
        </p:nvSpPr>
        <p:spPr>
          <a:xfrm>
            <a:off x="17204191" y="-551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5" name="Freeform 5"/>
          <p:cNvSpPr/>
          <p:nvPr/>
        </p:nvSpPr>
        <p:spPr>
          <a:xfrm>
            <a:off x="17204191" y="1028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6" name="Freeform 6"/>
          <p:cNvSpPr/>
          <p:nvPr/>
        </p:nvSpPr>
        <p:spPr>
          <a:xfrm rot="5400000" flipH="1" flipV="1">
            <a:off x="17204191" y="2112509"/>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7" name="Freeform 7"/>
          <p:cNvSpPr/>
          <p:nvPr/>
        </p:nvSpPr>
        <p:spPr>
          <a:xfrm>
            <a:off x="16120382" y="-551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IN"/>
          </a:p>
        </p:txBody>
      </p:sp>
      <p:sp>
        <p:nvSpPr>
          <p:cNvPr id="8" name="Freeform 8"/>
          <p:cNvSpPr/>
          <p:nvPr/>
        </p:nvSpPr>
        <p:spPr>
          <a:xfrm rot="5400000">
            <a:off x="15036573" y="1028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9" name="Freeform 9"/>
          <p:cNvSpPr/>
          <p:nvPr/>
        </p:nvSpPr>
        <p:spPr>
          <a:xfrm rot="-10800000">
            <a:off x="16120382" y="211250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IN"/>
          </a:p>
        </p:txBody>
      </p:sp>
      <p:sp>
        <p:nvSpPr>
          <p:cNvPr id="10" name="Freeform 10"/>
          <p:cNvSpPr/>
          <p:nvPr/>
        </p:nvSpPr>
        <p:spPr>
          <a:xfrm rot="-10800000" flipH="1" flipV="1">
            <a:off x="15036573" y="2112509"/>
            <a:ext cx="1083809" cy="1083809"/>
          </a:xfrm>
          <a:custGeom>
            <a:avLst/>
            <a:gdLst/>
            <a:ahLst/>
            <a:cxnLst/>
            <a:rect l="l" t="t" r="r" b="b"/>
            <a:pathLst>
              <a:path w="1083809" h="1083809">
                <a:moveTo>
                  <a:pt x="1083809" y="1083809"/>
                </a:moveTo>
                <a:lnTo>
                  <a:pt x="0" y="1083809"/>
                </a:lnTo>
                <a:lnTo>
                  <a:pt x="0" y="0"/>
                </a:lnTo>
                <a:lnTo>
                  <a:pt x="1083809" y="0"/>
                </a:lnTo>
                <a:lnTo>
                  <a:pt x="1083809" y="1083809"/>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11" name="Freeform 11"/>
          <p:cNvSpPr/>
          <p:nvPr/>
        </p:nvSpPr>
        <p:spPr>
          <a:xfrm rot="-10800000">
            <a:off x="9525" y="704415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12" name="Freeform 12"/>
          <p:cNvSpPr/>
          <p:nvPr/>
        </p:nvSpPr>
        <p:spPr>
          <a:xfrm>
            <a:off x="1083809" y="707273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13" name="Freeform 13"/>
          <p:cNvSpPr/>
          <p:nvPr/>
        </p:nvSpPr>
        <p:spPr>
          <a:xfrm>
            <a:off x="0" y="81565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IN"/>
          </a:p>
        </p:txBody>
      </p:sp>
      <p:sp>
        <p:nvSpPr>
          <p:cNvPr id="14" name="Freeform 14"/>
          <p:cNvSpPr/>
          <p:nvPr/>
        </p:nvSpPr>
        <p:spPr>
          <a:xfrm rot="-10800000">
            <a:off x="0" y="92403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IN"/>
          </a:p>
        </p:txBody>
      </p:sp>
      <p:sp>
        <p:nvSpPr>
          <p:cNvPr id="15" name="Freeform 15"/>
          <p:cNvSpPr/>
          <p:nvPr/>
        </p:nvSpPr>
        <p:spPr>
          <a:xfrm rot="-5400000">
            <a:off x="1083809" y="92403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IN"/>
          </a:p>
        </p:txBody>
      </p:sp>
      <p:sp>
        <p:nvSpPr>
          <p:cNvPr id="16" name="TextBox 16"/>
          <p:cNvSpPr txBox="1"/>
          <p:nvPr/>
        </p:nvSpPr>
        <p:spPr>
          <a:xfrm>
            <a:off x="6418659" y="6713064"/>
            <a:ext cx="5450681" cy="434342"/>
          </a:xfrm>
          <a:prstGeom prst="rect">
            <a:avLst/>
          </a:prstGeom>
        </p:spPr>
        <p:txBody>
          <a:bodyPr lIns="0" tIns="0" rIns="0" bIns="0" rtlCol="0" anchor="t">
            <a:spAutoFit/>
          </a:bodyPr>
          <a:lstStyle/>
          <a:p>
            <a:pPr algn="ctr">
              <a:lnSpc>
                <a:spcPts val="3330"/>
              </a:lnSpc>
              <a:spcBef>
                <a:spcPct val="0"/>
              </a:spcBef>
            </a:pPr>
            <a:r>
              <a:rPr lang="en-US" sz="3000">
                <a:solidFill>
                  <a:srgbClr val="000000"/>
                </a:solidFill>
                <a:latin typeface="DM Sans"/>
              </a:rPr>
              <a:t>+65 6509 1961 , +65 8128 2697</a:t>
            </a:r>
          </a:p>
        </p:txBody>
      </p:sp>
      <p:sp>
        <p:nvSpPr>
          <p:cNvPr id="17" name="TextBox 17"/>
          <p:cNvSpPr txBox="1"/>
          <p:nvPr/>
        </p:nvSpPr>
        <p:spPr>
          <a:xfrm>
            <a:off x="3777268" y="4603427"/>
            <a:ext cx="10733464" cy="853442"/>
          </a:xfrm>
          <a:prstGeom prst="rect">
            <a:avLst/>
          </a:prstGeom>
        </p:spPr>
        <p:txBody>
          <a:bodyPr lIns="0" tIns="0" rIns="0" bIns="0" rtlCol="0" anchor="t">
            <a:spAutoFit/>
          </a:bodyPr>
          <a:lstStyle/>
          <a:p>
            <a:pPr algn="ctr">
              <a:lnSpc>
                <a:spcPts val="3330"/>
              </a:lnSpc>
              <a:spcBef>
                <a:spcPct val="0"/>
              </a:spcBef>
            </a:pPr>
            <a:r>
              <a:rPr lang="en-US" sz="3000">
                <a:solidFill>
                  <a:srgbClr val="000000"/>
                </a:solidFill>
                <a:latin typeface="DM Sans"/>
              </a:rPr>
              <a:t>City Square Mall – 180 Kitchener Road, #06-01, Singapore 208539 (Nearest MRT station: Farrer Park)</a:t>
            </a:r>
          </a:p>
        </p:txBody>
      </p:sp>
      <p:sp>
        <p:nvSpPr>
          <p:cNvPr id="18" name="Freeform 18"/>
          <p:cNvSpPr/>
          <p:nvPr/>
        </p:nvSpPr>
        <p:spPr>
          <a:xfrm>
            <a:off x="7623746" y="-55109"/>
            <a:ext cx="3040507" cy="1108518"/>
          </a:xfrm>
          <a:custGeom>
            <a:avLst/>
            <a:gdLst/>
            <a:ahLst/>
            <a:cxnLst/>
            <a:rect l="l" t="t" r="r" b="b"/>
            <a:pathLst>
              <a:path w="3040507" h="1108518">
                <a:moveTo>
                  <a:pt x="0" y="0"/>
                </a:moveTo>
                <a:lnTo>
                  <a:pt x="3040508" y="0"/>
                </a:lnTo>
                <a:lnTo>
                  <a:pt x="3040508" y="1108518"/>
                </a:lnTo>
                <a:lnTo>
                  <a:pt x="0" y="1108518"/>
                </a:lnTo>
                <a:lnTo>
                  <a:pt x="0" y="0"/>
                </a:lnTo>
                <a:close/>
              </a:path>
            </a:pathLst>
          </a:custGeom>
          <a:blipFill>
            <a:blip r:embed="rId10"/>
            <a:stretch>
              <a:fillRect/>
            </a:stretch>
          </a:blipFill>
        </p:spPr>
        <p:txBody>
          <a:bodyPr/>
          <a:lstStyle/>
          <a:p>
            <a:endParaRPr lang="en-IN"/>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402</Words>
  <Application>Microsoft Office PowerPoint</Application>
  <PresentationFormat>Custom</PresentationFormat>
  <Paragraphs>22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Kollektif Bold</vt:lpstr>
      <vt:lpstr>Roboto</vt:lpstr>
      <vt:lpstr>Nunito</vt:lpstr>
      <vt:lpstr>Calibri</vt:lpstr>
      <vt:lpstr>Arial</vt:lpstr>
      <vt:lpstr>Heebo</vt:lpstr>
      <vt:lpstr>DM Sans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Unlocking Potential: Enriching Classes for Your Toddler</dc:title>
  <cp:lastModifiedBy>Yogesh Nagpal</cp:lastModifiedBy>
  <cp:revision>10</cp:revision>
  <dcterms:created xsi:type="dcterms:W3CDTF">2006-08-16T00:00:00Z</dcterms:created>
  <dcterms:modified xsi:type="dcterms:W3CDTF">2025-03-21T09:04:28Z</dcterms:modified>
  <dc:identifier>DAF1oYXX31I</dc:identifier>
</cp:coreProperties>
</file>