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Lst>
  <p:sldSz cx="18288000" cy="10287000"/>
  <p:notesSz cx="6858000" cy="9144000"/>
  <p:embeddedFontLst>
    <p:embeddedFont>
      <p:font typeface="Elika Gorica" charset="1" panose="00000000000000000000"/>
      <p:regular r:id="rId10"/>
    </p:embeddedFont>
    <p:embeddedFont>
      <p:font typeface="Glacial Indifference" charset="1" panose="00000000000000000000"/>
      <p:regular r:id="rId11"/>
    </p:embeddedFont>
    <p:embeddedFont>
      <p:font typeface="Glacial Indifference Bold" charset="1" panose="00000800000000000000"/>
      <p:regular r:id="rId1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fonts/font10.fntdata" Type="http://schemas.openxmlformats.org/officeDocument/2006/relationships/font"/><Relationship Id="rId11" Target="fonts/font11.fntdata" Type="http://schemas.openxmlformats.org/officeDocument/2006/relationships/font"/><Relationship Id="rId12" Target="fonts/font12.fntdata" Type="http://schemas.openxmlformats.org/officeDocument/2006/relationships/font"/><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 Id="rId4" Target="../media/image3.png" Type="http://schemas.openxmlformats.org/officeDocument/2006/relationships/image"/><Relationship Id="rId5" Target="https://www.spicesindia.net/types-of-dry-red-chillies-in-india" TargetMode="External" Type="http://schemas.openxmlformats.org/officeDocument/2006/relationships/hyperlink"/></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4.jpeg" Type="http://schemas.openxmlformats.org/officeDocument/2006/relationships/image"/><Relationship Id="rId4" Target="../media/image3.png" Type="http://schemas.openxmlformats.org/officeDocument/2006/relationships/image"/><Relationship Id="rId5" Target="../media/image5.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10" Target="../media/image14.png" Type="http://schemas.openxmlformats.org/officeDocument/2006/relationships/image"/><Relationship Id="rId11" Target="../media/image15.svg" Type="http://schemas.openxmlformats.org/officeDocument/2006/relationships/image"/><Relationship Id="rId12" Target="../media/image3.png" Type="http://schemas.openxmlformats.org/officeDocument/2006/relationships/image"/><Relationship Id="rId2" Target="../media/image6.jpeg" Type="http://schemas.openxmlformats.org/officeDocument/2006/relationships/image"/><Relationship Id="rId3" Target="../media/image7.png" Type="http://schemas.openxmlformats.org/officeDocument/2006/relationships/image"/><Relationship Id="rId4" Target="../media/image8.png" Type="http://schemas.openxmlformats.org/officeDocument/2006/relationships/image"/><Relationship Id="rId5" Target="../media/image9.svg" Type="http://schemas.openxmlformats.org/officeDocument/2006/relationships/image"/><Relationship Id="rId6" Target="../media/image10.png" Type="http://schemas.openxmlformats.org/officeDocument/2006/relationships/image"/><Relationship Id="rId7" Target="../media/image11.svg" Type="http://schemas.openxmlformats.org/officeDocument/2006/relationships/image"/><Relationship Id="rId8" Target="../media/image12.png" Type="http://schemas.openxmlformats.org/officeDocument/2006/relationships/image"/><Relationship Id="rId9" Target="../media/image13.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3.png" Type="http://schemas.openxmlformats.org/officeDocument/2006/relationships/image"/><Relationship Id="rId4" Target="../media/image16.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4535383" y="7189668"/>
            <a:ext cx="9114699" cy="2431461"/>
            <a:chOff x="0" y="0"/>
            <a:chExt cx="2400579" cy="640385"/>
          </a:xfrm>
        </p:grpSpPr>
        <p:sp>
          <p:nvSpPr>
            <p:cNvPr name="Freeform 4" id="4"/>
            <p:cNvSpPr/>
            <p:nvPr/>
          </p:nvSpPr>
          <p:spPr>
            <a:xfrm flipH="false" flipV="false" rot="0">
              <a:off x="0" y="0"/>
              <a:ext cx="2400579" cy="640385"/>
            </a:xfrm>
            <a:custGeom>
              <a:avLst/>
              <a:gdLst/>
              <a:ahLst/>
              <a:cxnLst/>
              <a:rect r="r" b="b" t="t" l="l"/>
              <a:pathLst>
                <a:path h="640385" w="2400579">
                  <a:moveTo>
                    <a:pt x="0" y="0"/>
                  </a:moveTo>
                  <a:lnTo>
                    <a:pt x="2400579" y="0"/>
                  </a:lnTo>
                  <a:lnTo>
                    <a:pt x="2400579" y="640385"/>
                  </a:lnTo>
                  <a:lnTo>
                    <a:pt x="0" y="640385"/>
                  </a:lnTo>
                  <a:close/>
                </a:path>
              </a:pathLst>
            </a:custGeom>
            <a:solidFill>
              <a:srgbClr val="FFFFFF"/>
            </a:solidFill>
          </p:spPr>
        </p:sp>
        <p:sp>
          <p:nvSpPr>
            <p:cNvPr name="TextBox 5" id="5"/>
            <p:cNvSpPr txBox="true"/>
            <p:nvPr/>
          </p:nvSpPr>
          <p:spPr>
            <a:xfrm>
              <a:off x="0" y="-38100"/>
              <a:ext cx="2400579" cy="678485"/>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1784985"/>
            <a:ext cx="18288000" cy="8502015"/>
            <a:chOff x="0" y="0"/>
            <a:chExt cx="3128504" cy="1454428"/>
          </a:xfrm>
        </p:grpSpPr>
        <p:sp>
          <p:nvSpPr>
            <p:cNvPr name="Freeform 7" id="7"/>
            <p:cNvSpPr/>
            <p:nvPr/>
          </p:nvSpPr>
          <p:spPr>
            <a:xfrm flipH="false" flipV="false" rot="0">
              <a:off x="0" y="0"/>
              <a:ext cx="3128504" cy="1454428"/>
            </a:xfrm>
            <a:custGeom>
              <a:avLst/>
              <a:gdLst/>
              <a:ahLst/>
              <a:cxnLst/>
              <a:rect r="r" b="b" t="t" l="l"/>
              <a:pathLst>
                <a:path h="1454428" w="3128504">
                  <a:moveTo>
                    <a:pt x="0" y="0"/>
                  </a:moveTo>
                  <a:lnTo>
                    <a:pt x="3128504" y="0"/>
                  </a:lnTo>
                  <a:lnTo>
                    <a:pt x="3128504" y="1454428"/>
                  </a:lnTo>
                  <a:lnTo>
                    <a:pt x="0" y="1454428"/>
                  </a:lnTo>
                  <a:close/>
                </a:path>
              </a:pathLst>
            </a:custGeom>
            <a:blipFill>
              <a:blip r:embed="rId3"/>
              <a:stretch>
                <a:fillRect l="0" t="-56057" r="0" b="-56057"/>
              </a:stretch>
            </a:blipFill>
          </p:spPr>
        </p:sp>
      </p:grpSp>
      <p:sp>
        <p:nvSpPr>
          <p:cNvPr name="Freeform 8" id="8"/>
          <p:cNvSpPr/>
          <p:nvPr/>
        </p:nvSpPr>
        <p:spPr>
          <a:xfrm flipH="false" flipV="false" rot="0">
            <a:off x="702011" y="376807"/>
            <a:ext cx="1185238" cy="580767"/>
          </a:xfrm>
          <a:custGeom>
            <a:avLst/>
            <a:gdLst/>
            <a:ahLst/>
            <a:cxnLst/>
            <a:rect r="r" b="b" t="t" l="l"/>
            <a:pathLst>
              <a:path h="580767" w="1185238">
                <a:moveTo>
                  <a:pt x="0" y="0"/>
                </a:moveTo>
                <a:lnTo>
                  <a:pt x="1185238" y="0"/>
                </a:lnTo>
                <a:lnTo>
                  <a:pt x="1185238" y="580767"/>
                </a:lnTo>
                <a:lnTo>
                  <a:pt x="0" y="580767"/>
                </a:lnTo>
                <a:lnTo>
                  <a:pt x="0" y="0"/>
                </a:lnTo>
                <a:close/>
              </a:path>
            </a:pathLst>
          </a:custGeom>
          <a:blipFill>
            <a:blip r:embed="rId4"/>
            <a:stretch>
              <a:fillRect l="0" t="0" r="0" b="0"/>
            </a:stretch>
          </a:blipFill>
        </p:spPr>
      </p:sp>
      <p:sp>
        <p:nvSpPr>
          <p:cNvPr name="TextBox 9" id="9"/>
          <p:cNvSpPr txBox="true"/>
          <p:nvPr/>
        </p:nvSpPr>
        <p:spPr>
          <a:xfrm rot="0">
            <a:off x="2441688" y="-21584"/>
            <a:ext cx="13789109" cy="979157"/>
          </a:xfrm>
          <a:prstGeom prst="rect">
            <a:avLst/>
          </a:prstGeom>
        </p:spPr>
        <p:txBody>
          <a:bodyPr anchor="t" rtlCol="false" tIns="0" lIns="0" bIns="0" rIns="0">
            <a:spAutoFit/>
          </a:bodyPr>
          <a:lstStyle/>
          <a:p>
            <a:pPr algn="ctr">
              <a:lnSpc>
                <a:spcPts val="7980"/>
              </a:lnSpc>
            </a:pPr>
            <a:r>
              <a:rPr lang="en-US" sz="5700">
                <a:solidFill>
                  <a:srgbClr val="BD0C0C"/>
                </a:solidFill>
                <a:latin typeface="Elika Gorica"/>
                <a:ea typeface="Elika Gorica"/>
                <a:cs typeface="Elika Gorica"/>
                <a:sym typeface="Elika Gorica"/>
              </a:rPr>
              <a:t>Agrocrops</a:t>
            </a:r>
          </a:p>
        </p:txBody>
      </p:sp>
      <p:sp>
        <p:nvSpPr>
          <p:cNvPr name="TextBox 10" id="10"/>
          <p:cNvSpPr txBox="true"/>
          <p:nvPr/>
        </p:nvSpPr>
        <p:spPr>
          <a:xfrm rot="0">
            <a:off x="2441688" y="952500"/>
            <a:ext cx="13789109" cy="1261110"/>
          </a:xfrm>
          <a:prstGeom prst="rect">
            <a:avLst/>
          </a:prstGeom>
        </p:spPr>
        <p:txBody>
          <a:bodyPr anchor="t" rtlCol="false" tIns="0" lIns="0" bIns="0" rIns="0">
            <a:spAutoFit/>
          </a:bodyPr>
          <a:lstStyle/>
          <a:p>
            <a:pPr algn="ctr">
              <a:lnSpc>
                <a:spcPts val="5039"/>
              </a:lnSpc>
            </a:pPr>
            <a:r>
              <a:rPr lang="en-US" sz="3599" u="sng">
                <a:solidFill>
                  <a:srgbClr val="BD0C0C"/>
                </a:solidFill>
                <a:latin typeface="Glacial Indifference"/>
                <a:ea typeface="Glacial Indifference"/>
                <a:cs typeface="Glacial Indifference"/>
                <a:sym typeface="Glacial Indifference"/>
                <a:hlinkClick r:id="rId5" tooltip="https://www.spicesindia.net/types-of-dry-red-chillies-in-india"/>
              </a:rPr>
              <a:t>Red Chilli Export from India</a:t>
            </a:r>
          </a:p>
          <a:p>
            <a:pPr algn="ctr">
              <a:lnSpc>
                <a:spcPts val="5039"/>
              </a:lnSpc>
            </a:pP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5143500"/>
            <a:ext cx="18288000" cy="5143500"/>
            <a:chOff x="0" y="0"/>
            <a:chExt cx="4816593" cy="1354667"/>
          </a:xfrm>
        </p:grpSpPr>
        <p:sp>
          <p:nvSpPr>
            <p:cNvPr name="Freeform 4" id="4"/>
            <p:cNvSpPr/>
            <p:nvPr/>
          </p:nvSpPr>
          <p:spPr>
            <a:xfrm flipH="false" flipV="false" rot="0">
              <a:off x="0" y="0"/>
              <a:ext cx="4816592" cy="1354667"/>
            </a:xfrm>
            <a:custGeom>
              <a:avLst/>
              <a:gdLst/>
              <a:ahLst/>
              <a:cxnLst/>
              <a:rect r="r" b="b" t="t" l="l"/>
              <a:pathLst>
                <a:path h="1354667" w="4816592">
                  <a:moveTo>
                    <a:pt x="0" y="0"/>
                  </a:moveTo>
                  <a:lnTo>
                    <a:pt x="4816592" y="0"/>
                  </a:lnTo>
                  <a:lnTo>
                    <a:pt x="4816592" y="1354667"/>
                  </a:lnTo>
                  <a:lnTo>
                    <a:pt x="0" y="1354667"/>
                  </a:lnTo>
                  <a:close/>
                </a:path>
              </a:pathLst>
            </a:custGeom>
            <a:solidFill>
              <a:srgbClr val="FFFFFF"/>
            </a:solidFill>
          </p:spPr>
        </p:sp>
        <p:sp>
          <p:nvSpPr>
            <p:cNvPr name="TextBox 5" id="5"/>
            <p:cNvSpPr txBox="true"/>
            <p:nvPr/>
          </p:nvSpPr>
          <p:spPr>
            <a:xfrm>
              <a:off x="0" y="-38100"/>
              <a:ext cx="4816593" cy="1392767"/>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0"/>
            <a:ext cx="9144000" cy="6663171"/>
            <a:chOff x="0" y="0"/>
            <a:chExt cx="1416645" cy="1032300"/>
          </a:xfrm>
        </p:grpSpPr>
        <p:sp>
          <p:nvSpPr>
            <p:cNvPr name="Freeform 7" id="7"/>
            <p:cNvSpPr/>
            <p:nvPr/>
          </p:nvSpPr>
          <p:spPr>
            <a:xfrm flipH="false" flipV="false" rot="0">
              <a:off x="0" y="0"/>
              <a:ext cx="1416645" cy="1032300"/>
            </a:xfrm>
            <a:custGeom>
              <a:avLst/>
              <a:gdLst/>
              <a:ahLst/>
              <a:cxnLst/>
              <a:rect r="r" b="b" t="t" l="l"/>
              <a:pathLst>
                <a:path h="1032300" w="1416645">
                  <a:moveTo>
                    <a:pt x="0" y="0"/>
                  </a:moveTo>
                  <a:lnTo>
                    <a:pt x="1416645" y="0"/>
                  </a:lnTo>
                  <a:lnTo>
                    <a:pt x="1416645" y="1032300"/>
                  </a:lnTo>
                  <a:lnTo>
                    <a:pt x="0" y="1032300"/>
                  </a:lnTo>
                  <a:close/>
                </a:path>
              </a:pathLst>
            </a:custGeom>
            <a:blipFill>
              <a:blip r:embed="rId3"/>
              <a:stretch>
                <a:fillRect l="0" t="-17662" r="0" b="-17662"/>
              </a:stretch>
            </a:blipFill>
          </p:spPr>
        </p:sp>
      </p:grpSp>
      <p:sp>
        <p:nvSpPr>
          <p:cNvPr name="Freeform 8" id="8"/>
          <p:cNvSpPr/>
          <p:nvPr/>
        </p:nvSpPr>
        <p:spPr>
          <a:xfrm flipH="false" flipV="false" rot="0">
            <a:off x="1028700" y="380439"/>
            <a:ext cx="1097369" cy="537711"/>
          </a:xfrm>
          <a:custGeom>
            <a:avLst/>
            <a:gdLst/>
            <a:ahLst/>
            <a:cxnLst/>
            <a:rect r="r" b="b" t="t" l="l"/>
            <a:pathLst>
              <a:path h="537711" w="1097369">
                <a:moveTo>
                  <a:pt x="0" y="0"/>
                </a:moveTo>
                <a:lnTo>
                  <a:pt x="1097369" y="0"/>
                </a:lnTo>
                <a:lnTo>
                  <a:pt x="1097369" y="537711"/>
                </a:lnTo>
                <a:lnTo>
                  <a:pt x="0" y="537711"/>
                </a:lnTo>
                <a:lnTo>
                  <a:pt x="0" y="0"/>
                </a:lnTo>
                <a:close/>
              </a:path>
            </a:pathLst>
          </a:custGeom>
          <a:blipFill>
            <a:blip r:embed="rId4"/>
            <a:stretch>
              <a:fillRect l="0" t="0" r="0" b="0"/>
            </a:stretch>
          </a:blipFill>
        </p:spPr>
      </p:sp>
      <p:sp>
        <p:nvSpPr>
          <p:cNvPr name="TextBox 9" id="9"/>
          <p:cNvSpPr txBox="true"/>
          <p:nvPr/>
        </p:nvSpPr>
        <p:spPr>
          <a:xfrm rot="0">
            <a:off x="1028700" y="6846951"/>
            <a:ext cx="15996249" cy="3069590"/>
          </a:xfrm>
          <a:prstGeom prst="rect">
            <a:avLst/>
          </a:prstGeom>
        </p:spPr>
        <p:txBody>
          <a:bodyPr anchor="t" rtlCol="false" tIns="0" lIns="0" bIns="0" rIns="0">
            <a:spAutoFit/>
          </a:bodyPr>
          <a:lstStyle/>
          <a:p>
            <a:pPr algn="just">
              <a:lnSpc>
                <a:spcPts val="4060"/>
              </a:lnSpc>
            </a:pPr>
            <a:r>
              <a:rPr lang="en-US" sz="2900" b="true">
                <a:solidFill>
                  <a:srgbClr val="BD0C0C"/>
                </a:solidFill>
                <a:latin typeface="Glacial Indifference Bold"/>
                <a:ea typeface="Glacial Indifference Bold"/>
                <a:cs typeface="Glacial Indifference Bold"/>
                <a:sym typeface="Glacial Indifference Bold"/>
              </a:rPr>
              <a:t>As the biggest producer and exporter of chillies worldwide, Agrocrops makes a substantial contribution to the world market for spices. Andhra Pradesh's Guntur region is well known for producing and exporting a wide range of chillies, including Teja, Sannam S4, and Byadgi. A mainstay in many international cuisines, Indian chillies are prized globally for their vivid color and unique spiciness. The United States, United Kingdom, United Arab Emirates, and Saudi Arabia are among the top importers of Indian chillies. </a:t>
            </a:r>
          </a:p>
        </p:txBody>
      </p:sp>
      <p:grpSp>
        <p:nvGrpSpPr>
          <p:cNvPr name="Group 10" id="10"/>
          <p:cNvGrpSpPr/>
          <p:nvPr/>
        </p:nvGrpSpPr>
        <p:grpSpPr>
          <a:xfrm rot="0">
            <a:off x="9144000" y="0"/>
            <a:ext cx="9144000" cy="6663171"/>
            <a:chOff x="0" y="0"/>
            <a:chExt cx="1416645" cy="1032300"/>
          </a:xfrm>
        </p:grpSpPr>
        <p:sp>
          <p:nvSpPr>
            <p:cNvPr name="Freeform 11" id="11"/>
            <p:cNvSpPr/>
            <p:nvPr/>
          </p:nvSpPr>
          <p:spPr>
            <a:xfrm flipH="false" flipV="false" rot="0">
              <a:off x="0" y="0"/>
              <a:ext cx="1416645" cy="1032300"/>
            </a:xfrm>
            <a:custGeom>
              <a:avLst/>
              <a:gdLst/>
              <a:ahLst/>
              <a:cxnLst/>
              <a:rect r="r" b="b" t="t" l="l"/>
              <a:pathLst>
                <a:path h="1032300" w="1416645">
                  <a:moveTo>
                    <a:pt x="0" y="0"/>
                  </a:moveTo>
                  <a:lnTo>
                    <a:pt x="1416645" y="0"/>
                  </a:lnTo>
                  <a:lnTo>
                    <a:pt x="1416645" y="1032300"/>
                  </a:lnTo>
                  <a:lnTo>
                    <a:pt x="0" y="1032300"/>
                  </a:lnTo>
                  <a:close/>
                </a:path>
              </a:pathLst>
            </a:custGeom>
            <a:blipFill>
              <a:blip r:embed="rId5"/>
              <a:stretch>
                <a:fillRect l="0" t="-7637" r="0" b="-7637"/>
              </a:stretch>
            </a:blipFill>
          </p:spPr>
        </p:sp>
      </p:gr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9918852" y="0"/>
            <a:ext cx="8369148" cy="10287000"/>
            <a:chOff x="0" y="0"/>
            <a:chExt cx="11158864" cy="13716000"/>
          </a:xfrm>
        </p:grpSpPr>
        <p:pic>
          <p:nvPicPr>
            <p:cNvPr name="Picture 4" id="4"/>
            <p:cNvPicPr>
              <a:picLocks noChangeAspect="true"/>
            </p:cNvPicPr>
            <p:nvPr/>
          </p:nvPicPr>
          <p:blipFill>
            <a:blip r:embed="rId3"/>
            <a:srcRect l="4340" t="0" r="4340" b="0"/>
            <a:stretch>
              <a:fillRect/>
            </a:stretch>
          </p:blipFill>
          <p:spPr>
            <a:xfrm flipH="false" flipV="false">
              <a:off x="0" y="0"/>
              <a:ext cx="11158864" cy="13716000"/>
            </a:xfrm>
            <a:prstGeom prst="rect">
              <a:avLst/>
            </a:prstGeom>
          </p:spPr>
        </p:pic>
      </p:grpSp>
      <p:grpSp>
        <p:nvGrpSpPr>
          <p:cNvPr name="Group 5" id="5"/>
          <p:cNvGrpSpPr/>
          <p:nvPr/>
        </p:nvGrpSpPr>
        <p:grpSpPr>
          <a:xfrm rot="0">
            <a:off x="-1370957" y="0"/>
            <a:ext cx="11307817" cy="10536000"/>
            <a:chOff x="0" y="0"/>
            <a:chExt cx="2978191" cy="2774914"/>
          </a:xfrm>
        </p:grpSpPr>
        <p:sp>
          <p:nvSpPr>
            <p:cNvPr name="Freeform 6" id="6"/>
            <p:cNvSpPr/>
            <p:nvPr/>
          </p:nvSpPr>
          <p:spPr>
            <a:xfrm flipH="false" flipV="false" rot="0">
              <a:off x="0" y="0"/>
              <a:ext cx="2978191" cy="2774914"/>
            </a:xfrm>
            <a:custGeom>
              <a:avLst/>
              <a:gdLst/>
              <a:ahLst/>
              <a:cxnLst/>
              <a:rect r="r" b="b" t="t" l="l"/>
              <a:pathLst>
                <a:path h="2774914" w="2978191">
                  <a:moveTo>
                    <a:pt x="16432" y="0"/>
                  </a:moveTo>
                  <a:lnTo>
                    <a:pt x="2961759" y="0"/>
                  </a:lnTo>
                  <a:cubicBezTo>
                    <a:pt x="2970834" y="0"/>
                    <a:pt x="2978191" y="7357"/>
                    <a:pt x="2978191" y="16432"/>
                  </a:cubicBezTo>
                  <a:lnTo>
                    <a:pt x="2978191" y="2758482"/>
                  </a:lnTo>
                  <a:cubicBezTo>
                    <a:pt x="2978191" y="2767557"/>
                    <a:pt x="2970834" y="2774914"/>
                    <a:pt x="2961759" y="2774914"/>
                  </a:cubicBezTo>
                  <a:lnTo>
                    <a:pt x="16432" y="2774914"/>
                  </a:lnTo>
                  <a:cubicBezTo>
                    <a:pt x="7357" y="2774914"/>
                    <a:pt x="0" y="2767557"/>
                    <a:pt x="0" y="2758482"/>
                  </a:cubicBezTo>
                  <a:lnTo>
                    <a:pt x="0" y="16432"/>
                  </a:lnTo>
                  <a:cubicBezTo>
                    <a:pt x="0" y="7357"/>
                    <a:pt x="7357" y="0"/>
                    <a:pt x="16432" y="0"/>
                  </a:cubicBezTo>
                  <a:close/>
                </a:path>
              </a:pathLst>
            </a:custGeom>
            <a:solidFill>
              <a:srgbClr val="BD0C0C"/>
            </a:solidFill>
          </p:spPr>
        </p:sp>
        <p:sp>
          <p:nvSpPr>
            <p:cNvPr name="TextBox 7" id="7"/>
            <p:cNvSpPr txBox="true"/>
            <p:nvPr/>
          </p:nvSpPr>
          <p:spPr>
            <a:xfrm>
              <a:off x="0" y="-38100"/>
              <a:ext cx="2978191" cy="2813014"/>
            </a:xfrm>
            <a:prstGeom prst="rect">
              <a:avLst/>
            </a:prstGeom>
          </p:spPr>
          <p:txBody>
            <a:bodyPr anchor="ctr" rtlCol="false" tIns="50800" lIns="50800" bIns="50800" rIns="50800"/>
            <a:lstStyle/>
            <a:p>
              <a:pPr algn="ctr">
                <a:lnSpc>
                  <a:spcPts val="2659"/>
                </a:lnSpc>
              </a:pPr>
            </a:p>
          </p:txBody>
        </p:sp>
      </p:grpSp>
      <p:sp>
        <p:nvSpPr>
          <p:cNvPr name="Freeform 8" id="8"/>
          <p:cNvSpPr/>
          <p:nvPr/>
        </p:nvSpPr>
        <p:spPr>
          <a:xfrm flipH="false" flipV="false" rot="0">
            <a:off x="935355" y="8092888"/>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9" id="9"/>
          <p:cNvSpPr/>
          <p:nvPr/>
        </p:nvSpPr>
        <p:spPr>
          <a:xfrm flipH="false" flipV="false" rot="0">
            <a:off x="1000125" y="5176789"/>
            <a:ext cx="665182" cy="665182"/>
          </a:xfrm>
          <a:custGeom>
            <a:avLst/>
            <a:gdLst/>
            <a:ahLst/>
            <a:cxnLst/>
            <a:rect r="r" b="b" t="t" l="l"/>
            <a:pathLst>
              <a:path h="665182" w="665182">
                <a:moveTo>
                  <a:pt x="0" y="0"/>
                </a:moveTo>
                <a:lnTo>
                  <a:pt x="665182" y="0"/>
                </a:lnTo>
                <a:lnTo>
                  <a:pt x="665182" y="665182"/>
                </a:lnTo>
                <a:lnTo>
                  <a:pt x="0" y="665182"/>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
        <p:nvSpPr>
          <p:cNvPr name="Freeform 10" id="10"/>
          <p:cNvSpPr/>
          <p:nvPr/>
        </p:nvSpPr>
        <p:spPr>
          <a:xfrm flipH="false" flipV="false" rot="0">
            <a:off x="1036320" y="3829473"/>
            <a:ext cx="657562" cy="657562"/>
          </a:xfrm>
          <a:custGeom>
            <a:avLst/>
            <a:gdLst/>
            <a:ahLst/>
            <a:cxnLst/>
            <a:rect r="r" b="b" t="t" l="l"/>
            <a:pathLst>
              <a:path h="657562" w="657562">
                <a:moveTo>
                  <a:pt x="0" y="0"/>
                </a:moveTo>
                <a:lnTo>
                  <a:pt x="657562" y="0"/>
                </a:lnTo>
                <a:lnTo>
                  <a:pt x="657562" y="657562"/>
                </a:lnTo>
                <a:lnTo>
                  <a:pt x="0" y="657562"/>
                </a:lnTo>
                <a:lnTo>
                  <a:pt x="0" y="0"/>
                </a:lnTo>
                <a:close/>
              </a:path>
            </a:pathLst>
          </a:custGeom>
          <a:blipFill>
            <a:blip r:embed="rId8">
              <a:extLst>
                <a:ext uri="{96DAC541-7B7A-43D3-8B79-37D633B846F1}">
                  <asvg:svgBlip xmlns:asvg="http://schemas.microsoft.com/office/drawing/2016/SVG/main" r:embed="rId9"/>
                </a:ext>
              </a:extLst>
            </a:blip>
            <a:stretch>
              <a:fillRect l="0" t="0" r="0" b="0"/>
            </a:stretch>
          </a:blipFill>
        </p:spPr>
      </p:sp>
      <p:sp>
        <p:nvSpPr>
          <p:cNvPr name="Freeform 11" id="11"/>
          <p:cNvSpPr/>
          <p:nvPr/>
        </p:nvSpPr>
        <p:spPr>
          <a:xfrm flipH="false" flipV="false" rot="0">
            <a:off x="1028700" y="6365846"/>
            <a:ext cx="571837" cy="579335"/>
          </a:xfrm>
          <a:custGeom>
            <a:avLst/>
            <a:gdLst/>
            <a:ahLst/>
            <a:cxnLst/>
            <a:rect r="r" b="b" t="t" l="l"/>
            <a:pathLst>
              <a:path h="579335" w="571837">
                <a:moveTo>
                  <a:pt x="0" y="0"/>
                </a:moveTo>
                <a:lnTo>
                  <a:pt x="571837" y="0"/>
                </a:lnTo>
                <a:lnTo>
                  <a:pt x="571837" y="579335"/>
                </a:lnTo>
                <a:lnTo>
                  <a:pt x="0" y="579335"/>
                </a:lnTo>
                <a:lnTo>
                  <a:pt x="0" y="0"/>
                </a:lnTo>
                <a:close/>
              </a:path>
            </a:pathLst>
          </a:custGeom>
          <a:blipFill>
            <a:blip r:embed="rId10">
              <a:extLst>
                <a:ext uri="{96DAC541-7B7A-43D3-8B79-37D633B846F1}">
                  <asvg:svgBlip xmlns:asvg="http://schemas.microsoft.com/office/drawing/2016/SVG/main" r:embed="rId11"/>
                </a:ext>
              </a:extLst>
            </a:blip>
            <a:stretch>
              <a:fillRect l="0" t="0" r="0" b="0"/>
            </a:stretch>
          </a:blipFill>
        </p:spPr>
      </p:sp>
      <p:sp>
        <p:nvSpPr>
          <p:cNvPr name="Freeform 12" id="12"/>
          <p:cNvSpPr/>
          <p:nvPr/>
        </p:nvSpPr>
        <p:spPr>
          <a:xfrm flipH="false" flipV="false" rot="0">
            <a:off x="1028700" y="466057"/>
            <a:ext cx="1148250" cy="562643"/>
          </a:xfrm>
          <a:custGeom>
            <a:avLst/>
            <a:gdLst/>
            <a:ahLst/>
            <a:cxnLst/>
            <a:rect r="r" b="b" t="t" l="l"/>
            <a:pathLst>
              <a:path h="562643" w="1148250">
                <a:moveTo>
                  <a:pt x="0" y="0"/>
                </a:moveTo>
                <a:lnTo>
                  <a:pt x="1148250" y="0"/>
                </a:lnTo>
                <a:lnTo>
                  <a:pt x="1148250" y="562643"/>
                </a:lnTo>
                <a:lnTo>
                  <a:pt x="0" y="562643"/>
                </a:lnTo>
                <a:lnTo>
                  <a:pt x="0" y="0"/>
                </a:lnTo>
                <a:close/>
              </a:path>
            </a:pathLst>
          </a:custGeom>
          <a:blipFill>
            <a:blip r:embed="rId12"/>
            <a:stretch>
              <a:fillRect l="0" t="0" r="0" b="0"/>
            </a:stretch>
          </a:blipFill>
        </p:spPr>
      </p:sp>
      <p:sp>
        <p:nvSpPr>
          <p:cNvPr name="TextBox 13" id="13"/>
          <p:cNvSpPr txBox="true"/>
          <p:nvPr/>
        </p:nvSpPr>
        <p:spPr>
          <a:xfrm rot="0">
            <a:off x="935355" y="1850874"/>
            <a:ext cx="8716797" cy="1553840"/>
          </a:xfrm>
          <a:prstGeom prst="rect">
            <a:avLst/>
          </a:prstGeom>
        </p:spPr>
        <p:txBody>
          <a:bodyPr anchor="t" rtlCol="false" tIns="0" lIns="0" bIns="0" rIns="0">
            <a:spAutoFit/>
          </a:bodyPr>
          <a:lstStyle/>
          <a:p>
            <a:pPr algn="l" marL="0" indent="0" lvl="0">
              <a:lnSpc>
                <a:spcPts val="11989"/>
              </a:lnSpc>
            </a:pPr>
            <a:r>
              <a:rPr lang="en-US" sz="10999" spc="-461">
                <a:solidFill>
                  <a:srgbClr val="FFFFFF"/>
                </a:solidFill>
                <a:latin typeface="Elika Gorica"/>
                <a:ea typeface="Elika Gorica"/>
                <a:cs typeface="Elika Gorica"/>
                <a:sym typeface="Elika Gorica"/>
              </a:rPr>
              <a:t>Contact US</a:t>
            </a:r>
          </a:p>
        </p:txBody>
      </p:sp>
      <p:sp>
        <p:nvSpPr>
          <p:cNvPr name="TextBox 14" id="14"/>
          <p:cNvSpPr txBox="true"/>
          <p:nvPr/>
        </p:nvSpPr>
        <p:spPr>
          <a:xfrm rot="0">
            <a:off x="1930187" y="3906646"/>
            <a:ext cx="4186381"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Glacial Indifference Bold"/>
                <a:ea typeface="Glacial Indifference Bold"/>
                <a:cs typeface="Glacial Indifference Bold"/>
                <a:sym typeface="Glacial Indifference Bold"/>
              </a:rPr>
              <a:t>91 9701363424</a:t>
            </a:r>
          </a:p>
        </p:txBody>
      </p:sp>
      <p:sp>
        <p:nvSpPr>
          <p:cNvPr name="TextBox 15" id="15"/>
          <p:cNvSpPr txBox="true"/>
          <p:nvPr/>
        </p:nvSpPr>
        <p:spPr>
          <a:xfrm rot="0">
            <a:off x="1930187" y="5105187"/>
            <a:ext cx="8045142" cy="580389"/>
          </a:xfrm>
          <a:prstGeom prst="rect">
            <a:avLst/>
          </a:prstGeom>
        </p:spPr>
        <p:txBody>
          <a:bodyPr anchor="t" rtlCol="false" tIns="0" lIns="0" bIns="0" rIns="0">
            <a:spAutoFit/>
          </a:bodyPr>
          <a:lstStyle/>
          <a:p>
            <a:pPr algn="l">
              <a:lnSpc>
                <a:spcPts val="4760"/>
              </a:lnSpc>
            </a:pPr>
            <a:r>
              <a:rPr lang="en-US" sz="3400" b="true">
                <a:solidFill>
                  <a:srgbClr val="FFFFFF"/>
                </a:solidFill>
                <a:latin typeface="Glacial Indifference Bold"/>
                <a:ea typeface="Glacial Indifference Bold"/>
                <a:cs typeface="Glacial Indifference Bold"/>
                <a:sym typeface="Glacial Indifference Bold"/>
              </a:rPr>
              <a:t>contact@agrocrops.com</a:t>
            </a:r>
          </a:p>
        </p:txBody>
      </p:sp>
      <p:sp>
        <p:nvSpPr>
          <p:cNvPr name="TextBox 16" id="16"/>
          <p:cNvSpPr txBox="true"/>
          <p:nvPr/>
        </p:nvSpPr>
        <p:spPr>
          <a:xfrm rot="0">
            <a:off x="1891719" y="6279594"/>
            <a:ext cx="7536380" cy="1057274"/>
          </a:xfrm>
          <a:prstGeom prst="rect">
            <a:avLst/>
          </a:prstGeom>
        </p:spPr>
        <p:txBody>
          <a:bodyPr anchor="t" rtlCol="false" tIns="0" lIns="0" bIns="0" rIns="0">
            <a:spAutoFit/>
          </a:bodyPr>
          <a:lstStyle/>
          <a:p>
            <a:pPr algn="l">
              <a:lnSpc>
                <a:spcPts val="4200"/>
              </a:lnSpc>
            </a:pPr>
            <a:r>
              <a:rPr lang="en-US" sz="3000" b="true">
                <a:solidFill>
                  <a:srgbClr val="FFFFFF"/>
                </a:solidFill>
                <a:latin typeface="Glacial Indifference Bold"/>
                <a:ea typeface="Glacial Indifference Bold"/>
                <a:cs typeface="Glacial Indifference Bold"/>
                <a:sym typeface="Glacial Indifference Bold"/>
              </a:rPr>
              <a:t>https://www.spicesindia.net/types-of-dry-red-chillies-in-india</a:t>
            </a:r>
          </a:p>
        </p:txBody>
      </p:sp>
      <p:sp>
        <p:nvSpPr>
          <p:cNvPr name="TextBox 17" id="17"/>
          <p:cNvSpPr txBox="true"/>
          <p:nvPr/>
        </p:nvSpPr>
        <p:spPr>
          <a:xfrm rot="0">
            <a:off x="1891719" y="7863504"/>
            <a:ext cx="8045142" cy="1057274"/>
          </a:xfrm>
          <a:prstGeom prst="rect">
            <a:avLst/>
          </a:prstGeom>
        </p:spPr>
        <p:txBody>
          <a:bodyPr anchor="t" rtlCol="false" tIns="0" lIns="0" bIns="0" rIns="0">
            <a:spAutoFit/>
          </a:bodyPr>
          <a:lstStyle/>
          <a:p>
            <a:pPr algn="l">
              <a:lnSpc>
                <a:spcPts val="4200"/>
              </a:lnSpc>
            </a:pPr>
            <a:r>
              <a:rPr lang="en-US" sz="3000" b="true">
                <a:solidFill>
                  <a:srgbClr val="FFFFFF"/>
                </a:solidFill>
                <a:latin typeface="Glacial Indifference Bold"/>
                <a:ea typeface="Glacial Indifference Bold"/>
                <a:cs typeface="Glacial Indifference Bold"/>
                <a:sym typeface="Glacial Indifference Bold"/>
              </a:rPr>
              <a:t>D.No 25-16-180, 181, Mirichi Yard Road, Guntur, Andhra Pradesh, 522005</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287000"/>
          </a:xfrm>
          <a:custGeom>
            <a:avLst/>
            <a:gdLst/>
            <a:ahLst/>
            <a:cxnLst/>
            <a:rect r="r" b="b" t="t" l="l"/>
            <a:pathLst>
              <a:path h="10287000" w="18288000">
                <a:moveTo>
                  <a:pt x="0" y="0"/>
                </a:moveTo>
                <a:lnTo>
                  <a:pt x="18288000" y="0"/>
                </a:lnTo>
                <a:lnTo>
                  <a:pt x="18288000" y="10287000"/>
                </a:lnTo>
                <a:lnTo>
                  <a:pt x="0" y="10287000"/>
                </a:lnTo>
                <a:lnTo>
                  <a:pt x="0" y="0"/>
                </a:lnTo>
                <a:close/>
              </a:path>
            </a:pathLst>
          </a:custGeom>
          <a:blipFill>
            <a:blip r:embed="rId2"/>
            <a:stretch>
              <a:fillRect l="0" t="-9222" r="0" b="-9222"/>
            </a:stretch>
          </a:blipFill>
        </p:spPr>
      </p:sp>
      <p:grpSp>
        <p:nvGrpSpPr>
          <p:cNvPr name="Group 3" id="3"/>
          <p:cNvGrpSpPr/>
          <p:nvPr/>
        </p:nvGrpSpPr>
        <p:grpSpPr>
          <a:xfrm rot="0">
            <a:off x="0" y="-4719442"/>
            <a:ext cx="18484046" cy="6270409"/>
            <a:chOff x="0" y="0"/>
            <a:chExt cx="2240078" cy="759910"/>
          </a:xfrm>
        </p:grpSpPr>
        <p:sp>
          <p:nvSpPr>
            <p:cNvPr name="Freeform 4" id="4"/>
            <p:cNvSpPr/>
            <p:nvPr/>
          </p:nvSpPr>
          <p:spPr>
            <a:xfrm flipH="false" flipV="false" rot="0">
              <a:off x="0" y="0"/>
              <a:ext cx="2240078" cy="759910"/>
            </a:xfrm>
            <a:custGeom>
              <a:avLst/>
              <a:gdLst/>
              <a:ahLst/>
              <a:cxnLst/>
              <a:rect r="r" b="b" t="t" l="l"/>
              <a:pathLst>
                <a:path h="759910" w="2240078">
                  <a:moveTo>
                    <a:pt x="2080058" y="0"/>
                  </a:moveTo>
                  <a:lnTo>
                    <a:pt x="160020" y="0"/>
                  </a:lnTo>
                  <a:lnTo>
                    <a:pt x="0" y="160020"/>
                  </a:lnTo>
                  <a:lnTo>
                    <a:pt x="0" y="599890"/>
                  </a:lnTo>
                  <a:lnTo>
                    <a:pt x="160020" y="759910"/>
                  </a:lnTo>
                  <a:lnTo>
                    <a:pt x="2080058" y="759910"/>
                  </a:lnTo>
                  <a:lnTo>
                    <a:pt x="2240078" y="599890"/>
                  </a:lnTo>
                  <a:lnTo>
                    <a:pt x="2240078" y="160020"/>
                  </a:lnTo>
                  <a:lnTo>
                    <a:pt x="2080058" y="0"/>
                  </a:lnTo>
                  <a:close/>
                </a:path>
              </a:pathLst>
            </a:custGeom>
            <a:solidFill>
              <a:srgbClr val="BD0C0C"/>
            </a:solidFill>
          </p:spPr>
        </p:sp>
        <p:sp>
          <p:nvSpPr>
            <p:cNvPr name="TextBox 5" id="5"/>
            <p:cNvSpPr txBox="true"/>
            <p:nvPr/>
          </p:nvSpPr>
          <p:spPr>
            <a:xfrm>
              <a:off x="63500" y="25400"/>
              <a:ext cx="2113078" cy="671010"/>
            </a:xfrm>
            <a:prstGeom prst="rect">
              <a:avLst/>
            </a:prstGeom>
          </p:spPr>
          <p:txBody>
            <a:bodyPr anchor="ctr" rtlCol="false" tIns="50800" lIns="50800" bIns="50800" rIns="50800"/>
            <a:lstStyle/>
            <a:p>
              <a:pPr algn="ctr">
                <a:lnSpc>
                  <a:spcPts val="2659"/>
                </a:lnSpc>
              </a:pPr>
            </a:p>
          </p:txBody>
        </p:sp>
      </p:grpSp>
      <p:grpSp>
        <p:nvGrpSpPr>
          <p:cNvPr name="Group 6" id="6"/>
          <p:cNvGrpSpPr/>
          <p:nvPr/>
        </p:nvGrpSpPr>
        <p:grpSpPr>
          <a:xfrm rot="0">
            <a:off x="0" y="8444197"/>
            <a:ext cx="18510630" cy="6706835"/>
            <a:chOff x="0" y="0"/>
            <a:chExt cx="2243299" cy="812800"/>
          </a:xfrm>
        </p:grpSpPr>
        <p:sp>
          <p:nvSpPr>
            <p:cNvPr name="Freeform 7" id="7"/>
            <p:cNvSpPr/>
            <p:nvPr/>
          </p:nvSpPr>
          <p:spPr>
            <a:xfrm flipH="false" flipV="false" rot="0">
              <a:off x="0" y="0"/>
              <a:ext cx="2243299" cy="812800"/>
            </a:xfrm>
            <a:custGeom>
              <a:avLst/>
              <a:gdLst/>
              <a:ahLst/>
              <a:cxnLst/>
              <a:rect r="r" b="b" t="t" l="l"/>
              <a:pathLst>
                <a:path h="812800" w="2243299">
                  <a:moveTo>
                    <a:pt x="2083279" y="0"/>
                  </a:moveTo>
                  <a:lnTo>
                    <a:pt x="160020" y="0"/>
                  </a:lnTo>
                  <a:lnTo>
                    <a:pt x="0" y="160020"/>
                  </a:lnTo>
                  <a:lnTo>
                    <a:pt x="0" y="652780"/>
                  </a:lnTo>
                  <a:lnTo>
                    <a:pt x="160020" y="812800"/>
                  </a:lnTo>
                  <a:lnTo>
                    <a:pt x="2083279" y="812800"/>
                  </a:lnTo>
                  <a:lnTo>
                    <a:pt x="2243299" y="652780"/>
                  </a:lnTo>
                  <a:lnTo>
                    <a:pt x="2243299" y="160020"/>
                  </a:lnTo>
                  <a:lnTo>
                    <a:pt x="2083279" y="0"/>
                  </a:lnTo>
                  <a:close/>
                </a:path>
              </a:pathLst>
            </a:custGeom>
            <a:solidFill>
              <a:srgbClr val="BD0C0C"/>
            </a:solidFill>
          </p:spPr>
        </p:sp>
        <p:sp>
          <p:nvSpPr>
            <p:cNvPr name="TextBox 8" id="8"/>
            <p:cNvSpPr txBox="true"/>
            <p:nvPr/>
          </p:nvSpPr>
          <p:spPr>
            <a:xfrm>
              <a:off x="63500" y="25400"/>
              <a:ext cx="2116299" cy="723900"/>
            </a:xfrm>
            <a:prstGeom prst="rect">
              <a:avLst/>
            </a:prstGeom>
          </p:spPr>
          <p:txBody>
            <a:bodyPr anchor="ctr" rtlCol="false" tIns="50800" lIns="50800" bIns="50800" rIns="50800"/>
            <a:lstStyle/>
            <a:p>
              <a:pPr algn="ctr">
                <a:lnSpc>
                  <a:spcPts val="2659"/>
                </a:lnSpc>
              </a:pPr>
            </a:p>
          </p:txBody>
        </p:sp>
      </p:grpSp>
      <p:sp>
        <p:nvSpPr>
          <p:cNvPr name="Freeform 9" id="9"/>
          <p:cNvSpPr/>
          <p:nvPr/>
        </p:nvSpPr>
        <p:spPr>
          <a:xfrm flipH="false" flipV="false" rot="0">
            <a:off x="840179" y="160707"/>
            <a:ext cx="1436702" cy="703984"/>
          </a:xfrm>
          <a:custGeom>
            <a:avLst/>
            <a:gdLst/>
            <a:ahLst/>
            <a:cxnLst/>
            <a:rect r="r" b="b" t="t" l="l"/>
            <a:pathLst>
              <a:path h="703984" w="1436702">
                <a:moveTo>
                  <a:pt x="0" y="0"/>
                </a:moveTo>
                <a:lnTo>
                  <a:pt x="1436702" y="0"/>
                </a:lnTo>
                <a:lnTo>
                  <a:pt x="1436702" y="703984"/>
                </a:lnTo>
                <a:lnTo>
                  <a:pt x="0" y="703984"/>
                </a:lnTo>
                <a:lnTo>
                  <a:pt x="0" y="0"/>
                </a:lnTo>
                <a:close/>
              </a:path>
            </a:pathLst>
          </a:custGeom>
          <a:blipFill>
            <a:blip r:embed="rId3"/>
            <a:stretch>
              <a:fillRect l="0" t="0" r="0" b="0"/>
            </a:stretch>
          </a:blipFill>
        </p:spPr>
      </p:sp>
      <p:sp>
        <p:nvSpPr>
          <p:cNvPr name="Freeform 10" id="10"/>
          <p:cNvSpPr/>
          <p:nvPr/>
        </p:nvSpPr>
        <p:spPr>
          <a:xfrm flipH="false" flipV="false" rot="0">
            <a:off x="1289376" y="1550967"/>
            <a:ext cx="15931877" cy="6893230"/>
          </a:xfrm>
          <a:custGeom>
            <a:avLst/>
            <a:gdLst/>
            <a:ahLst/>
            <a:cxnLst/>
            <a:rect r="r" b="b" t="t" l="l"/>
            <a:pathLst>
              <a:path h="6893230" w="15931877">
                <a:moveTo>
                  <a:pt x="0" y="0"/>
                </a:moveTo>
                <a:lnTo>
                  <a:pt x="15931877" y="0"/>
                </a:lnTo>
                <a:lnTo>
                  <a:pt x="15931877" y="6893230"/>
                </a:lnTo>
                <a:lnTo>
                  <a:pt x="0" y="6893230"/>
                </a:lnTo>
                <a:lnTo>
                  <a:pt x="0" y="0"/>
                </a:lnTo>
                <a:close/>
              </a:path>
            </a:pathLst>
          </a:custGeom>
          <a:blipFill>
            <a:blip r:embed="rId4"/>
            <a:stretch>
              <a:fillRect l="0" t="-63956" r="0" b="-63956"/>
            </a:stretch>
          </a:blipFill>
        </p:spPr>
      </p:sp>
      <p:sp>
        <p:nvSpPr>
          <p:cNvPr name="TextBox 11" id="11"/>
          <p:cNvSpPr txBox="true"/>
          <p:nvPr/>
        </p:nvSpPr>
        <p:spPr>
          <a:xfrm rot="0">
            <a:off x="4057644" y="8510872"/>
            <a:ext cx="10105254" cy="1086884"/>
          </a:xfrm>
          <a:prstGeom prst="rect">
            <a:avLst/>
          </a:prstGeom>
        </p:spPr>
        <p:txBody>
          <a:bodyPr anchor="t" rtlCol="false" tIns="0" lIns="0" bIns="0" rIns="0">
            <a:spAutoFit/>
          </a:bodyPr>
          <a:lstStyle/>
          <a:p>
            <a:pPr algn="ctr" marL="0" indent="0" lvl="0">
              <a:lnSpc>
                <a:spcPts val="8255"/>
              </a:lnSpc>
            </a:pPr>
            <a:r>
              <a:rPr lang="en-US" sz="7574" spc="-318">
                <a:solidFill>
                  <a:srgbClr val="FFFFFF"/>
                </a:solidFill>
                <a:latin typeface="Elika Gorica"/>
                <a:ea typeface="Elika Gorica"/>
                <a:cs typeface="Elika Gorica"/>
                <a:sym typeface="Elika Gorica"/>
              </a:rPr>
              <a:t>Thank you</a:t>
            </a:r>
          </a:p>
        </p:txBody>
      </p:sp>
      <p:sp>
        <p:nvSpPr>
          <p:cNvPr name="TextBox 12" id="12"/>
          <p:cNvSpPr txBox="true"/>
          <p:nvPr/>
        </p:nvSpPr>
        <p:spPr>
          <a:xfrm rot="0">
            <a:off x="4057644" y="9540606"/>
            <a:ext cx="11209265" cy="448309"/>
          </a:xfrm>
          <a:prstGeom prst="rect">
            <a:avLst/>
          </a:prstGeom>
        </p:spPr>
        <p:txBody>
          <a:bodyPr anchor="t" rtlCol="false" tIns="0" lIns="0" bIns="0" rIns="0">
            <a:spAutoFit/>
          </a:bodyPr>
          <a:lstStyle/>
          <a:p>
            <a:pPr algn="ctr">
              <a:lnSpc>
                <a:spcPts val="3640"/>
              </a:lnSpc>
            </a:pPr>
            <a:r>
              <a:rPr lang="en-US" sz="2600">
                <a:solidFill>
                  <a:srgbClr val="FFFFFF"/>
                </a:solidFill>
                <a:latin typeface="Glacial Indifference"/>
                <a:ea typeface="Glacial Indifference"/>
                <a:cs typeface="Glacial Indifference"/>
                <a:sym typeface="Glacial Indifference"/>
              </a:rPr>
              <a:t>Visit - https://www.spicesindia.net/types-of-dry-red-chillies-in-india</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DAGORLa7LIs</dc:identifier>
  <dcterms:modified xsi:type="dcterms:W3CDTF">2011-08-01T06:04:30Z</dcterms:modified>
  <cp:revision>1</cp:revision>
  <dc:title>Red Chilli Export from India</dc:title>
</cp:coreProperties>
</file>