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Montserrat Classic Bold" charset="1" panose="00000800000000000000"/>
      <p:regular r:id="rId11"/>
    </p:embeddedFont>
    <p:embeddedFont>
      <p:font typeface="Montserrat Bold" charset="1" panose="00000800000000000000"/>
      <p:regular r:id="rId12"/>
    </p:embeddedFont>
    <p:embeddedFont>
      <p:font typeface="Montserrat" charset="1" panose="00000500000000000000"/>
      <p:regular r:id="rId13"/>
    </p:embeddedFont>
    <p:embeddedFont>
      <p:font typeface="Montserrat Classic" charset="1" panose="00000500000000000000"/>
      <p:regular r:id="rId14"/>
    </p:embeddedFont>
    <p:embeddedFont>
      <p:font typeface="Arial" charset="1" panose="020B0502020202020204"/>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9.png" Type="http://schemas.openxmlformats.org/officeDocument/2006/relationships/image"/><Relationship Id="rId15" Target="../media/image10.png" Type="http://schemas.openxmlformats.org/officeDocument/2006/relationships/image"/><Relationship Id="rId16" Target="../media/image11.svg" Type="http://schemas.openxmlformats.org/officeDocument/2006/relationships/image"/><Relationship Id="rId2" Target="../media/image5.png" Type="http://schemas.openxmlformats.org/officeDocument/2006/relationships/image"/><Relationship Id="rId3" Target="../media/image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sv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https://www.naugramedical.com/orthopedics-implants" TargetMode="External" Type="http://schemas.openxmlformats.org/officeDocument/2006/relationships/hyperlink"/><Relationship Id="rId8" Target="https://www.naugramedical.com/orthopedics-implants" TargetMode="External" Type="http://schemas.openxmlformats.org/officeDocument/2006/relationships/hyperlink"/><Relationship Id="rId9" Target="../media/image1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9.jpe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 Id="rId9" Target="../media/image18.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20.png" Type="http://schemas.openxmlformats.org/officeDocument/2006/relationships/image"/><Relationship Id="rId5" Target="../media/image21.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3.png" Type="http://schemas.openxmlformats.org/officeDocument/2006/relationships/image"/><Relationship Id="rId9"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57981" y="394241"/>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626" y="459785"/>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1074324" y="7028246"/>
            <a:ext cx="1706112" cy="17061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466895" y="7780321"/>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231672" y="670960"/>
            <a:ext cx="11824656" cy="2038734"/>
          </a:xfrm>
          <a:custGeom>
            <a:avLst/>
            <a:gdLst/>
            <a:ahLst/>
            <a:cxnLst/>
            <a:rect r="r" b="b" t="t" l="l"/>
            <a:pathLst>
              <a:path h="2038734" w="11824656">
                <a:moveTo>
                  <a:pt x="0" y="0"/>
                </a:moveTo>
                <a:lnTo>
                  <a:pt x="11824656" y="0"/>
                </a:lnTo>
                <a:lnTo>
                  <a:pt x="11824656" y="2038733"/>
                </a:lnTo>
                <a:lnTo>
                  <a:pt x="0" y="2038733"/>
                </a:lnTo>
                <a:lnTo>
                  <a:pt x="0" y="0"/>
                </a:lnTo>
                <a:close/>
              </a:path>
            </a:pathLst>
          </a:custGeom>
          <a:blipFill>
            <a:blip r:embed="rId10"/>
            <a:stretch>
              <a:fillRect l="0" t="0" r="0" b="0"/>
            </a:stretch>
          </a:blipFill>
        </p:spPr>
      </p:sp>
      <p:grpSp>
        <p:nvGrpSpPr>
          <p:cNvPr name="Group 11" id="11"/>
          <p:cNvGrpSpPr/>
          <p:nvPr/>
        </p:nvGrpSpPr>
        <p:grpSpPr>
          <a:xfrm rot="0">
            <a:off x="853056" y="8504560"/>
            <a:ext cx="892208" cy="89220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4" id="14"/>
          <p:cNvSpPr/>
          <p:nvPr/>
        </p:nvSpPr>
        <p:spPr>
          <a:xfrm flipH="false" flipV="false" rot="0">
            <a:off x="1040332" y="8691835"/>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1466895" y="3556857"/>
            <a:ext cx="15354210" cy="2382532"/>
          </a:xfrm>
          <a:prstGeom prst="rect">
            <a:avLst/>
          </a:prstGeom>
        </p:spPr>
        <p:txBody>
          <a:bodyPr anchor="t" rtlCol="false" tIns="0" lIns="0" bIns="0" rIns="0">
            <a:spAutoFit/>
          </a:bodyPr>
          <a:lstStyle/>
          <a:p>
            <a:pPr algn="ctr">
              <a:lnSpc>
                <a:spcPts val="9679"/>
              </a:lnSpc>
            </a:pPr>
            <a:r>
              <a:rPr lang="en-US" sz="6011" b="true">
                <a:solidFill>
                  <a:srgbClr val="323730"/>
                </a:solidFill>
                <a:latin typeface="Montserrat Classic Bold"/>
                <a:ea typeface="Montserrat Classic Bold"/>
                <a:cs typeface="Montserrat Classic Bold"/>
                <a:sym typeface="Montserrat Classic Bold"/>
              </a:rPr>
              <a:t>Orthopedic Implants Exporters</a:t>
            </a:r>
          </a:p>
          <a:p>
            <a:pPr algn="ctr">
              <a:lnSpc>
                <a:spcPts val="9679"/>
              </a:lnSpc>
            </a:pPr>
          </a:p>
        </p:txBody>
      </p:sp>
      <p:sp>
        <p:nvSpPr>
          <p:cNvPr name="TextBox 16" id="16"/>
          <p:cNvSpPr txBox="true"/>
          <p:nvPr/>
        </p:nvSpPr>
        <p:spPr>
          <a:xfrm rot="0">
            <a:off x="2057981" y="9131432"/>
            <a:ext cx="15496486" cy="396367"/>
          </a:xfrm>
          <a:prstGeom prst="rect">
            <a:avLst/>
          </a:prstGeom>
        </p:spPr>
        <p:txBody>
          <a:bodyPr anchor="t" rtlCol="false" tIns="0" lIns="0" bIns="0" rIns="0">
            <a:spAutoFit/>
          </a:bodyPr>
          <a:lstStyle/>
          <a:p>
            <a:pPr algn="l">
              <a:lnSpc>
                <a:spcPts val="3223"/>
              </a:lnSpc>
            </a:pPr>
            <a:r>
              <a:rPr lang="en-US" sz="2599" spc="-51" b="true">
                <a:solidFill>
                  <a:srgbClr val="000000"/>
                </a:solidFill>
                <a:latin typeface="Montserrat Bold"/>
                <a:ea typeface="Montserrat Bold"/>
                <a:cs typeface="Montserrat Bold"/>
                <a:sym typeface="Montserrat Bold"/>
              </a:rPr>
              <a:t>https://www.naugramedical.com/orthopedics-implants</a:t>
            </a:r>
          </a:p>
        </p:txBody>
      </p:sp>
      <p:sp>
        <p:nvSpPr>
          <p:cNvPr name="TextBox 17" id="17"/>
          <p:cNvSpPr txBox="true"/>
          <p:nvPr/>
        </p:nvSpPr>
        <p:spPr>
          <a:xfrm rot="0">
            <a:off x="2057981" y="8541126"/>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18" id="18"/>
          <p:cNvSpPr txBox="true"/>
          <p:nvPr/>
        </p:nvSpPr>
        <p:spPr>
          <a:xfrm rot="0">
            <a:off x="4506236" y="6482314"/>
            <a:ext cx="9275528" cy="530860"/>
          </a:xfrm>
          <a:prstGeom prst="rect">
            <a:avLst/>
          </a:prstGeom>
        </p:spPr>
        <p:txBody>
          <a:bodyPr anchor="t" rtlCol="false" tIns="0" lIns="0" bIns="0" rIns="0">
            <a:spAutoFit/>
          </a:bodyPr>
          <a:lstStyle/>
          <a:p>
            <a:pPr algn="ctr">
              <a:lnSpc>
                <a:spcPts val="4339"/>
              </a:lnSpc>
              <a:spcBef>
                <a:spcPct val="0"/>
              </a:spcBef>
            </a:pPr>
            <a:r>
              <a:rPr lang="en-US" sz="3099">
                <a:solidFill>
                  <a:srgbClr val="000000"/>
                </a:solidFill>
                <a:latin typeface="Montserrat"/>
                <a:ea typeface="Montserrat"/>
                <a:cs typeface="Montserrat"/>
                <a:sym typeface="Montserrat"/>
              </a:rPr>
              <a:t>Reliable Solutions for Advanced Medical</a:t>
            </a:r>
          </a:p>
        </p:txBody>
      </p:sp>
      <p:sp>
        <p:nvSpPr>
          <p:cNvPr name="TextBox 19" id="19"/>
          <p:cNvSpPr txBox="true"/>
          <p:nvPr/>
        </p:nvSpPr>
        <p:spPr>
          <a:xfrm rot="0">
            <a:off x="4329413" y="7493823"/>
            <a:ext cx="9275528" cy="488315"/>
          </a:xfrm>
          <a:prstGeom prst="rect">
            <a:avLst/>
          </a:prstGeom>
        </p:spPr>
        <p:txBody>
          <a:bodyPr anchor="t" rtlCol="false" tIns="0" lIns="0" bIns="0" rIns="0">
            <a:spAutoFit/>
          </a:bodyPr>
          <a:lstStyle/>
          <a:p>
            <a:pPr algn="ctr">
              <a:lnSpc>
                <a:spcPts val="4059"/>
              </a:lnSpc>
              <a:spcBef>
                <a:spcPct val="0"/>
              </a:spcBef>
            </a:pPr>
            <a:r>
              <a:rPr lang="en-US" b="true" sz="2899">
                <a:solidFill>
                  <a:srgbClr val="000000"/>
                </a:solidFill>
                <a:latin typeface="Montserrat Bold"/>
                <a:ea typeface="Montserrat Bold"/>
                <a:cs typeface="Montserrat Bold"/>
                <a:sym typeface="Montserrat Bold"/>
              </a:rPr>
              <a:t>Presented by:</a:t>
            </a:r>
            <a:r>
              <a:rPr lang="en-US" sz="2899">
                <a:solidFill>
                  <a:srgbClr val="000000"/>
                </a:solidFill>
                <a:latin typeface="Montserrat"/>
                <a:ea typeface="Montserrat"/>
                <a:cs typeface="Montserrat"/>
                <a:sym typeface="Montserrat"/>
              </a:rPr>
              <a:t> </a:t>
            </a:r>
            <a:r>
              <a:rPr lang="en-US" b="true" sz="2899">
                <a:solidFill>
                  <a:srgbClr val="193378"/>
                </a:solidFill>
                <a:latin typeface="Montserrat Bold"/>
                <a:ea typeface="Montserrat Bold"/>
                <a:cs typeface="Montserrat Bold"/>
                <a:sym typeface="Montserrat Bold"/>
              </a:rPr>
              <a:t>Naugra Medical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5919761" y="2422567"/>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591315" y="173006"/>
            <a:ext cx="1268804" cy="126880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487976" y="2255533"/>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6">
              <a:alphaModFix amt="25000"/>
              <a:extLst>
                <a:ext uri="{96DAC541-7B7A-43D3-8B79-37D633B846F1}">
                  <asvg:svgBlip xmlns:asvg="http://schemas.microsoft.com/office/drawing/2016/SVG/main" r:embed="rId7"/>
                </a:ext>
              </a:extLst>
            </a:blip>
            <a:stretch>
              <a:fillRect l="0" t="0" r="0" b="0"/>
            </a:stretch>
          </a:blipFill>
        </p:spPr>
      </p:sp>
      <p:grpSp>
        <p:nvGrpSpPr>
          <p:cNvPr name="Group 15" id="15"/>
          <p:cNvGrpSpPr/>
          <p:nvPr/>
        </p:nvGrpSpPr>
        <p:grpSpPr>
          <a:xfrm rot="0">
            <a:off x="17259300" y="-670628"/>
            <a:ext cx="1706112" cy="170611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8" id="18"/>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0" id="20"/>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1" id="21"/>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14"/>
            <a:stretch>
              <a:fillRect l="0" t="0" r="0" b="0"/>
            </a:stretch>
          </a:blipFill>
        </p:spPr>
      </p:sp>
      <p:grpSp>
        <p:nvGrpSpPr>
          <p:cNvPr name="Group 22" id="22"/>
          <p:cNvGrpSpPr/>
          <p:nvPr/>
        </p:nvGrpSpPr>
        <p:grpSpPr>
          <a:xfrm rot="0">
            <a:off x="547869" y="8490281"/>
            <a:ext cx="892208" cy="89220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821485" y="3329307"/>
            <a:ext cx="7831525" cy="4088130"/>
          </a:xfrm>
          <a:prstGeom prst="rect">
            <a:avLst/>
          </a:prstGeom>
        </p:spPr>
        <p:txBody>
          <a:bodyPr anchor="t" rtlCol="false" tIns="0" lIns="0" bIns="0" rIns="0">
            <a:spAutoFit/>
          </a:bodyPr>
          <a:lstStyle/>
          <a:p>
            <a:pPr algn="l">
              <a:lnSpc>
                <a:spcPts val="4050"/>
              </a:lnSpc>
            </a:pPr>
            <a:r>
              <a:rPr lang="en-US" sz="2700">
                <a:solidFill>
                  <a:srgbClr val="000000"/>
                </a:solidFill>
                <a:latin typeface="Montserrat Classic"/>
                <a:ea typeface="Montserrat Classic"/>
                <a:cs typeface="Montserrat Classic"/>
                <a:sym typeface="Montserrat Classic"/>
              </a:rPr>
              <a:t>We are Naugra Medical, a leading name in the Medical and Hospital Lab Instruments industry. Our services include manufacturing, supplying, and exporting the associated medical instruments and equipment. We offer an integrated service to our clients to ease the necessities related to the medical field.</a:t>
            </a:r>
          </a:p>
        </p:txBody>
      </p:sp>
      <p:sp>
        <p:nvSpPr>
          <p:cNvPr name="TextBox 27" id="27"/>
          <p:cNvSpPr txBox="true"/>
          <p:nvPr/>
        </p:nvSpPr>
        <p:spPr>
          <a:xfrm rot="0">
            <a:off x="5752741" y="1548810"/>
            <a:ext cx="7237943" cy="964556"/>
          </a:xfrm>
          <a:prstGeom prst="rect">
            <a:avLst/>
          </a:prstGeom>
        </p:spPr>
        <p:txBody>
          <a:bodyPr anchor="t" rtlCol="false" tIns="0" lIns="0" bIns="0" rIns="0">
            <a:spAutoFit/>
          </a:bodyPr>
          <a:lstStyle/>
          <a:p>
            <a:pPr algn="ctr">
              <a:lnSpc>
                <a:spcPts val="7366"/>
              </a:lnSpc>
            </a:pPr>
            <a:r>
              <a:rPr lang="en-US" sz="6949" b="true">
                <a:solidFill>
                  <a:srgbClr val="193378"/>
                </a:solidFill>
                <a:latin typeface="Montserrat Classic Bold"/>
                <a:ea typeface="Montserrat Classic Bold"/>
                <a:cs typeface="Montserrat Classic Bold"/>
                <a:sym typeface="Montserrat Classic Bold"/>
              </a:rPr>
              <a:t>About Us</a:t>
            </a:r>
          </a:p>
        </p:txBody>
      </p:sp>
      <p:sp>
        <p:nvSpPr>
          <p:cNvPr name="TextBox 28" id="28"/>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9966912" y="3255012"/>
            <a:ext cx="8474221" cy="4265295"/>
          </a:xfrm>
          <a:prstGeom prst="rect">
            <a:avLst/>
          </a:prstGeom>
        </p:spPr>
        <p:txBody>
          <a:bodyPr anchor="t" rtlCol="false" tIns="0" lIns="0" bIns="0" rIns="0">
            <a:spAutoFit/>
          </a:bodyPr>
          <a:lstStyle/>
          <a:p>
            <a:pPr algn="l">
              <a:lnSpc>
                <a:spcPts val="3779"/>
              </a:lnSpc>
              <a:spcBef>
                <a:spcPct val="0"/>
              </a:spcBef>
            </a:pPr>
            <a:r>
              <a:rPr lang="en-US" sz="2699">
                <a:solidFill>
                  <a:srgbClr val="000000"/>
                </a:solidFill>
                <a:latin typeface="Montserrat Classic"/>
                <a:ea typeface="Montserrat Classic"/>
                <a:cs typeface="Montserrat Classic"/>
                <a:sym typeface="Montserrat Classic"/>
              </a:rPr>
              <a:t>As Hospital and medical laboratory instruments manufacturers suppliers and exporters, we never compromise on the quality of the products that we deliver. Each piece of medical equipment and furniture that we manufacture features premium attributes. A perfect blend of effectivity and usability is what we work to achieve with our established collection.</a:t>
            </a:r>
          </a:p>
          <a:p>
            <a:pPr algn="l">
              <a:lnSpc>
                <a:spcPts val="3779"/>
              </a:lnSpc>
              <a:spcBef>
                <a:spcPct val="0"/>
              </a:spcBef>
            </a:pPr>
          </a:p>
        </p:txBody>
      </p:sp>
      <p:sp>
        <p:nvSpPr>
          <p:cNvPr name="TextBox 30" id="30"/>
          <p:cNvSpPr txBox="true"/>
          <p:nvPr/>
        </p:nvSpPr>
        <p:spPr>
          <a:xfrm rot="0">
            <a:off x="1700237" y="8668031"/>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https://www.naugramedical.com/orthopedics-implants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0" y="-109988"/>
            <a:ext cx="5975716" cy="1030296"/>
          </a:xfrm>
          <a:custGeom>
            <a:avLst/>
            <a:gdLst/>
            <a:ahLst/>
            <a:cxnLst/>
            <a:rect r="r" b="b" t="t" l="l"/>
            <a:pathLst>
              <a:path h="1030296" w="5975716">
                <a:moveTo>
                  <a:pt x="0" y="0"/>
                </a:moveTo>
                <a:lnTo>
                  <a:pt x="5975716" y="0"/>
                </a:lnTo>
                <a:lnTo>
                  <a:pt x="5975716" y="1030296"/>
                </a:lnTo>
                <a:lnTo>
                  <a:pt x="0" y="1030296"/>
                </a:lnTo>
                <a:lnTo>
                  <a:pt x="0" y="0"/>
                </a:lnTo>
                <a:close/>
              </a:path>
            </a:pathLst>
          </a:custGeom>
          <a:blipFill>
            <a:blip r:embed="rId6"/>
            <a:stretch>
              <a:fillRect l="0" t="0" r="0" b="0"/>
            </a:stretch>
          </a:blipFill>
        </p:spPr>
      </p:sp>
      <p:sp>
        <p:nvSpPr>
          <p:cNvPr name="TextBox 18" id="18"/>
          <p:cNvSpPr txBox="true"/>
          <p:nvPr/>
        </p:nvSpPr>
        <p:spPr>
          <a:xfrm rot="0">
            <a:off x="930935" y="2657755"/>
            <a:ext cx="16006499" cy="6724733"/>
          </a:xfrm>
          <a:prstGeom prst="rect">
            <a:avLst/>
          </a:prstGeom>
        </p:spPr>
        <p:txBody>
          <a:bodyPr anchor="t" rtlCol="false" tIns="0" lIns="0" bIns="0" rIns="0">
            <a:spAutoFit/>
          </a:bodyPr>
          <a:lstStyle/>
          <a:p>
            <a:pPr algn="just">
              <a:lnSpc>
                <a:spcPts val="5621"/>
              </a:lnSpc>
            </a:pPr>
          </a:p>
          <a:p>
            <a:pPr algn="just">
              <a:lnSpc>
                <a:spcPts val="6071"/>
              </a:lnSpc>
            </a:pPr>
            <a:r>
              <a:rPr lang="en-US" sz="4047">
                <a:solidFill>
                  <a:srgbClr val="000000"/>
                </a:solidFill>
                <a:latin typeface="Arial"/>
                <a:ea typeface="Arial"/>
                <a:cs typeface="Arial"/>
                <a:sym typeface="Arial"/>
              </a:rPr>
              <a:t>Naugra Medical is one of the leading </a:t>
            </a:r>
            <a:r>
              <a:rPr lang="en-US" sz="4047" u="sng">
                <a:solidFill>
                  <a:srgbClr val="193378"/>
                </a:solidFill>
                <a:latin typeface="Arial"/>
                <a:ea typeface="Arial"/>
                <a:cs typeface="Arial"/>
                <a:sym typeface="Arial"/>
                <a:hlinkClick r:id="rId7" tooltip="https://www.naugramedical.com/orthopedics-implants"/>
              </a:rPr>
              <a:t>Orthop</a:t>
            </a:r>
            <a:r>
              <a:rPr lang="en-US" sz="4047" u="sng">
                <a:solidFill>
                  <a:srgbClr val="193378"/>
                </a:solidFill>
                <a:latin typeface="Arial"/>
                <a:ea typeface="Arial"/>
                <a:cs typeface="Arial"/>
                <a:sym typeface="Arial"/>
                <a:hlinkClick r:id="rId8" tooltip="https://www.naugramedical.com/orthopedics-implants"/>
              </a:rPr>
              <a:t>edic Implants Exporters</a:t>
            </a:r>
            <a:r>
              <a:rPr lang="en-US" sz="4047">
                <a:solidFill>
                  <a:srgbClr val="000000"/>
                </a:solidFill>
                <a:latin typeface="Arial"/>
                <a:ea typeface="Arial"/>
                <a:cs typeface="Arial"/>
                <a:sym typeface="Arial"/>
              </a:rPr>
              <a:t>, offering high-quality surgical implants and instruments worldwide. With precision engineering and strict quality standards, we provide a wide range of orthopedic solutions for hospitals and healthcare professionals. </a:t>
            </a:r>
          </a:p>
          <a:p>
            <a:pPr algn="just">
              <a:lnSpc>
                <a:spcPts val="5621"/>
              </a:lnSpc>
            </a:pPr>
          </a:p>
          <a:p>
            <a:pPr algn="just">
              <a:lnSpc>
                <a:spcPts val="6071"/>
              </a:lnSpc>
            </a:pPr>
          </a:p>
          <a:p>
            <a:pPr algn="just">
              <a:lnSpc>
                <a:spcPts val="5621"/>
              </a:lnSpc>
            </a:pPr>
          </a:p>
        </p:txBody>
      </p:sp>
      <p:sp>
        <p:nvSpPr>
          <p:cNvPr name="TextBox 19" id="19"/>
          <p:cNvSpPr txBox="true"/>
          <p:nvPr/>
        </p:nvSpPr>
        <p:spPr>
          <a:xfrm rot="0">
            <a:off x="1273319" y="1768033"/>
            <a:ext cx="15165855" cy="891539"/>
          </a:xfrm>
          <a:prstGeom prst="rect">
            <a:avLst/>
          </a:prstGeom>
        </p:spPr>
        <p:txBody>
          <a:bodyPr anchor="t" rtlCol="false" tIns="0" lIns="0" bIns="0" rIns="0">
            <a:spAutoFit/>
          </a:bodyPr>
          <a:lstStyle/>
          <a:p>
            <a:pPr algn="ctr">
              <a:lnSpc>
                <a:spcPts val="7440"/>
              </a:lnSpc>
            </a:pPr>
            <a:r>
              <a:rPr lang="en-US" sz="4800" b="true">
                <a:solidFill>
                  <a:srgbClr val="193378"/>
                </a:solidFill>
                <a:latin typeface="Montserrat Classic Bold"/>
                <a:ea typeface="Montserrat Classic Bold"/>
                <a:cs typeface="Montserrat Classic Bold"/>
                <a:sym typeface="Montserrat Classic Bold"/>
              </a:rPr>
              <a:t>Orthopedic Implants Exporters</a:t>
            </a:r>
          </a:p>
        </p:txBody>
      </p:sp>
      <p:grpSp>
        <p:nvGrpSpPr>
          <p:cNvPr name="Group 20" id="20"/>
          <p:cNvGrpSpPr/>
          <p:nvPr/>
        </p:nvGrpSpPr>
        <p:grpSpPr>
          <a:xfrm rot="0">
            <a:off x="547869" y="8490281"/>
            <a:ext cx="892208" cy="892208"/>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3" id="23"/>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24" id="24"/>
          <p:cNvSpPr txBox="true"/>
          <p:nvPr/>
        </p:nvSpPr>
        <p:spPr>
          <a:xfrm rot="0">
            <a:off x="1700237" y="8548479"/>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https://www.naugramedical.com/orthopedics-implants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351375" y="296213"/>
            <a:ext cx="4547292" cy="784016"/>
          </a:xfrm>
          <a:custGeom>
            <a:avLst/>
            <a:gdLst/>
            <a:ahLst/>
            <a:cxnLst/>
            <a:rect r="r" b="b" t="t" l="l"/>
            <a:pathLst>
              <a:path h="784016" w="4547292">
                <a:moveTo>
                  <a:pt x="0" y="0"/>
                </a:moveTo>
                <a:lnTo>
                  <a:pt x="4547292" y="0"/>
                </a:lnTo>
                <a:lnTo>
                  <a:pt x="4547292" y="784016"/>
                </a:lnTo>
                <a:lnTo>
                  <a:pt x="0" y="784016"/>
                </a:lnTo>
                <a:lnTo>
                  <a:pt x="0" y="0"/>
                </a:lnTo>
                <a:close/>
              </a:path>
            </a:pathLst>
          </a:custGeom>
          <a:blipFill>
            <a:blip r:embed="rId6"/>
            <a:stretch>
              <a:fillRect l="0" t="0" r="0" b="0"/>
            </a:stretch>
          </a:blipFill>
        </p:spPr>
      </p:sp>
      <p:grpSp>
        <p:nvGrpSpPr>
          <p:cNvPr name="Group 18" id="18"/>
          <p:cNvGrpSpPr/>
          <p:nvPr/>
        </p:nvGrpSpPr>
        <p:grpSpPr>
          <a:xfrm rot="0">
            <a:off x="547869" y="8490281"/>
            <a:ext cx="892208" cy="892208"/>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22" id="22"/>
          <p:cNvSpPr/>
          <p:nvPr/>
        </p:nvSpPr>
        <p:spPr>
          <a:xfrm flipH="false" flipV="false" rot="0">
            <a:off x="9636088" y="1731409"/>
            <a:ext cx="5509791" cy="5509791"/>
          </a:xfrm>
          <a:custGeom>
            <a:avLst/>
            <a:gdLst/>
            <a:ahLst/>
            <a:cxnLst/>
            <a:rect r="r" b="b" t="t" l="l"/>
            <a:pathLst>
              <a:path h="5509791" w="5509791">
                <a:moveTo>
                  <a:pt x="0" y="0"/>
                </a:moveTo>
                <a:lnTo>
                  <a:pt x="5509791" y="0"/>
                </a:lnTo>
                <a:lnTo>
                  <a:pt x="5509791" y="5509790"/>
                </a:lnTo>
                <a:lnTo>
                  <a:pt x="0" y="5509790"/>
                </a:lnTo>
                <a:lnTo>
                  <a:pt x="0" y="0"/>
                </a:lnTo>
                <a:close/>
              </a:path>
            </a:pathLst>
          </a:custGeom>
          <a:blipFill>
            <a:blip r:embed="rId9"/>
            <a:stretch>
              <a:fillRect l="0" t="0" r="0" b="0"/>
            </a:stretch>
          </a:blipFill>
        </p:spPr>
      </p:sp>
      <p:sp>
        <p:nvSpPr>
          <p:cNvPr name="Freeform 23" id="23"/>
          <p:cNvSpPr/>
          <p:nvPr/>
        </p:nvSpPr>
        <p:spPr>
          <a:xfrm flipH="false" flipV="false" rot="0">
            <a:off x="2330515" y="1865153"/>
            <a:ext cx="5136304" cy="5376046"/>
          </a:xfrm>
          <a:custGeom>
            <a:avLst/>
            <a:gdLst/>
            <a:ahLst/>
            <a:cxnLst/>
            <a:rect r="r" b="b" t="t" l="l"/>
            <a:pathLst>
              <a:path h="5376046" w="5136304">
                <a:moveTo>
                  <a:pt x="0" y="0"/>
                </a:moveTo>
                <a:lnTo>
                  <a:pt x="5136304" y="0"/>
                </a:lnTo>
                <a:lnTo>
                  <a:pt x="5136304" y="5376046"/>
                </a:lnTo>
                <a:lnTo>
                  <a:pt x="0" y="5376046"/>
                </a:lnTo>
                <a:lnTo>
                  <a:pt x="0" y="0"/>
                </a:lnTo>
                <a:close/>
              </a:path>
            </a:pathLst>
          </a:custGeom>
          <a:blipFill>
            <a:blip r:embed="rId10"/>
            <a:stretch>
              <a:fillRect l="-2333" t="0" r="-2333" b="0"/>
            </a:stretch>
          </a:blipFill>
        </p:spPr>
      </p:sp>
      <p:sp>
        <p:nvSpPr>
          <p:cNvPr name="TextBox 24" id="24"/>
          <p:cNvSpPr txBox="true"/>
          <p:nvPr/>
        </p:nvSpPr>
        <p:spPr>
          <a:xfrm rot="0">
            <a:off x="1700237" y="8548479"/>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https://www.naugramedical.com/orthopedics-implants</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500918" y="6028555"/>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739199" y="6259136"/>
            <a:ext cx="415645" cy="402798"/>
          </a:xfrm>
          <a:custGeom>
            <a:avLst/>
            <a:gdLst/>
            <a:ahLst/>
            <a:cxnLst/>
            <a:rect r="r" b="b" t="t" l="l"/>
            <a:pathLst>
              <a:path h="402798" w="415645">
                <a:moveTo>
                  <a:pt x="0" y="0"/>
                </a:moveTo>
                <a:lnTo>
                  <a:pt x="415645" y="0"/>
                </a:lnTo>
                <a:lnTo>
                  <a:pt x="415645" y="402798"/>
                </a:lnTo>
                <a:lnTo>
                  <a:pt x="0" y="4027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565448" y="5052701"/>
            <a:ext cx="726388" cy="181597"/>
          </a:xfrm>
          <a:custGeom>
            <a:avLst/>
            <a:gdLst/>
            <a:ahLst/>
            <a:cxnLst/>
            <a:rect r="r" b="b" t="t" l="l"/>
            <a:pathLst>
              <a:path h="181597" w="726388">
                <a:moveTo>
                  <a:pt x="0" y="0"/>
                </a:moveTo>
                <a:lnTo>
                  <a:pt x="726388" y="0"/>
                </a:lnTo>
                <a:lnTo>
                  <a:pt x="726388" y="181598"/>
                </a:lnTo>
                <a:lnTo>
                  <a:pt x="0" y="1815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4" id="14"/>
          <p:cNvGrpSpPr/>
          <p:nvPr/>
        </p:nvGrpSpPr>
        <p:grpSpPr>
          <a:xfrm rot="0">
            <a:off x="-2589502" y="9176133"/>
            <a:ext cx="3933790" cy="3933790"/>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500918" y="8435467"/>
            <a:ext cx="1001836" cy="1001836"/>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1" id="21"/>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2" id="22"/>
          <p:cNvSpPr/>
          <p:nvPr/>
        </p:nvSpPr>
        <p:spPr>
          <a:xfrm flipH="false" flipV="false" rot="0">
            <a:off x="588979" y="356891"/>
            <a:ext cx="6117477" cy="1054737"/>
          </a:xfrm>
          <a:custGeom>
            <a:avLst/>
            <a:gdLst/>
            <a:ahLst/>
            <a:cxnLst/>
            <a:rect r="r" b="b" t="t" l="l"/>
            <a:pathLst>
              <a:path h="1054737" w="6117477">
                <a:moveTo>
                  <a:pt x="0" y="0"/>
                </a:moveTo>
                <a:lnTo>
                  <a:pt x="6117478" y="0"/>
                </a:lnTo>
                <a:lnTo>
                  <a:pt x="6117478" y="1054737"/>
                </a:lnTo>
                <a:lnTo>
                  <a:pt x="0" y="1054737"/>
                </a:lnTo>
                <a:lnTo>
                  <a:pt x="0" y="0"/>
                </a:lnTo>
                <a:close/>
              </a:path>
            </a:pathLst>
          </a:custGeom>
          <a:blipFill>
            <a:blip r:embed="rId10"/>
            <a:stretch>
              <a:fillRect l="0" t="0" r="0" b="0"/>
            </a:stretch>
          </a:blipFill>
        </p:spPr>
      </p:sp>
      <p:sp>
        <p:nvSpPr>
          <p:cNvPr name="Freeform 23" id="23"/>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TextBox 24" id="24"/>
          <p:cNvSpPr txBox="true"/>
          <p:nvPr/>
        </p:nvSpPr>
        <p:spPr>
          <a:xfrm rot="0">
            <a:off x="1705842" y="6571236"/>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25" id="25"/>
          <p:cNvSpPr txBox="true"/>
          <p:nvPr/>
        </p:nvSpPr>
        <p:spPr>
          <a:xfrm rot="0">
            <a:off x="1705842" y="598093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26" id="26"/>
          <p:cNvSpPr txBox="true"/>
          <p:nvPr/>
        </p:nvSpPr>
        <p:spPr>
          <a:xfrm rot="0">
            <a:off x="500918" y="3760242"/>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27" id="27"/>
          <p:cNvSpPr txBox="true"/>
          <p:nvPr/>
        </p:nvSpPr>
        <p:spPr>
          <a:xfrm rot="0">
            <a:off x="399629" y="1714428"/>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grpSp>
        <p:nvGrpSpPr>
          <p:cNvPr name="Group 28" id="28"/>
          <p:cNvGrpSpPr/>
          <p:nvPr/>
        </p:nvGrpSpPr>
        <p:grpSpPr>
          <a:xfrm rot="0">
            <a:off x="399629" y="7835326"/>
            <a:ext cx="892208" cy="892208"/>
            <a:chOff x="0" y="0"/>
            <a:chExt cx="812800" cy="812800"/>
          </a:xfrm>
        </p:grpSpPr>
        <p:sp>
          <p:nvSpPr>
            <p:cNvPr name="Freeform 29" id="2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30" id="3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31" id="31"/>
          <p:cNvSpPr/>
          <p:nvPr/>
        </p:nvSpPr>
        <p:spPr>
          <a:xfrm flipH="false" flipV="false" rot="0">
            <a:off x="586904" y="8022601"/>
            <a:ext cx="517657" cy="517657"/>
          </a:xfrm>
          <a:custGeom>
            <a:avLst/>
            <a:gdLst/>
            <a:ahLst/>
            <a:cxnLst/>
            <a:rect r="r" b="b" t="t" l="l"/>
            <a:pathLst>
              <a:path h="517657" w="517657">
                <a:moveTo>
                  <a:pt x="0" y="0"/>
                </a:moveTo>
                <a:lnTo>
                  <a:pt x="517657" y="0"/>
                </a:lnTo>
                <a:lnTo>
                  <a:pt x="517657"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32" id="32"/>
          <p:cNvSpPr txBox="true"/>
          <p:nvPr/>
        </p:nvSpPr>
        <p:spPr>
          <a:xfrm rot="0">
            <a:off x="1650727" y="8020558"/>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https://www.naugramedical.com/orthopedics-implants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Orthopedic Implants Exporters</dc:title>
</cp:coreProperties>
</file>