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2192000" cy="6858000"/>
  <p:notesSz cx="6858000" cy="9144000"/>
  <p:embeddedFontLst>
    <p:embeddedFont>
      <p:font typeface="Brittany" charset="1" panose="00000000000000000000"/>
      <p:regular r:id="rId10"/>
    </p:embeddedFont>
    <p:embeddedFont>
      <p:font typeface="Berkshire Swash" charset="1" panose="02000505000000020003"/>
      <p:regular r:id="rId11"/>
    </p:embeddedFont>
    <p:embeddedFont>
      <p:font typeface="Poppins Bold" charset="1" panose="00000800000000000000"/>
      <p:regular r:id="rId12"/>
    </p:embeddedFont>
    <p:embeddedFont>
      <p:font typeface="Poppins Bold Italics" charset="1" panose="00000800000000000000"/>
      <p:regular r:id="rId13"/>
    </p:embeddedFont>
    <p:embeddedFont>
      <p:font typeface="Canva Sans" charset="1" panose="020B0503030501040103"/>
      <p:regular r:id="rId14"/>
    </p:embeddedFont>
    <p:embeddedFont>
      <p:font typeface="TT Berlinerins" charset="1" panose="02000506040000020004"/>
      <p:regular r:id="rId15"/>
    </p:embeddedFont>
    <p:embeddedFont>
      <p:font typeface="Arvo" charset="1" panose="02000000000000000000"/>
      <p:regular r:id="rId16"/>
    </p:embeddedFont>
    <p:embeddedFont>
      <p:font typeface="Alice" charset="1" panose="0000050000000000000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svg" Type="http://schemas.openxmlformats.org/officeDocument/2006/relationships/image"/><Relationship Id="rId2" Target="../media/image1.jpe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 Id="rId7" Target="../media/image6.png" Type="http://schemas.openxmlformats.org/officeDocument/2006/relationships/image"/><Relationship Id="rId8" Target="../media/image7.jpeg" Type="http://schemas.openxmlformats.org/officeDocument/2006/relationships/image"/><Relationship Id="rId9" Target="../media/image8.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7.jpeg" Type="http://schemas.openxmlformats.org/officeDocument/2006/relationships/image"/><Relationship Id="rId4" Target="../media/image4.png" Type="http://schemas.openxmlformats.org/officeDocument/2006/relationships/image"/><Relationship Id="rId5" Target="../media/image5.svg" Type="http://schemas.openxmlformats.org/officeDocument/2006/relationships/image"/><Relationship Id="rId6" Target="../media/image8.png" Type="http://schemas.openxmlformats.org/officeDocument/2006/relationships/image"/><Relationship Id="rId7" Target="../media/image9.svg" Type="http://schemas.openxmlformats.org/officeDocument/2006/relationships/image"/><Relationship Id="rId8" Target="../media/image6.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5.svg" Type="http://schemas.openxmlformats.org/officeDocument/2006/relationships/image"/><Relationship Id="rId5" Target="../media/image6.png" Type="http://schemas.openxmlformats.org/officeDocument/2006/relationships/image"/><Relationship Id="rId6" Target="../media/image7.jpeg" Type="http://schemas.openxmlformats.org/officeDocument/2006/relationships/image"/><Relationship Id="rId7" Target="../media/image8.png" Type="http://schemas.openxmlformats.org/officeDocument/2006/relationships/image"/><Relationship Id="rId8" Target="../media/image9.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jpeg" Type="http://schemas.openxmlformats.org/officeDocument/2006/relationships/image"/><Relationship Id="rId11" Target="../media/image8.png" Type="http://schemas.openxmlformats.org/officeDocument/2006/relationships/image"/><Relationship Id="rId12" Target="../media/image9.svg" Type="http://schemas.openxmlformats.org/officeDocument/2006/relationships/image"/><Relationship Id="rId2" Target="../media/image1.jpeg" Type="http://schemas.openxmlformats.org/officeDocument/2006/relationships/image"/><Relationship Id="rId3" Target="../media/image4.png" Type="http://schemas.openxmlformats.org/officeDocument/2006/relationships/image"/><Relationship Id="rId4" Target="../media/image5.svg" Type="http://schemas.openxmlformats.org/officeDocument/2006/relationships/image"/><Relationship Id="rId5" Target="../media/image6.png" Type="http://schemas.openxmlformats.org/officeDocument/2006/relationships/image"/><Relationship Id="rId6" Target="../media/image10.png" Type="http://schemas.openxmlformats.org/officeDocument/2006/relationships/image"/><Relationship Id="rId7" Target="../media/image11.svg" Type="http://schemas.openxmlformats.org/officeDocument/2006/relationships/image"/><Relationship Id="rId8" Target="../media/image12.png" Type="http://schemas.openxmlformats.org/officeDocument/2006/relationships/image"/><Relationship Id="rId9" Target="../media/image13.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2192000" cy="6858000"/>
          </a:xfrm>
          <a:custGeom>
            <a:avLst/>
            <a:gdLst/>
            <a:ahLst/>
            <a:cxnLst/>
            <a:rect r="r" b="b" t="t" l="l"/>
            <a:pathLst>
              <a:path h="6858000" w="12192000">
                <a:moveTo>
                  <a:pt x="0" y="0"/>
                </a:moveTo>
                <a:lnTo>
                  <a:pt x="12192000" y="0"/>
                </a:lnTo>
                <a:lnTo>
                  <a:pt x="12192000" y="6858000"/>
                </a:lnTo>
                <a:lnTo>
                  <a:pt x="0" y="6858000"/>
                </a:lnTo>
                <a:lnTo>
                  <a:pt x="0" y="0"/>
                </a:lnTo>
                <a:close/>
              </a:path>
            </a:pathLst>
          </a:custGeom>
          <a:blipFill>
            <a:blip r:embed="rId2"/>
            <a:stretch>
              <a:fillRect l="0" t="-11666" r="0" b="-11666"/>
            </a:stretch>
          </a:blipFill>
        </p:spPr>
      </p:sp>
      <p:sp>
        <p:nvSpPr>
          <p:cNvPr name="Freeform 3" id="3"/>
          <p:cNvSpPr/>
          <p:nvPr/>
        </p:nvSpPr>
        <p:spPr>
          <a:xfrm flipH="false" flipV="false" rot="0">
            <a:off x="144517" y="3903682"/>
            <a:ext cx="6661081" cy="1581900"/>
          </a:xfrm>
          <a:custGeom>
            <a:avLst/>
            <a:gdLst/>
            <a:ahLst/>
            <a:cxnLst/>
            <a:rect r="r" b="b" t="t" l="l"/>
            <a:pathLst>
              <a:path h="1581900" w="6661081">
                <a:moveTo>
                  <a:pt x="0" y="0"/>
                </a:moveTo>
                <a:lnTo>
                  <a:pt x="6661082" y="0"/>
                </a:lnTo>
                <a:lnTo>
                  <a:pt x="6661082" y="1581900"/>
                </a:lnTo>
                <a:lnTo>
                  <a:pt x="0" y="158190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1749842" y="5367789"/>
            <a:ext cx="2748197" cy="2743200"/>
          </a:xfrm>
          <a:custGeom>
            <a:avLst/>
            <a:gdLst/>
            <a:ahLst/>
            <a:cxnLst/>
            <a:rect r="r" b="b" t="t" l="l"/>
            <a:pathLst>
              <a:path h="2743200" w="2748197">
                <a:moveTo>
                  <a:pt x="0" y="0"/>
                </a:moveTo>
                <a:lnTo>
                  <a:pt x="2748197" y="0"/>
                </a:lnTo>
                <a:lnTo>
                  <a:pt x="2748197" y="2743200"/>
                </a:lnTo>
                <a:lnTo>
                  <a:pt x="0" y="274320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0">
            <a:off x="0" y="18130"/>
            <a:ext cx="2670675" cy="1050316"/>
          </a:xfrm>
          <a:custGeom>
            <a:avLst/>
            <a:gdLst/>
            <a:ahLst/>
            <a:cxnLst/>
            <a:rect r="r" b="b" t="t" l="l"/>
            <a:pathLst>
              <a:path h="1050316" w="2670675">
                <a:moveTo>
                  <a:pt x="0" y="0"/>
                </a:moveTo>
                <a:lnTo>
                  <a:pt x="2670675" y="0"/>
                </a:lnTo>
                <a:lnTo>
                  <a:pt x="2670675" y="1050316"/>
                </a:lnTo>
                <a:lnTo>
                  <a:pt x="0" y="1050316"/>
                </a:lnTo>
                <a:lnTo>
                  <a:pt x="0" y="0"/>
                </a:lnTo>
                <a:close/>
              </a:path>
            </a:pathLst>
          </a:custGeom>
          <a:blipFill>
            <a:blip r:embed="rId7"/>
            <a:stretch>
              <a:fillRect l="0" t="0" r="0" b="0"/>
            </a:stretch>
          </a:blipFill>
        </p:spPr>
      </p:sp>
      <p:sp>
        <p:nvSpPr>
          <p:cNvPr name="TextBox 6" id="6"/>
          <p:cNvSpPr txBox="true"/>
          <p:nvPr/>
        </p:nvSpPr>
        <p:spPr>
          <a:xfrm rot="0">
            <a:off x="1721394" y="1073817"/>
            <a:ext cx="3507328" cy="754908"/>
          </a:xfrm>
          <a:prstGeom prst="rect">
            <a:avLst/>
          </a:prstGeom>
        </p:spPr>
        <p:txBody>
          <a:bodyPr anchor="t" rtlCol="false" tIns="0" lIns="0" bIns="0" rIns="0">
            <a:spAutoFit/>
          </a:bodyPr>
          <a:lstStyle/>
          <a:p>
            <a:pPr algn="ctr">
              <a:lnSpc>
                <a:spcPts val="6165"/>
              </a:lnSpc>
            </a:pPr>
            <a:r>
              <a:rPr lang="en-US" sz="4404">
                <a:solidFill>
                  <a:srgbClr val="4E1B1B"/>
                </a:solidFill>
                <a:latin typeface="Brittany"/>
                <a:ea typeface="Brittany"/>
                <a:cs typeface="Brittany"/>
                <a:sym typeface="Brittany"/>
              </a:rPr>
              <a:t>My </a:t>
            </a:r>
          </a:p>
        </p:txBody>
      </p:sp>
      <p:sp>
        <p:nvSpPr>
          <p:cNvPr name="TextBox 7" id="7"/>
          <p:cNvSpPr txBox="true"/>
          <p:nvPr/>
        </p:nvSpPr>
        <p:spPr>
          <a:xfrm rot="0">
            <a:off x="351120" y="1809675"/>
            <a:ext cx="6247877" cy="2024301"/>
          </a:xfrm>
          <a:prstGeom prst="rect">
            <a:avLst/>
          </a:prstGeom>
        </p:spPr>
        <p:txBody>
          <a:bodyPr anchor="t" rtlCol="false" tIns="0" lIns="0" bIns="0" rIns="0">
            <a:spAutoFit/>
          </a:bodyPr>
          <a:lstStyle/>
          <a:p>
            <a:pPr algn="ctr">
              <a:lnSpc>
                <a:spcPts val="8124"/>
              </a:lnSpc>
            </a:pPr>
            <a:r>
              <a:rPr lang="en-US" sz="5803">
                <a:solidFill>
                  <a:srgbClr val="4E1B1B"/>
                </a:solidFill>
                <a:latin typeface="Berkshire Swash"/>
                <a:ea typeface="Berkshire Swash"/>
                <a:cs typeface="Berkshire Swash"/>
                <a:sym typeface="Berkshire Swash"/>
              </a:rPr>
              <a:t>Mathura Holiday Tour Packages</a:t>
            </a:r>
          </a:p>
        </p:txBody>
      </p:sp>
      <p:sp>
        <p:nvSpPr>
          <p:cNvPr name="TextBox 8" id="8"/>
          <p:cNvSpPr txBox="true"/>
          <p:nvPr/>
        </p:nvSpPr>
        <p:spPr>
          <a:xfrm rot="0">
            <a:off x="1202751" y="4478414"/>
            <a:ext cx="4544614" cy="375285"/>
          </a:xfrm>
          <a:prstGeom prst="rect">
            <a:avLst/>
          </a:prstGeom>
        </p:spPr>
        <p:txBody>
          <a:bodyPr anchor="t" rtlCol="false" tIns="0" lIns="0" bIns="0" rIns="0">
            <a:spAutoFit/>
          </a:bodyPr>
          <a:lstStyle/>
          <a:p>
            <a:pPr algn="ctr">
              <a:lnSpc>
                <a:spcPts val="2940"/>
              </a:lnSpc>
              <a:spcBef>
                <a:spcPct val="0"/>
              </a:spcBef>
            </a:pPr>
            <a:r>
              <a:rPr lang="en-US" b="true" sz="2100">
                <a:solidFill>
                  <a:srgbClr val="4E1B1B"/>
                </a:solidFill>
                <a:latin typeface="Poppins Bold"/>
                <a:ea typeface="Poppins Bold"/>
                <a:cs typeface="Poppins Bold"/>
                <a:sym typeface="Poppins Bold"/>
              </a:rPr>
              <a:t>5 PLACE TO VISIT IN MATHURA</a:t>
            </a:r>
          </a:p>
        </p:txBody>
      </p:sp>
      <p:sp>
        <p:nvSpPr>
          <p:cNvPr name="TextBox 9" id="9"/>
          <p:cNvSpPr txBox="true"/>
          <p:nvPr/>
        </p:nvSpPr>
        <p:spPr>
          <a:xfrm rot="0">
            <a:off x="1202751" y="5310639"/>
            <a:ext cx="4544614" cy="325755"/>
          </a:xfrm>
          <a:prstGeom prst="rect">
            <a:avLst/>
          </a:prstGeom>
        </p:spPr>
        <p:txBody>
          <a:bodyPr anchor="t" rtlCol="false" tIns="0" lIns="0" bIns="0" rIns="0">
            <a:spAutoFit/>
          </a:bodyPr>
          <a:lstStyle/>
          <a:p>
            <a:pPr algn="ctr">
              <a:lnSpc>
                <a:spcPts val="2520"/>
              </a:lnSpc>
              <a:spcBef>
                <a:spcPct val="0"/>
              </a:spcBef>
            </a:pPr>
            <a:r>
              <a:rPr lang="en-US" b="true" sz="1800" i="true">
                <a:solidFill>
                  <a:srgbClr val="4E1B1B"/>
                </a:solidFill>
                <a:latin typeface="Poppins Bold Italics"/>
                <a:ea typeface="Poppins Bold Italics"/>
                <a:cs typeface="Poppins Bold Italics"/>
                <a:sym typeface="Poppins Bold Italics"/>
              </a:rPr>
              <a:t>HOLIDAYS BOOKING INDIA </a:t>
            </a:r>
          </a:p>
        </p:txBody>
      </p:sp>
      <p:grpSp>
        <p:nvGrpSpPr>
          <p:cNvPr name="Group 10" id="10"/>
          <p:cNvGrpSpPr/>
          <p:nvPr/>
        </p:nvGrpSpPr>
        <p:grpSpPr>
          <a:xfrm rot="0">
            <a:off x="7448414" y="16014"/>
            <a:ext cx="4743586" cy="6858000"/>
            <a:chOff x="0" y="0"/>
            <a:chExt cx="1102358" cy="1593725"/>
          </a:xfrm>
        </p:grpSpPr>
        <p:sp>
          <p:nvSpPr>
            <p:cNvPr name="Freeform 11" id="11"/>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8"/>
              <a:stretch>
                <a:fillRect l="-58498" t="0" r="-58498" b="0"/>
              </a:stretch>
            </a:blipFill>
          </p:spPr>
        </p:sp>
      </p:grpSp>
      <p:sp>
        <p:nvSpPr>
          <p:cNvPr name="Freeform 12" id="12"/>
          <p:cNvSpPr/>
          <p:nvPr/>
        </p:nvSpPr>
        <p:spPr>
          <a:xfrm flipH="true" flipV="false" rot="-449556">
            <a:off x="5630124" y="689944"/>
            <a:ext cx="2350949" cy="1551626"/>
          </a:xfrm>
          <a:custGeom>
            <a:avLst/>
            <a:gdLst/>
            <a:ahLst/>
            <a:cxnLst/>
            <a:rect r="r" b="b" t="t" l="l"/>
            <a:pathLst>
              <a:path h="1551626" w="2350949">
                <a:moveTo>
                  <a:pt x="2350949" y="0"/>
                </a:moveTo>
                <a:lnTo>
                  <a:pt x="0" y="0"/>
                </a:lnTo>
                <a:lnTo>
                  <a:pt x="0" y="1551626"/>
                </a:lnTo>
                <a:lnTo>
                  <a:pt x="2350949" y="1551626"/>
                </a:lnTo>
                <a:lnTo>
                  <a:pt x="2350949"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3" id="13"/>
          <p:cNvSpPr txBox="true"/>
          <p:nvPr/>
        </p:nvSpPr>
        <p:spPr>
          <a:xfrm rot="0">
            <a:off x="1117241" y="5908040"/>
            <a:ext cx="5927675" cy="264160"/>
          </a:xfrm>
          <a:prstGeom prst="rect">
            <a:avLst/>
          </a:prstGeom>
        </p:spPr>
        <p:txBody>
          <a:bodyPr anchor="t" rtlCol="false" tIns="0" lIns="0" bIns="0" rIns="0">
            <a:spAutoFit/>
          </a:bodyPr>
          <a:lstStyle/>
          <a:p>
            <a:pPr algn="ctr">
              <a:lnSpc>
                <a:spcPts val="2240"/>
              </a:lnSpc>
            </a:pPr>
            <a:r>
              <a:rPr lang="en-US" sz="1600">
                <a:solidFill>
                  <a:srgbClr val="4E1B1B"/>
                </a:solidFill>
                <a:latin typeface="Canva Sans"/>
                <a:ea typeface="Canva Sans"/>
                <a:cs typeface="Canva Sans"/>
                <a:sym typeface="Canva Sans"/>
              </a:rPr>
              <a:t>https://www.holidaysbookingindia.com/destination/mathura</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2192000" cy="6858000"/>
          </a:xfrm>
          <a:custGeom>
            <a:avLst/>
            <a:gdLst/>
            <a:ahLst/>
            <a:cxnLst/>
            <a:rect r="r" b="b" t="t" l="l"/>
            <a:pathLst>
              <a:path h="6858000" w="12192000">
                <a:moveTo>
                  <a:pt x="0" y="0"/>
                </a:moveTo>
                <a:lnTo>
                  <a:pt x="12192000" y="0"/>
                </a:lnTo>
                <a:lnTo>
                  <a:pt x="12192000" y="6858000"/>
                </a:lnTo>
                <a:lnTo>
                  <a:pt x="0" y="6858000"/>
                </a:lnTo>
                <a:lnTo>
                  <a:pt x="0" y="0"/>
                </a:lnTo>
                <a:close/>
              </a:path>
            </a:pathLst>
          </a:custGeom>
          <a:blipFill>
            <a:blip r:embed="rId2"/>
            <a:stretch>
              <a:fillRect l="0" t="-11666" r="0" b="-11666"/>
            </a:stretch>
          </a:blipFill>
        </p:spPr>
      </p:sp>
      <p:grpSp>
        <p:nvGrpSpPr>
          <p:cNvPr name="Group 3" id="3"/>
          <p:cNvGrpSpPr/>
          <p:nvPr/>
        </p:nvGrpSpPr>
        <p:grpSpPr>
          <a:xfrm rot="0">
            <a:off x="7448414" y="0"/>
            <a:ext cx="4743586" cy="6858000"/>
            <a:chOff x="0" y="0"/>
            <a:chExt cx="1102358" cy="1593725"/>
          </a:xfrm>
        </p:grpSpPr>
        <p:sp>
          <p:nvSpPr>
            <p:cNvPr name="Freeform 4" id="4"/>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3"/>
              <a:stretch>
                <a:fillRect l="-58498" t="0" r="-58498" b="0"/>
              </a:stretch>
            </a:blipFill>
          </p:spPr>
        </p:sp>
      </p:grpSp>
      <p:sp>
        <p:nvSpPr>
          <p:cNvPr name="Freeform 5" id="5"/>
          <p:cNvSpPr/>
          <p:nvPr/>
        </p:nvSpPr>
        <p:spPr>
          <a:xfrm flipH="false" flipV="false" rot="0">
            <a:off x="6954092" y="5005838"/>
            <a:ext cx="2748197" cy="2743200"/>
          </a:xfrm>
          <a:custGeom>
            <a:avLst/>
            <a:gdLst/>
            <a:ahLst/>
            <a:cxnLst/>
            <a:rect r="r" b="b" t="t" l="l"/>
            <a:pathLst>
              <a:path h="2743200" w="2748197">
                <a:moveTo>
                  <a:pt x="0" y="0"/>
                </a:moveTo>
                <a:lnTo>
                  <a:pt x="2748197" y="0"/>
                </a:lnTo>
                <a:lnTo>
                  <a:pt x="2748197" y="2743200"/>
                </a:lnTo>
                <a:lnTo>
                  <a:pt x="0" y="27432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true" flipV="false" rot="-449556">
            <a:off x="6187128" y="1515796"/>
            <a:ext cx="2350949" cy="1551626"/>
          </a:xfrm>
          <a:custGeom>
            <a:avLst/>
            <a:gdLst/>
            <a:ahLst/>
            <a:cxnLst/>
            <a:rect r="r" b="b" t="t" l="l"/>
            <a:pathLst>
              <a:path h="1551626" w="2350949">
                <a:moveTo>
                  <a:pt x="2350949" y="0"/>
                </a:moveTo>
                <a:lnTo>
                  <a:pt x="0" y="0"/>
                </a:lnTo>
                <a:lnTo>
                  <a:pt x="0" y="1551626"/>
                </a:lnTo>
                <a:lnTo>
                  <a:pt x="2350949" y="1551626"/>
                </a:lnTo>
                <a:lnTo>
                  <a:pt x="2350949"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false" flipV="false" rot="0">
            <a:off x="-1869857" y="5830705"/>
            <a:ext cx="2748197" cy="2743200"/>
          </a:xfrm>
          <a:custGeom>
            <a:avLst/>
            <a:gdLst/>
            <a:ahLst/>
            <a:cxnLst/>
            <a:rect r="r" b="b" t="t" l="l"/>
            <a:pathLst>
              <a:path h="2743200" w="2748197">
                <a:moveTo>
                  <a:pt x="0" y="0"/>
                </a:moveTo>
                <a:lnTo>
                  <a:pt x="2748197" y="0"/>
                </a:lnTo>
                <a:lnTo>
                  <a:pt x="2748197" y="2743200"/>
                </a:lnTo>
                <a:lnTo>
                  <a:pt x="0" y="27432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0">
            <a:off x="0" y="99492"/>
            <a:ext cx="2463794" cy="968954"/>
          </a:xfrm>
          <a:custGeom>
            <a:avLst/>
            <a:gdLst/>
            <a:ahLst/>
            <a:cxnLst/>
            <a:rect r="r" b="b" t="t" l="l"/>
            <a:pathLst>
              <a:path h="968954" w="2463794">
                <a:moveTo>
                  <a:pt x="0" y="0"/>
                </a:moveTo>
                <a:lnTo>
                  <a:pt x="2463794" y="0"/>
                </a:lnTo>
                <a:lnTo>
                  <a:pt x="2463794" y="968954"/>
                </a:lnTo>
                <a:lnTo>
                  <a:pt x="0" y="968954"/>
                </a:lnTo>
                <a:lnTo>
                  <a:pt x="0" y="0"/>
                </a:lnTo>
                <a:close/>
              </a:path>
            </a:pathLst>
          </a:custGeom>
          <a:blipFill>
            <a:blip r:embed="rId8"/>
            <a:stretch>
              <a:fillRect l="0" t="0" r="0" b="0"/>
            </a:stretch>
          </a:blipFill>
        </p:spPr>
      </p:sp>
      <p:sp>
        <p:nvSpPr>
          <p:cNvPr name="TextBox 9" id="9"/>
          <p:cNvSpPr txBox="true"/>
          <p:nvPr/>
        </p:nvSpPr>
        <p:spPr>
          <a:xfrm rot="0">
            <a:off x="334231" y="1161495"/>
            <a:ext cx="6248650" cy="1748620"/>
          </a:xfrm>
          <a:prstGeom prst="rect">
            <a:avLst/>
          </a:prstGeom>
        </p:spPr>
        <p:txBody>
          <a:bodyPr anchor="t" rtlCol="false" tIns="0" lIns="0" bIns="0" rIns="0">
            <a:spAutoFit/>
          </a:bodyPr>
          <a:lstStyle/>
          <a:p>
            <a:pPr algn="l">
              <a:lnSpc>
                <a:spcPts val="7044"/>
              </a:lnSpc>
              <a:spcBef>
                <a:spcPct val="0"/>
              </a:spcBef>
            </a:pPr>
            <a:r>
              <a:rPr lang="en-US" sz="5031">
                <a:solidFill>
                  <a:srgbClr val="4E1B1B"/>
                </a:solidFill>
                <a:latin typeface="TT Berlinerins"/>
                <a:ea typeface="TT Berlinerins"/>
                <a:cs typeface="TT Berlinerins"/>
                <a:sym typeface="TT Berlinerins"/>
              </a:rPr>
              <a:t>MATHURA HOLIDAY TOUR PACKAGES</a:t>
            </a:r>
          </a:p>
        </p:txBody>
      </p:sp>
      <p:sp>
        <p:nvSpPr>
          <p:cNvPr name="TextBox 10" id="10"/>
          <p:cNvSpPr txBox="true"/>
          <p:nvPr/>
        </p:nvSpPr>
        <p:spPr>
          <a:xfrm rot="0">
            <a:off x="334231" y="3175977"/>
            <a:ext cx="6619861" cy="2584977"/>
          </a:xfrm>
          <a:prstGeom prst="rect">
            <a:avLst/>
          </a:prstGeom>
        </p:spPr>
        <p:txBody>
          <a:bodyPr anchor="t" rtlCol="false" tIns="0" lIns="0" bIns="0" rIns="0">
            <a:spAutoFit/>
          </a:bodyPr>
          <a:lstStyle/>
          <a:p>
            <a:pPr algn="just">
              <a:lnSpc>
                <a:spcPts val="2945"/>
              </a:lnSpc>
              <a:spcBef>
                <a:spcPct val="0"/>
              </a:spcBef>
            </a:pPr>
            <a:r>
              <a:rPr lang="en-US" sz="2104">
                <a:solidFill>
                  <a:srgbClr val="000000"/>
                </a:solidFill>
                <a:latin typeface="Arvo"/>
                <a:ea typeface="Arvo"/>
                <a:cs typeface="Arvo"/>
                <a:sym typeface="Arvo"/>
              </a:rPr>
              <a:t>Discover the best places to visit in Jaipur with Holidays Booking India! Explore Mathura, the birthplace of Lord Krishna, Perfect for families, couples, and friends, enjoy vibrant markets, rich heritage, and unforgettable memories in the Mathura . Plan you getaway with Holidays Booking India for an exceptional travel experience!</a:t>
            </a:r>
          </a:p>
        </p:txBody>
      </p:sp>
      <p:sp>
        <p:nvSpPr>
          <p:cNvPr name="TextBox 11" id="11"/>
          <p:cNvSpPr txBox="true"/>
          <p:nvPr/>
        </p:nvSpPr>
        <p:spPr>
          <a:xfrm rot="0">
            <a:off x="878340" y="6348863"/>
            <a:ext cx="5927675" cy="264160"/>
          </a:xfrm>
          <a:prstGeom prst="rect">
            <a:avLst/>
          </a:prstGeom>
        </p:spPr>
        <p:txBody>
          <a:bodyPr anchor="t" rtlCol="false" tIns="0" lIns="0" bIns="0" rIns="0">
            <a:spAutoFit/>
          </a:bodyPr>
          <a:lstStyle/>
          <a:p>
            <a:pPr algn="ctr">
              <a:lnSpc>
                <a:spcPts val="2240"/>
              </a:lnSpc>
            </a:pPr>
            <a:r>
              <a:rPr lang="en-US" sz="1600">
                <a:solidFill>
                  <a:srgbClr val="4E1B1B"/>
                </a:solidFill>
                <a:latin typeface="Canva Sans"/>
                <a:ea typeface="Canva Sans"/>
                <a:cs typeface="Canva Sans"/>
                <a:sym typeface="Canva Sans"/>
              </a:rPr>
              <a:t>https://www.holidaysbookingindia.com/destination/mathura</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2192000" cy="6858000"/>
          </a:xfrm>
          <a:custGeom>
            <a:avLst/>
            <a:gdLst/>
            <a:ahLst/>
            <a:cxnLst/>
            <a:rect r="r" b="b" t="t" l="l"/>
            <a:pathLst>
              <a:path h="6858000" w="12192000">
                <a:moveTo>
                  <a:pt x="0" y="0"/>
                </a:moveTo>
                <a:lnTo>
                  <a:pt x="12192000" y="0"/>
                </a:lnTo>
                <a:lnTo>
                  <a:pt x="12192000" y="6858000"/>
                </a:lnTo>
                <a:lnTo>
                  <a:pt x="0" y="6858000"/>
                </a:lnTo>
                <a:lnTo>
                  <a:pt x="0" y="0"/>
                </a:lnTo>
                <a:close/>
              </a:path>
            </a:pathLst>
          </a:custGeom>
          <a:blipFill>
            <a:blip r:embed="rId2"/>
            <a:stretch>
              <a:fillRect l="0" t="-11666" r="0" b="-11666"/>
            </a:stretch>
          </a:blipFill>
        </p:spPr>
      </p:sp>
      <p:sp>
        <p:nvSpPr>
          <p:cNvPr name="Freeform 3" id="3"/>
          <p:cNvSpPr/>
          <p:nvPr/>
        </p:nvSpPr>
        <p:spPr>
          <a:xfrm flipH="false" flipV="false" rot="0">
            <a:off x="-1869857" y="5830705"/>
            <a:ext cx="2748197" cy="2743200"/>
          </a:xfrm>
          <a:custGeom>
            <a:avLst/>
            <a:gdLst/>
            <a:ahLst/>
            <a:cxnLst/>
            <a:rect r="r" b="b" t="t" l="l"/>
            <a:pathLst>
              <a:path h="2743200" w="2748197">
                <a:moveTo>
                  <a:pt x="0" y="0"/>
                </a:moveTo>
                <a:lnTo>
                  <a:pt x="2748197" y="0"/>
                </a:lnTo>
                <a:lnTo>
                  <a:pt x="2748197" y="2743200"/>
                </a:lnTo>
                <a:lnTo>
                  <a:pt x="0" y="274320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0" y="0"/>
            <a:ext cx="2131463" cy="838256"/>
          </a:xfrm>
          <a:custGeom>
            <a:avLst/>
            <a:gdLst/>
            <a:ahLst/>
            <a:cxnLst/>
            <a:rect r="r" b="b" t="t" l="l"/>
            <a:pathLst>
              <a:path h="838256" w="2131463">
                <a:moveTo>
                  <a:pt x="0" y="0"/>
                </a:moveTo>
                <a:lnTo>
                  <a:pt x="2131463" y="0"/>
                </a:lnTo>
                <a:lnTo>
                  <a:pt x="2131463" y="838256"/>
                </a:lnTo>
                <a:lnTo>
                  <a:pt x="0" y="838256"/>
                </a:lnTo>
                <a:lnTo>
                  <a:pt x="0" y="0"/>
                </a:lnTo>
                <a:close/>
              </a:path>
            </a:pathLst>
          </a:custGeom>
          <a:blipFill>
            <a:blip r:embed="rId5"/>
            <a:stretch>
              <a:fillRect l="0" t="0" r="0" b="0"/>
            </a:stretch>
          </a:blipFill>
        </p:spPr>
      </p:sp>
      <p:sp>
        <p:nvSpPr>
          <p:cNvPr name="Freeform 5" id="5"/>
          <p:cNvSpPr/>
          <p:nvPr/>
        </p:nvSpPr>
        <p:spPr>
          <a:xfrm flipH="false" flipV="false" rot="0">
            <a:off x="6937741" y="5005838"/>
            <a:ext cx="2748197" cy="2743200"/>
          </a:xfrm>
          <a:custGeom>
            <a:avLst/>
            <a:gdLst/>
            <a:ahLst/>
            <a:cxnLst/>
            <a:rect r="r" b="b" t="t" l="l"/>
            <a:pathLst>
              <a:path h="2743200" w="2748197">
                <a:moveTo>
                  <a:pt x="0" y="0"/>
                </a:moveTo>
                <a:lnTo>
                  <a:pt x="2748196" y="0"/>
                </a:lnTo>
                <a:lnTo>
                  <a:pt x="2748196" y="2743200"/>
                </a:lnTo>
                <a:lnTo>
                  <a:pt x="0" y="274320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6" id="6"/>
          <p:cNvSpPr txBox="true"/>
          <p:nvPr/>
        </p:nvSpPr>
        <p:spPr>
          <a:xfrm rot="0">
            <a:off x="377386" y="1567583"/>
            <a:ext cx="7225918" cy="3646633"/>
          </a:xfrm>
          <a:prstGeom prst="rect">
            <a:avLst/>
          </a:prstGeom>
        </p:spPr>
        <p:txBody>
          <a:bodyPr anchor="t" rtlCol="false" tIns="0" lIns="0" bIns="0" rIns="0">
            <a:spAutoFit/>
          </a:bodyPr>
          <a:lstStyle/>
          <a:p>
            <a:pPr algn="l" marL="740915" indent="-370458" lvl="1">
              <a:lnSpc>
                <a:spcPts val="4804"/>
              </a:lnSpc>
              <a:buFont typeface="Arial"/>
              <a:buChar char="•"/>
            </a:pPr>
            <a:r>
              <a:rPr lang="en-US" sz="3431">
                <a:solidFill>
                  <a:srgbClr val="4E1B1B"/>
                </a:solidFill>
                <a:latin typeface="Alice"/>
                <a:ea typeface="Alice"/>
                <a:cs typeface="Alice"/>
                <a:sym typeface="Alice"/>
              </a:rPr>
              <a:t>Shri Krishna Janmabhoomi</a:t>
            </a:r>
          </a:p>
          <a:p>
            <a:pPr algn="l" marL="740915" indent="-370458" lvl="1">
              <a:lnSpc>
                <a:spcPts val="4804"/>
              </a:lnSpc>
              <a:buFont typeface="Arial"/>
              <a:buChar char="•"/>
            </a:pPr>
            <a:r>
              <a:rPr lang="en-US" sz="3431">
                <a:solidFill>
                  <a:srgbClr val="4E1B1B"/>
                </a:solidFill>
                <a:latin typeface="Alice"/>
                <a:ea typeface="Alice"/>
                <a:cs typeface="Alice"/>
                <a:sym typeface="Alice"/>
              </a:rPr>
              <a:t>Dwarkadhish Temple</a:t>
            </a:r>
          </a:p>
          <a:p>
            <a:pPr algn="l" marL="740915" indent="-370458" lvl="1">
              <a:lnSpc>
                <a:spcPts val="4804"/>
              </a:lnSpc>
              <a:buFont typeface="Arial"/>
              <a:buChar char="•"/>
            </a:pPr>
            <a:r>
              <a:rPr lang="en-US" sz="3431">
                <a:solidFill>
                  <a:srgbClr val="4E1B1B"/>
                </a:solidFill>
                <a:latin typeface="Alice"/>
                <a:ea typeface="Alice"/>
                <a:cs typeface="Alice"/>
                <a:sym typeface="Alice"/>
              </a:rPr>
              <a:t>Vishram Ghat</a:t>
            </a:r>
          </a:p>
          <a:p>
            <a:pPr algn="l" marL="740915" indent="-370458" lvl="1">
              <a:lnSpc>
                <a:spcPts val="4804"/>
              </a:lnSpc>
              <a:buFont typeface="Arial"/>
              <a:buChar char="•"/>
            </a:pPr>
            <a:r>
              <a:rPr lang="en-US" sz="3431">
                <a:solidFill>
                  <a:srgbClr val="4E1B1B"/>
                </a:solidFill>
                <a:latin typeface="Alice"/>
                <a:ea typeface="Alice"/>
                <a:cs typeface="Alice"/>
                <a:sym typeface="Alice"/>
              </a:rPr>
              <a:t>Kusum Sarovar</a:t>
            </a:r>
          </a:p>
          <a:p>
            <a:pPr algn="l" marL="740915" indent="-370458" lvl="1">
              <a:lnSpc>
                <a:spcPts val="4804"/>
              </a:lnSpc>
              <a:buFont typeface="Arial"/>
              <a:buChar char="•"/>
            </a:pPr>
            <a:r>
              <a:rPr lang="en-US" sz="3431">
                <a:solidFill>
                  <a:srgbClr val="4E1B1B"/>
                </a:solidFill>
                <a:latin typeface="Alice"/>
                <a:ea typeface="Alice"/>
                <a:cs typeface="Alice"/>
                <a:sym typeface="Alice"/>
              </a:rPr>
              <a:t>Gita Mandir</a:t>
            </a:r>
          </a:p>
          <a:p>
            <a:pPr algn="ctr">
              <a:lnSpc>
                <a:spcPts val="4804"/>
              </a:lnSpc>
            </a:pPr>
          </a:p>
        </p:txBody>
      </p:sp>
      <p:grpSp>
        <p:nvGrpSpPr>
          <p:cNvPr name="Group 7" id="7"/>
          <p:cNvGrpSpPr/>
          <p:nvPr/>
        </p:nvGrpSpPr>
        <p:grpSpPr>
          <a:xfrm rot="0">
            <a:off x="7448414" y="0"/>
            <a:ext cx="4743586" cy="6858000"/>
            <a:chOff x="0" y="0"/>
            <a:chExt cx="1102358" cy="1593725"/>
          </a:xfrm>
        </p:grpSpPr>
        <p:sp>
          <p:nvSpPr>
            <p:cNvPr name="Freeform 8" id="8"/>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6"/>
              <a:stretch>
                <a:fillRect l="-58498" t="0" r="-58498" b="0"/>
              </a:stretch>
            </a:blipFill>
          </p:spPr>
        </p:sp>
      </p:grpSp>
      <p:sp>
        <p:nvSpPr>
          <p:cNvPr name="Freeform 9" id="9"/>
          <p:cNvSpPr/>
          <p:nvPr/>
        </p:nvSpPr>
        <p:spPr>
          <a:xfrm flipH="true" flipV="false" rot="-449556">
            <a:off x="6187128" y="1515796"/>
            <a:ext cx="2350949" cy="1551626"/>
          </a:xfrm>
          <a:custGeom>
            <a:avLst/>
            <a:gdLst/>
            <a:ahLst/>
            <a:cxnLst/>
            <a:rect r="r" b="b" t="t" l="l"/>
            <a:pathLst>
              <a:path h="1551626" w="2350949">
                <a:moveTo>
                  <a:pt x="2350949" y="0"/>
                </a:moveTo>
                <a:lnTo>
                  <a:pt x="0" y="0"/>
                </a:lnTo>
                <a:lnTo>
                  <a:pt x="0" y="1551626"/>
                </a:lnTo>
                <a:lnTo>
                  <a:pt x="2350949" y="1551626"/>
                </a:lnTo>
                <a:lnTo>
                  <a:pt x="2350949"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10" id="10"/>
          <p:cNvSpPr txBox="true"/>
          <p:nvPr/>
        </p:nvSpPr>
        <p:spPr>
          <a:xfrm rot="0">
            <a:off x="807054" y="6348863"/>
            <a:ext cx="5927675" cy="264160"/>
          </a:xfrm>
          <a:prstGeom prst="rect">
            <a:avLst/>
          </a:prstGeom>
        </p:spPr>
        <p:txBody>
          <a:bodyPr anchor="t" rtlCol="false" tIns="0" lIns="0" bIns="0" rIns="0">
            <a:spAutoFit/>
          </a:bodyPr>
          <a:lstStyle/>
          <a:p>
            <a:pPr algn="ctr">
              <a:lnSpc>
                <a:spcPts val="2240"/>
              </a:lnSpc>
            </a:pPr>
            <a:r>
              <a:rPr lang="en-US" sz="1600">
                <a:solidFill>
                  <a:srgbClr val="4E1B1B"/>
                </a:solidFill>
                <a:latin typeface="Canva Sans"/>
                <a:ea typeface="Canva Sans"/>
                <a:cs typeface="Canva Sans"/>
                <a:sym typeface="Canva Sans"/>
              </a:rPr>
              <a:t>https://www.holidaysbookingindia.com/destination/mathura</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2192000" cy="6858000"/>
          </a:xfrm>
          <a:custGeom>
            <a:avLst/>
            <a:gdLst/>
            <a:ahLst/>
            <a:cxnLst/>
            <a:rect r="r" b="b" t="t" l="l"/>
            <a:pathLst>
              <a:path h="6858000" w="12192000">
                <a:moveTo>
                  <a:pt x="0" y="0"/>
                </a:moveTo>
                <a:lnTo>
                  <a:pt x="12192000" y="0"/>
                </a:lnTo>
                <a:lnTo>
                  <a:pt x="12192000" y="6858000"/>
                </a:lnTo>
                <a:lnTo>
                  <a:pt x="0" y="6858000"/>
                </a:lnTo>
                <a:lnTo>
                  <a:pt x="0" y="0"/>
                </a:lnTo>
                <a:close/>
              </a:path>
            </a:pathLst>
          </a:custGeom>
          <a:blipFill>
            <a:blip r:embed="rId2"/>
            <a:stretch>
              <a:fillRect l="0" t="-11666" r="0" b="-11666"/>
            </a:stretch>
          </a:blipFill>
        </p:spPr>
      </p:sp>
      <p:sp>
        <p:nvSpPr>
          <p:cNvPr name="Freeform 3" id="3"/>
          <p:cNvSpPr/>
          <p:nvPr/>
        </p:nvSpPr>
        <p:spPr>
          <a:xfrm flipH="false" flipV="false" rot="0">
            <a:off x="-1941142" y="5365487"/>
            <a:ext cx="2748197" cy="2743200"/>
          </a:xfrm>
          <a:custGeom>
            <a:avLst/>
            <a:gdLst/>
            <a:ahLst/>
            <a:cxnLst/>
            <a:rect r="r" b="b" t="t" l="l"/>
            <a:pathLst>
              <a:path h="2743200" w="2748197">
                <a:moveTo>
                  <a:pt x="0" y="0"/>
                </a:moveTo>
                <a:lnTo>
                  <a:pt x="2748196" y="0"/>
                </a:lnTo>
                <a:lnTo>
                  <a:pt x="2748196" y="2743200"/>
                </a:lnTo>
                <a:lnTo>
                  <a:pt x="0" y="274320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0" y="18130"/>
            <a:ext cx="2670675" cy="1050316"/>
          </a:xfrm>
          <a:custGeom>
            <a:avLst/>
            <a:gdLst/>
            <a:ahLst/>
            <a:cxnLst/>
            <a:rect r="r" b="b" t="t" l="l"/>
            <a:pathLst>
              <a:path h="1050316" w="2670675">
                <a:moveTo>
                  <a:pt x="0" y="0"/>
                </a:moveTo>
                <a:lnTo>
                  <a:pt x="2670675" y="0"/>
                </a:lnTo>
                <a:lnTo>
                  <a:pt x="2670675" y="1050316"/>
                </a:lnTo>
                <a:lnTo>
                  <a:pt x="0" y="1050316"/>
                </a:lnTo>
                <a:lnTo>
                  <a:pt x="0" y="0"/>
                </a:lnTo>
                <a:close/>
              </a:path>
            </a:pathLst>
          </a:custGeom>
          <a:blipFill>
            <a:blip r:embed="rId5"/>
            <a:stretch>
              <a:fillRect l="0" t="0" r="0" b="0"/>
            </a:stretch>
          </a:blipFill>
        </p:spPr>
      </p:sp>
      <p:sp>
        <p:nvSpPr>
          <p:cNvPr name="Freeform 5" id="5"/>
          <p:cNvSpPr/>
          <p:nvPr/>
        </p:nvSpPr>
        <p:spPr>
          <a:xfrm flipH="false" flipV="false" rot="0">
            <a:off x="144517" y="3400121"/>
            <a:ext cx="810082" cy="810082"/>
          </a:xfrm>
          <a:custGeom>
            <a:avLst/>
            <a:gdLst/>
            <a:ahLst/>
            <a:cxnLst/>
            <a:rect r="r" b="b" t="t" l="l"/>
            <a:pathLst>
              <a:path h="810082" w="810082">
                <a:moveTo>
                  <a:pt x="0" y="0"/>
                </a:moveTo>
                <a:lnTo>
                  <a:pt x="810082" y="0"/>
                </a:lnTo>
                <a:lnTo>
                  <a:pt x="810082" y="810082"/>
                </a:lnTo>
                <a:lnTo>
                  <a:pt x="0" y="81008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44517" y="4383955"/>
            <a:ext cx="810082" cy="810082"/>
          </a:xfrm>
          <a:custGeom>
            <a:avLst/>
            <a:gdLst/>
            <a:ahLst/>
            <a:cxnLst/>
            <a:rect r="r" b="b" t="t" l="l"/>
            <a:pathLst>
              <a:path h="810082" w="810082">
                <a:moveTo>
                  <a:pt x="0" y="0"/>
                </a:moveTo>
                <a:lnTo>
                  <a:pt x="810082" y="0"/>
                </a:lnTo>
                <a:lnTo>
                  <a:pt x="810082" y="810082"/>
                </a:lnTo>
                <a:lnTo>
                  <a:pt x="0" y="81008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p:cNvSpPr/>
          <p:nvPr/>
        </p:nvSpPr>
        <p:spPr>
          <a:xfrm flipH="false" flipV="false" rot="0">
            <a:off x="7025149" y="5005838"/>
            <a:ext cx="2748197" cy="2743200"/>
          </a:xfrm>
          <a:custGeom>
            <a:avLst/>
            <a:gdLst/>
            <a:ahLst/>
            <a:cxnLst/>
            <a:rect r="r" b="b" t="t" l="l"/>
            <a:pathLst>
              <a:path h="2743200" w="2748197">
                <a:moveTo>
                  <a:pt x="0" y="0"/>
                </a:moveTo>
                <a:lnTo>
                  <a:pt x="2748197" y="0"/>
                </a:lnTo>
                <a:lnTo>
                  <a:pt x="2748197" y="2743200"/>
                </a:lnTo>
                <a:lnTo>
                  <a:pt x="0" y="274320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8" id="8"/>
          <p:cNvSpPr txBox="true"/>
          <p:nvPr/>
        </p:nvSpPr>
        <p:spPr>
          <a:xfrm rot="0">
            <a:off x="1117026" y="3448600"/>
            <a:ext cx="9516676" cy="1822323"/>
          </a:xfrm>
          <a:prstGeom prst="rect">
            <a:avLst/>
          </a:prstGeom>
        </p:spPr>
        <p:txBody>
          <a:bodyPr anchor="t" rtlCol="false" tIns="0" lIns="0" bIns="0" rIns="0">
            <a:spAutoFit/>
          </a:bodyPr>
          <a:lstStyle/>
          <a:p>
            <a:pPr algn="l">
              <a:lnSpc>
                <a:spcPts val="2952"/>
              </a:lnSpc>
            </a:pPr>
            <a:r>
              <a:rPr lang="en-US" b="true" sz="1800" i="true">
                <a:solidFill>
                  <a:srgbClr val="000000"/>
                </a:solidFill>
                <a:latin typeface="Poppins Bold Italics"/>
                <a:ea typeface="Poppins Bold Italics"/>
                <a:cs typeface="Poppins Bold Italics"/>
                <a:sym typeface="Poppins Bold Italics"/>
              </a:rPr>
              <a:t>GROUND FLOOR, SHOP. NO 2, H. NO. 172, NEAR</a:t>
            </a:r>
          </a:p>
          <a:p>
            <a:pPr algn="l">
              <a:lnSpc>
                <a:spcPts val="2952"/>
              </a:lnSpc>
            </a:pPr>
            <a:r>
              <a:rPr lang="en-US" b="true" sz="1800" i="true">
                <a:solidFill>
                  <a:srgbClr val="000000"/>
                </a:solidFill>
                <a:latin typeface="Poppins Bold Italics"/>
                <a:ea typeface="Poppins Bold Italics"/>
                <a:cs typeface="Poppins Bold Italics"/>
                <a:sym typeface="Poppins Bold Italics"/>
              </a:rPr>
              <a:t>BHAGAT COLONY WEST SANT NAGAR,</a:t>
            </a:r>
          </a:p>
          <a:p>
            <a:pPr algn="l">
              <a:lnSpc>
                <a:spcPts val="2952"/>
              </a:lnSpc>
            </a:pPr>
            <a:r>
              <a:rPr lang="en-US" b="true" sz="1800" i="true">
                <a:solidFill>
                  <a:srgbClr val="000000"/>
                </a:solidFill>
                <a:latin typeface="Poppins Bold Italics"/>
                <a:ea typeface="Poppins Bold Italics"/>
                <a:cs typeface="Poppins Bold Italics"/>
                <a:sym typeface="Poppins Bold Italics"/>
              </a:rPr>
              <a:t>NORTH DELHI, DELHI - 110084</a:t>
            </a:r>
          </a:p>
          <a:p>
            <a:pPr algn="l">
              <a:lnSpc>
                <a:spcPts val="2952"/>
              </a:lnSpc>
            </a:pPr>
            <a:r>
              <a:rPr lang="en-US" b="true" sz="1800" i="true">
                <a:solidFill>
                  <a:srgbClr val="000000"/>
                </a:solidFill>
                <a:latin typeface="Poppins Bold Italics"/>
                <a:ea typeface="Poppins Bold Italics"/>
                <a:cs typeface="Poppins Bold Italics"/>
                <a:sym typeface="Poppins Bold Italics"/>
              </a:rPr>
              <a:t>+91-9717883003</a:t>
            </a:r>
          </a:p>
          <a:p>
            <a:pPr algn="l">
              <a:lnSpc>
                <a:spcPts val="2520"/>
              </a:lnSpc>
              <a:spcBef>
                <a:spcPct val="0"/>
              </a:spcBef>
            </a:pPr>
          </a:p>
        </p:txBody>
      </p:sp>
      <p:sp>
        <p:nvSpPr>
          <p:cNvPr name="TextBox 9" id="9"/>
          <p:cNvSpPr txBox="true"/>
          <p:nvPr/>
        </p:nvSpPr>
        <p:spPr>
          <a:xfrm rot="0">
            <a:off x="144517" y="1123707"/>
            <a:ext cx="6247877" cy="1750634"/>
          </a:xfrm>
          <a:prstGeom prst="rect">
            <a:avLst/>
          </a:prstGeom>
        </p:spPr>
        <p:txBody>
          <a:bodyPr anchor="t" rtlCol="false" tIns="0" lIns="0" bIns="0" rIns="0">
            <a:spAutoFit/>
          </a:bodyPr>
          <a:lstStyle/>
          <a:p>
            <a:pPr algn="ctr">
              <a:lnSpc>
                <a:spcPts val="14283"/>
              </a:lnSpc>
            </a:pPr>
            <a:r>
              <a:rPr lang="en-US" sz="10202">
                <a:solidFill>
                  <a:srgbClr val="4E1B1B"/>
                </a:solidFill>
                <a:latin typeface="Berkshire Swash"/>
                <a:ea typeface="Berkshire Swash"/>
                <a:cs typeface="Berkshire Swash"/>
                <a:sym typeface="Berkshire Swash"/>
              </a:rPr>
              <a:t>Contact Us </a:t>
            </a:r>
          </a:p>
        </p:txBody>
      </p:sp>
      <p:sp>
        <p:nvSpPr>
          <p:cNvPr name="TextBox 10" id="10"/>
          <p:cNvSpPr txBox="true"/>
          <p:nvPr/>
        </p:nvSpPr>
        <p:spPr>
          <a:xfrm rot="0">
            <a:off x="398368" y="2817191"/>
            <a:ext cx="4544614" cy="325755"/>
          </a:xfrm>
          <a:prstGeom prst="rect">
            <a:avLst/>
          </a:prstGeom>
        </p:spPr>
        <p:txBody>
          <a:bodyPr anchor="t" rtlCol="false" tIns="0" lIns="0" bIns="0" rIns="0">
            <a:spAutoFit/>
          </a:bodyPr>
          <a:lstStyle/>
          <a:p>
            <a:pPr algn="l">
              <a:lnSpc>
                <a:spcPts val="2520"/>
              </a:lnSpc>
              <a:spcBef>
                <a:spcPct val="0"/>
              </a:spcBef>
            </a:pPr>
            <a:r>
              <a:rPr lang="en-US" b="true" sz="1800" i="true">
                <a:solidFill>
                  <a:srgbClr val="4E1B1B"/>
                </a:solidFill>
                <a:latin typeface="Poppins Bold Italics"/>
                <a:ea typeface="Poppins Bold Italics"/>
                <a:cs typeface="Poppins Bold Italics"/>
                <a:sym typeface="Poppins Bold Italics"/>
              </a:rPr>
              <a:t>HOLIDAYS BOOKING INDIA </a:t>
            </a:r>
          </a:p>
        </p:txBody>
      </p:sp>
      <p:grpSp>
        <p:nvGrpSpPr>
          <p:cNvPr name="Group 11" id="11"/>
          <p:cNvGrpSpPr/>
          <p:nvPr/>
        </p:nvGrpSpPr>
        <p:grpSpPr>
          <a:xfrm rot="0">
            <a:off x="7448414" y="0"/>
            <a:ext cx="4743586" cy="6858000"/>
            <a:chOff x="0" y="0"/>
            <a:chExt cx="1102358" cy="1593725"/>
          </a:xfrm>
        </p:grpSpPr>
        <p:sp>
          <p:nvSpPr>
            <p:cNvPr name="Freeform 12" id="12"/>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10"/>
              <a:stretch>
                <a:fillRect l="-58498" t="0" r="-58498" b="0"/>
              </a:stretch>
            </a:blipFill>
          </p:spPr>
        </p:sp>
      </p:grpSp>
      <p:sp>
        <p:nvSpPr>
          <p:cNvPr name="Freeform 13" id="13"/>
          <p:cNvSpPr/>
          <p:nvPr/>
        </p:nvSpPr>
        <p:spPr>
          <a:xfrm flipH="true" flipV="false" rot="-449556">
            <a:off x="6187128" y="1515796"/>
            <a:ext cx="2350949" cy="1551626"/>
          </a:xfrm>
          <a:custGeom>
            <a:avLst/>
            <a:gdLst/>
            <a:ahLst/>
            <a:cxnLst/>
            <a:rect r="r" b="b" t="t" l="l"/>
            <a:pathLst>
              <a:path h="1551626" w="2350949">
                <a:moveTo>
                  <a:pt x="2350949" y="0"/>
                </a:moveTo>
                <a:lnTo>
                  <a:pt x="0" y="0"/>
                </a:lnTo>
                <a:lnTo>
                  <a:pt x="0" y="1551626"/>
                </a:lnTo>
                <a:lnTo>
                  <a:pt x="2350949" y="1551626"/>
                </a:lnTo>
                <a:lnTo>
                  <a:pt x="2350949"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14" id="14"/>
          <p:cNvSpPr txBox="true"/>
          <p:nvPr/>
        </p:nvSpPr>
        <p:spPr>
          <a:xfrm rot="0">
            <a:off x="954599" y="6348863"/>
            <a:ext cx="5927675" cy="264160"/>
          </a:xfrm>
          <a:prstGeom prst="rect">
            <a:avLst/>
          </a:prstGeom>
        </p:spPr>
        <p:txBody>
          <a:bodyPr anchor="t" rtlCol="false" tIns="0" lIns="0" bIns="0" rIns="0">
            <a:spAutoFit/>
          </a:bodyPr>
          <a:lstStyle/>
          <a:p>
            <a:pPr algn="ctr">
              <a:lnSpc>
                <a:spcPts val="2240"/>
              </a:lnSpc>
            </a:pPr>
            <a:r>
              <a:rPr lang="en-US" sz="1600">
                <a:solidFill>
                  <a:srgbClr val="4E1B1B"/>
                </a:solidFill>
                <a:latin typeface="Canva Sans"/>
                <a:ea typeface="Canva Sans"/>
                <a:cs typeface="Canva Sans"/>
                <a:sym typeface="Canva Sans"/>
              </a:rPr>
              <a:t>https://www.holidaysbookingindia.com/destination/mathura</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DAGbB4UYvB8</dc:identifier>
  <dcterms:modified xsi:type="dcterms:W3CDTF">2011-08-01T06:04:30Z</dcterms:modified>
  <cp:revision>1</cp:revision>
  <dc:title>Mathura Holiday Tour Packages</dc:title>
</cp:coreProperties>
</file>