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Montserrat Classic Bold" charset="1" panose="00000800000000000000"/>
      <p:regular r:id="rId11"/>
    </p:embeddedFont>
    <p:embeddedFont>
      <p:font typeface="Montserrat Bold" charset="1" panose="00000800000000000000"/>
      <p:regular r:id="rId12"/>
    </p:embeddedFont>
    <p:embeddedFont>
      <p:font typeface="Montserrat" charset="1" panose="00000500000000000000"/>
      <p:regular r:id="rId13"/>
    </p:embeddedFont>
    <p:embeddedFont>
      <p:font typeface="Montserrat Classic" charset="1" panose="00000500000000000000"/>
      <p:regular r:id="rId14"/>
    </p:embeddedFont>
    <p:embeddedFont>
      <p:font typeface="Arial" charset="1" panose="020B0502020202020204"/>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png" Type="http://schemas.openxmlformats.org/officeDocument/2006/relationships/image"/><Relationship Id="rId11" Target="../media/image15.svg" Type="http://schemas.openxmlformats.org/officeDocument/2006/relationships/image"/><Relationship Id="rId12" Target="../media/image16.png" Type="http://schemas.openxmlformats.org/officeDocument/2006/relationships/image"/><Relationship Id="rId13" Target="../media/image17.svg" Type="http://schemas.openxmlformats.org/officeDocument/2006/relationships/image"/><Relationship Id="rId14" Target="../media/image9.png" Type="http://schemas.openxmlformats.org/officeDocument/2006/relationships/image"/><Relationship Id="rId15" Target="../media/image10.png" Type="http://schemas.openxmlformats.org/officeDocument/2006/relationships/image"/><Relationship Id="rId16" Target="../media/image11.svg" Type="http://schemas.openxmlformats.org/officeDocument/2006/relationships/image"/><Relationship Id="rId17" Target="https://www.naugramedical.com/hospital-medical-furniture" TargetMode="External" Type="http://schemas.openxmlformats.org/officeDocument/2006/relationships/hyperlink"/><Relationship Id="rId2" Target="../media/image5.png" Type="http://schemas.openxmlformats.org/officeDocument/2006/relationships/image"/><Relationship Id="rId3" Target="../media/image6.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png" Type="http://schemas.openxmlformats.org/officeDocument/2006/relationships/image"/><Relationship Id="rId7" Target="../media/image2.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media/image10.png" Type="http://schemas.openxmlformats.org/officeDocument/2006/relationships/image"/><Relationship Id="rId8" Target="../media/image11.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9.jpeg" Type="http://schemas.openxmlformats.org/officeDocument/2006/relationships/image"/><Relationship Id="rId11" Target="../media/image20.jpeg" Type="http://schemas.openxmlformats.org/officeDocument/2006/relationships/image"/><Relationship Id="rId12" Target="../media/image21.jpeg" Type="http://schemas.openxmlformats.org/officeDocument/2006/relationships/image"/><Relationship Id="rId13" Target="../media/image22.jpeg" Type="http://schemas.openxmlformats.org/officeDocument/2006/relationships/image"/><Relationship Id="rId14" Target="../media/image23.jpeg" Type="http://schemas.openxmlformats.org/officeDocument/2006/relationships/image"/><Relationship Id="rId15" Target="../media/image24.jpeg" Type="http://schemas.openxmlformats.org/officeDocument/2006/relationships/image"/><Relationship Id="rId16" Target="../media/image25.jpe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media/image10.png" Type="http://schemas.openxmlformats.org/officeDocument/2006/relationships/image"/><Relationship Id="rId8" Target="../media/image11.svg" Type="http://schemas.openxmlformats.org/officeDocument/2006/relationships/image"/><Relationship Id="rId9" Target="../media/image18.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png" Type="http://schemas.openxmlformats.org/officeDocument/2006/relationships/image"/><Relationship Id="rId11" Target="../media/image4.svg" Type="http://schemas.openxmlformats.org/officeDocument/2006/relationships/image"/><Relationship Id="rId12" Target="../media/image9.png" Type="http://schemas.openxmlformats.org/officeDocument/2006/relationships/image"/><Relationship Id="rId13" Target="../media/image28.jpeg" Type="http://schemas.openxmlformats.org/officeDocument/2006/relationships/image"/><Relationship Id="rId14" Target="../media/image29.jpeg" Type="http://schemas.openxmlformats.org/officeDocument/2006/relationships/image"/><Relationship Id="rId15" Target="../media/image30.jpe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10.png" Type="http://schemas.openxmlformats.org/officeDocument/2006/relationships/image"/><Relationship Id="rId5" Target="../media/image11.svg" Type="http://schemas.openxmlformats.org/officeDocument/2006/relationships/image"/><Relationship Id="rId6" Target="../media/image26.png" Type="http://schemas.openxmlformats.org/officeDocument/2006/relationships/image"/><Relationship Id="rId7" Target="../media/image27.svg" Type="http://schemas.openxmlformats.org/officeDocument/2006/relationships/image"/><Relationship Id="rId8" Target="../media/image5.png" Type="http://schemas.openxmlformats.org/officeDocument/2006/relationships/image"/><Relationship Id="rId9" Target="../media/image6.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6964134" y="4095889"/>
            <a:ext cx="590332" cy="601612"/>
          </a:xfrm>
          <a:custGeom>
            <a:avLst/>
            <a:gdLst/>
            <a:ahLst/>
            <a:cxnLst/>
            <a:rect r="r" b="b" t="t" l="l"/>
            <a:pathLst>
              <a:path h="601612" w="590332">
                <a:moveTo>
                  <a:pt x="0" y="0"/>
                </a:moveTo>
                <a:lnTo>
                  <a:pt x="590332" y="0"/>
                </a:lnTo>
                <a:lnTo>
                  <a:pt x="590332" y="601612"/>
                </a:lnTo>
                <a:lnTo>
                  <a:pt x="0" y="601612"/>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57981" y="394241"/>
            <a:ext cx="957491" cy="975787"/>
          </a:xfrm>
          <a:custGeom>
            <a:avLst/>
            <a:gdLst/>
            <a:ahLst/>
            <a:cxnLst/>
            <a:rect r="r" b="b" t="t" l="l"/>
            <a:pathLst>
              <a:path h="975787" w="957491">
                <a:moveTo>
                  <a:pt x="0" y="0"/>
                </a:moveTo>
                <a:lnTo>
                  <a:pt x="957491" y="0"/>
                </a:lnTo>
                <a:lnTo>
                  <a:pt x="957491" y="975787"/>
                </a:lnTo>
                <a:lnTo>
                  <a:pt x="0" y="975787"/>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626" y="459785"/>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5" id="5"/>
          <p:cNvGrpSpPr/>
          <p:nvPr/>
        </p:nvGrpSpPr>
        <p:grpSpPr>
          <a:xfrm rot="0">
            <a:off x="-1074324" y="7028246"/>
            <a:ext cx="1706112" cy="170611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8" id="8"/>
          <p:cNvSpPr/>
          <p:nvPr/>
        </p:nvSpPr>
        <p:spPr>
          <a:xfrm flipH="false" flipV="false" rot="0">
            <a:off x="1341340" y="8246646"/>
            <a:ext cx="807848" cy="201962"/>
          </a:xfrm>
          <a:custGeom>
            <a:avLst/>
            <a:gdLst/>
            <a:ahLst/>
            <a:cxnLst/>
            <a:rect r="r" b="b" t="t" l="l"/>
            <a:pathLst>
              <a:path h="201962" w="807848">
                <a:moveTo>
                  <a:pt x="0" y="0"/>
                </a:moveTo>
                <a:lnTo>
                  <a:pt x="807848" y="0"/>
                </a:lnTo>
                <a:lnTo>
                  <a:pt x="807848" y="201962"/>
                </a:lnTo>
                <a:lnTo>
                  <a:pt x="0" y="20196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16957709" y="882134"/>
            <a:ext cx="460336" cy="306699"/>
          </a:xfrm>
          <a:custGeom>
            <a:avLst/>
            <a:gdLst/>
            <a:ahLst/>
            <a:cxnLst/>
            <a:rect r="r" b="b" t="t" l="l"/>
            <a:pathLst>
              <a:path h="306699" w="460336">
                <a:moveTo>
                  <a:pt x="0" y="0"/>
                </a:moveTo>
                <a:lnTo>
                  <a:pt x="460336" y="0"/>
                </a:lnTo>
                <a:lnTo>
                  <a:pt x="460336" y="306700"/>
                </a:lnTo>
                <a:lnTo>
                  <a:pt x="0" y="3067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3231672" y="670960"/>
            <a:ext cx="11824656" cy="2038734"/>
          </a:xfrm>
          <a:custGeom>
            <a:avLst/>
            <a:gdLst/>
            <a:ahLst/>
            <a:cxnLst/>
            <a:rect r="r" b="b" t="t" l="l"/>
            <a:pathLst>
              <a:path h="2038734" w="11824656">
                <a:moveTo>
                  <a:pt x="0" y="0"/>
                </a:moveTo>
                <a:lnTo>
                  <a:pt x="11824656" y="0"/>
                </a:lnTo>
                <a:lnTo>
                  <a:pt x="11824656" y="2038733"/>
                </a:lnTo>
                <a:lnTo>
                  <a:pt x="0" y="2038733"/>
                </a:lnTo>
                <a:lnTo>
                  <a:pt x="0" y="0"/>
                </a:lnTo>
                <a:close/>
              </a:path>
            </a:pathLst>
          </a:custGeom>
          <a:blipFill>
            <a:blip r:embed="rId10"/>
            <a:stretch>
              <a:fillRect l="0" t="0" r="0" b="0"/>
            </a:stretch>
          </a:blipFill>
        </p:spPr>
      </p:sp>
      <p:grpSp>
        <p:nvGrpSpPr>
          <p:cNvPr name="Group 11" id="11"/>
          <p:cNvGrpSpPr/>
          <p:nvPr/>
        </p:nvGrpSpPr>
        <p:grpSpPr>
          <a:xfrm rot="0">
            <a:off x="853056" y="8950664"/>
            <a:ext cx="892208" cy="89220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4" id="14"/>
          <p:cNvSpPr/>
          <p:nvPr/>
        </p:nvSpPr>
        <p:spPr>
          <a:xfrm flipH="false" flipV="false" rot="0">
            <a:off x="1040332" y="9137939"/>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5" id="15"/>
          <p:cNvSpPr txBox="true"/>
          <p:nvPr/>
        </p:nvSpPr>
        <p:spPr>
          <a:xfrm rot="0">
            <a:off x="1603499" y="3394321"/>
            <a:ext cx="15354210" cy="2245753"/>
          </a:xfrm>
          <a:prstGeom prst="rect">
            <a:avLst/>
          </a:prstGeom>
        </p:spPr>
        <p:txBody>
          <a:bodyPr anchor="t" rtlCol="false" tIns="0" lIns="0" bIns="0" rIns="0">
            <a:spAutoFit/>
          </a:bodyPr>
          <a:lstStyle/>
          <a:p>
            <a:pPr algn="ctr">
              <a:lnSpc>
                <a:spcPts val="9196"/>
              </a:lnSpc>
            </a:pPr>
            <a:r>
              <a:rPr lang="en-US" sz="5711" b="true">
                <a:solidFill>
                  <a:srgbClr val="323730"/>
                </a:solidFill>
                <a:latin typeface="Montserrat Classic Bold"/>
                <a:ea typeface="Montserrat Classic Bold"/>
                <a:cs typeface="Montserrat Classic Bold"/>
                <a:sym typeface="Montserrat Classic Bold"/>
              </a:rPr>
              <a:t>Hospital Medical Furniture Manufacturers</a:t>
            </a:r>
          </a:p>
        </p:txBody>
      </p:sp>
      <p:sp>
        <p:nvSpPr>
          <p:cNvPr name="TextBox 16" id="16"/>
          <p:cNvSpPr txBox="true"/>
          <p:nvPr/>
        </p:nvSpPr>
        <p:spPr>
          <a:xfrm rot="0">
            <a:off x="2057981" y="9493345"/>
            <a:ext cx="15496486" cy="341249"/>
          </a:xfrm>
          <a:prstGeom prst="rect">
            <a:avLst/>
          </a:prstGeom>
        </p:spPr>
        <p:txBody>
          <a:bodyPr anchor="t" rtlCol="false" tIns="0" lIns="0" bIns="0" rIns="0">
            <a:spAutoFit/>
          </a:bodyPr>
          <a:lstStyle/>
          <a:p>
            <a:pPr algn="l">
              <a:lnSpc>
                <a:spcPts val="2727"/>
              </a:lnSpc>
            </a:pPr>
            <a:r>
              <a:rPr lang="en-US" sz="2199" spc="-43" b="true">
                <a:solidFill>
                  <a:srgbClr val="000000"/>
                </a:solidFill>
                <a:latin typeface="Montserrat Bold"/>
                <a:ea typeface="Montserrat Bold"/>
                <a:cs typeface="Montserrat Bold"/>
                <a:sym typeface="Montserrat Bold"/>
              </a:rPr>
              <a:t>https://www.naugramedical.com/hospital-medical-furniture</a:t>
            </a:r>
          </a:p>
        </p:txBody>
      </p:sp>
      <p:sp>
        <p:nvSpPr>
          <p:cNvPr name="TextBox 17" id="17"/>
          <p:cNvSpPr txBox="true"/>
          <p:nvPr/>
        </p:nvSpPr>
        <p:spPr>
          <a:xfrm rot="0">
            <a:off x="2057981" y="8903039"/>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
        <p:nvSpPr>
          <p:cNvPr name="TextBox 18" id="18"/>
          <p:cNvSpPr txBox="true"/>
          <p:nvPr/>
        </p:nvSpPr>
        <p:spPr>
          <a:xfrm rot="0">
            <a:off x="4506236" y="5998358"/>
            <a:ext cx="9275528" cy="530860"/>
          </a:xfrm>
          <a:prstGeom prst="rect">
            <a:avLst/>
          </a:prstGeom>
        </p:spPr>
        <p:txBody>
          <a:bodyPr anchor="t" rtlCol="false" tIns="0" lIns="0" bIns="0" rIns="0">
            <a:spAutoFit/>
          </a:bodyPr>
          <a:lstStyle/>
          <a:p>
            <a:pPr algn="ctr">
              <a:lnSpc>
                <a:spcPts val="4339"/>
              </a:lnSpc>
              <a:spcBef>
                <a:spcPct val="0"/>
              </a:spcBef>
            </a:pPr>
            <a:r>
              <a:rPr lang="en-US" sz="3099">
                <a:solidFill>
                  <a:srgbClr val="000000"/>
                </a:solidFill>
                <a:latin typeface="Montserrat"/>
                <a:ea typeface="Montserrat"/>
                <a:cs typeface="Montserrat"/>
                <a:sym typeface="Montserrat"/>
              </a:rPr>
              <a:t>Reliable Solutions for Advanced Medical</a:t>
            </a:r>
          </a:p>
        </p:txBody>
      </p:sp>
      <p:sp>
        <p:nvSpPr>
          <p:cNvPr name="TextBox 19" id="19"/>
          <p:cNvSpPr txBox="true"/>
          <p:nvPr/>
        </p:nvSpPr>
        <p:spPr>
          <a:xfrm rot="0">
            <a:off x="4355130" y="6980621"/>
            <a:ext cx="9275528" cy="488315"/>
          </a:xfrm>
          <a:prstGeom prst="rect">
            <a:avLst/>
          </a:prstGeom>
        </p:spPr>
        <p:txBody>
          <a:bodyPr anchor="t" rtlCol="false" tIns="0" lIns="0" bIns="0" rIns="0">
            <a:spAutoFit/>
          </a:bodyPr>
          <a:lstStyle/>
          <a:p>
            <a:pPr algn="ctr">
              <a:lnSpc>
                <a:spcPts val="4059"/>
              </a:lnSpc>
              <a:spcBef>
                <a:spcPct val="0"/>
              </a:spcBef>
            </a:pPr>
            <a:r>
              <a:rPr lang="en-US" b="true" sz="2899">
                <a:solidFill>
                  <a:srgbClr val="000000"/>
                </a:solidFill>
                <a:latin typeface="Montserrat Bold"/>
                <a:ea typeface="Montserrat Bold"/>
                <a:cs typeface="Montserrat Bold"/>
                <a:sym typeface="Montserrat Bold"/>
              </a:rPr>
              <a:t>Presented by:</a:t>
            </a:r>
            <a:r>
              <a:rPr lang="en-US" sz="2899">
                <a:solidFill>
                  <a:srgbClr val="000000"/>
                </a:solidFill>
                <a:latin typeface="Montserrat"/>
                <a:ea typeface="Montserrat"/>
                <a:cs typeface="Montserrat"/>
                <a:sym typeface="Montserrat"/>
              </a:rPr>
              <a:t> </a:t>
            </a:r>
            <a:r>
              <a:rPr lang="en-US" b="true" sz="2899">
                <a:solidFill>
                  <a:srgbClr val="193378"/>
                </a:solidFill>
                <a:latin typeface="Montserrat Bold"/>
                <a:ea typeface="Montserrat Bold"/>
                <a:cs typeface="Montserrat Bold"/>
                <a:sym typeface="Montserrat Bold"/>
              </a:rPr>
              <a:t>Naugra Medical</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5919761" y="2422567"/>
            <a:ext cx="726388" cy="181597"/>
          </a:xfrm>
          <a:custGeom>
            <a:avLst/>
            <a:gdLst/>
            <a:ahLst/>
            <a:cxnLst/>
            <a:rect r="r" b="b" t="t" l="l"/>
            <a:pathLst>
              <a:path h="181597" w="726388">
                <a:moveTo>
                  <a:pt x="0" y="0"/>
                </a:moveTo>
                <a:lnTo>
                  <a:pt x="726388" y="0"/>
                </a:lnTo>
                <a:lnTo>
                  <a:pt x="726388" y="181597"/>
                </a:lnTo>
                <a:lnTo>
                  <a:pt x="0" y="1815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5591315" y="173006"/>
            <a:ext cx="1268804" cy="126880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17076036" y="7780213"/>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487976" y="2255533"/>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821485" y="6701590"/>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6">
              <a:alphaModFix amt="25000"/>
              <a:extLst>
                <a:ext uri="{96DAC541-7B7A-43D3-8B79-37D633B846F1}">
                  <asvg:svgBlip xmlns:asvg="http://schemas.microsoft.com/office/drawing/2016/SVG/main" r:embed="rId7"/>
                </a:ext>
              </a:extLst>
            </a:blip>
            <a:stretch>
              <a:fillRect l="0" t="0" r="0" b="0"/>
            </a:stretch>
          </a:blipFill>
        </p:spPr>
      </p:sp>
      <p:grpSp>
        <p:nvGrpSpPr>
          <p:cNvPr name="Group 15" id="15"/>
          <p:cNvGrpSpPr/>
          <p:nvPr/>
        </p:nvGrpSpPr>
        <p:grpSpPr>
          <a:xfrm rot="0">
            <a:off x="17259300" y="-670628"/>
            <a:ext cx="1706112" cy="1706112"/>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7" id="1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18" id="18"/>
          <p:cNvSpPr/>
          <p:nvPr/>
        </p:nvSpPr>
        <p:spPr>
          <a:xfrm flipH="false" flipV="false" rot="0">
            <a:off x="15201900" y="1028700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9" id="19"/>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20" id="20"/>
          <p:cNvSpPr/>
          <p:nvPr/>
        </p:nvSpPr>
        <p:spPr>
          <a:xfrm flipH="false" flipV="false" rot="0">
            <a:off x="15972001" y="505365"/>
            <a:ext cx="507431" cy="604085"/>
          </a:xfrm>
          <a:custGeom>
            <a:avLst/>
            <a:gdLst/>
            <a:ahLst/>
            <a:cxnLst/>
            <a:rect r="r" b="b" t="t" l="l"/>
            <a:pathLst>
              <a:path h="604085" w="507431">
                <a:moveTo>
                  <a:pt x="0" y="0"/>
                </a:moveTo>
                <a:lnTo>
                  <a:pt x="507432" y="0"/>
                </a:lnTo>
                <a:lnTo>
                  <a:pt x="507432" y="604085"/>
                </a:lnTo>
                <a:lnTo>
                  <a:pt x="0" y="60408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21" id="21"/>
          <p:cNvSpPr/>
          <p:nvPr/>
        </p:nvSpPr>
        <p:spPr>
          <a:xfrm flipH="false" flipV="false" rot="0">
            <a:off x="5455227" y="0"/>
            <a:ext cx="7053652" cy="1216147"/>
          </a:xfrm>
          <a:custGeom>
            <a:avLst/>
            <a:gdLst/>
            <a:ahLst/>
            <a:cxnLst/>
            <a:rect r="r" b="b" t="t" l="l"/>
            <a:pathLst>
              <a:path h="1216147" w="7053652">
                <a:moveTo>
                  <a:pt x="0" y="0"/>
                </a:moveTo>
                <a:lnTo>
                  <a:pt x="7053652" y="0"/>
                </a:lnTo>
                <a:lnTo>
                  <a:pt x="7053652" y="1216147"/>
                </a:lnTo>
                <a:lnTo>
                  <a:pt x="0" y="1216147"/>
                </a:lnTo>
                <a:lnTo>
                  <a:pt x="0" y="0"/>
                </a:lnTo>
                <a:close/>
              </a:path>
            </a:pathLst>
          </a:custGeom>
          <a:blipFill>
            <a:blip r:embed="rId14"/>
            <a:stretch>
              <a:fillRect l="0" t="0" r="0" b="0"/>
            </a:stretch>
          </a:blipFill>
        </p:spPr>
      </p:sp>
      <p:grpSp>
        <p:nvGrpSpPr>
          <p:cNvPr name="Group 22" id="22"/>
          <p:cNvGrpSpPr/>
          <p:nvPr/>
        </p:nvGrpSpPr>
        <p:grpSpPr>
          <a:xfrm rot="0">
            <a:off x="553699" y="9044281"/>
            <a:ext cx="892208" cy="892208"/>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5" id="25"/>
          <p:cNvSpPr/>
          <p:nvPr/>
        </p:nvSpPr>
        <p:spPr>
          <a:xfrm flipH="false" flipV="false" rot="0">
            <a:off x="740975" y="9231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TextBox 26" id="26"/>
          <p:cNvSpPr txBox="true"/>
          <p:nvPr/>
        </p:nvSpPr>
        <p:spPr>
          <a:xfrm rot="0">
            <a:off x="821485" y="3329307"/>
            <a:ext cx="7831525" cy="4088130"/>
          </a:xfrm>
          <a:prstGeom prst="rect">
            <a:avLst/>
          </a:prstGeom>
        </p:spPr>
        <p:txBody>
          <a:bodyPr anchor="t" rtlCol="false" tIns="0" lIns="0" bIns="0" rIns="0">
            <a:spAutoFit/>
          </a:bodyPr>
          <a:lstStyle/>
          <a:p>
            <a:pPr algn="l">
              <a:lnSpc>
                <a:spcPts val="4050"/>
              </a:lnSpc>
            </a:pPr>
            <a:r>
              <a:rPr lang="en-US" sz="2700">
                <a:solidFill>
                  <a:srgbClr val="000000"/>
                </a:solidFill>
                <a:latin typeface="Montserrat Classic"/>
                <a:ea typeface="Montserrat Classic"/>
                <a:cs typeface="Montserrat Classic"/>
                <a:sym typeface="Montserrat Classic"/>
              </a:rPr>
              <a:t>We are Naugra Medical, a leading name in the Medical and Hospital Lab Instruments industry. Our services include manufacturing, supplying, and exporting the associated medical instruments and equipment. We offer an integrated service to our clients to ease the necessities related to the medical field.</a:t>
            </a:r>
          </a:p>
        </p:txBody>
      </p:sp>
      <p:sp>
        <p:nvSpPr>
          <p:cNvPr name="TextBox 27" id="27"/>
          <p:cNvSpPr txBox="true"/>
          <p:nvPr/>
        </p:nvSpPr>
        <p:spPr>
          <a:xfrm rot="0">
            <a:off x="5752741" y="1548810"/>
            <a:ext cx="7237943" cy="964556"/>
          </a:xfrm>
          <a:prstGeom prst="rect">
            <a:avLst/>
          </a:prstGeom>
        </p:spPr>
        <p:txBody>
          <a:bodyPr anchor="t" rtlCol="false" tIns="0" lIns="0" bIns="0" rIns="0">
            <a:spAutoFit/>
          </a:bodyPr>
          <a:lstStyle/>
          <a:p>
            <a:pPr algn="ctr">
              <a:lnSpc>
                <a:spcPts val="7366"/>
              </a:lnSpc>
            </a:pPr>
            <a:r>
              <a:rPr lang="en-US" sz="6949" b="true">
                <a:solidFill>
                  <a:srgbClr val="193378"/>
                </a:solidFill>
                <a:latin typeface="Montserrat Classic Bold"/>
                <a:ea typeface="Montserrat Classic Bold"/>
                <a:cs typeface="Montserrat Classic Bold"/>
                <a:sym typeface="Montserrat Classic Bold"/>
              </a:rPr>
              <a:t>About Us</a:t>
            </a:r>
          </a:p>
        </p:txBody>
      </p:sp>
      <p:sp>
        <p:nvSpPr>
          <p:cNvPr name="TextBox 28" id="28"/>
          <p:cNvSpPr txBox="true"/>
          <p:nvPr/>
        </p:nvSpPr>
        <p:spPr>
          <a:xfrm rot="0">
            <a:off x="1758623" y="8996656"/>
            <a:ext cx="1735809" cy="422176"/>
          </a:xfrm>
          <a:prstGeom prst="rect">
            <a:avLst/>
          </a:prstGeom>
        </p:spPr>
        <p:txBody>
          <a:bodyPr anchor="t" rtlCol="false" tIns="0" lIns="0" bIns="0" rIns="0">
            <a:spAutoFit/>
          </a:bodyPr>
          <a:lstStyle/>
          <a:p>
            <a:pPr algn="l">
              <a:lnSpc>
                <a:spcPts val="3499"/>
              </a:lnSpc>
            </a:pPr>
            <a:r>
              <a:rPr lang="en-US" sz="2499" b="true">
                <a:solidFill>
                  <a:srgbClr val="FFFFFF"/>
                </a:solidFill>
                <a:latin typeface="Montserrat Classic Bold"/>
                <a:ea typeface="Montserrat Classic Bold"/>
                <a:cs typeface="Montserrat Classic Bold"/>
                <a:sym typeface="Montserrat Classic Bold"/>
              </a:rPr>
              <a:t>Website</a:t>
            </a:r>
          </a:p>
        </p:txBody>
      </p:sp>
      <p:sp>
        <p:nvSpPr>
          <p:cNvPr name="TextBox 29" id="29"/>
          <p:cNvSpPr txBox="true"/>
          <p:nvPr/>
        </p:nvSpPr>
        <p:spPr>
          <a:xfrm rot="0">
            <a:off x="9966912" y="3255012"/>
            <a:ext cx="8474221" cy="4265295"/>
          </a:xfrm>
          <a:prstGeom prst="rect">
            <a:avLst/>
          </a:prstGeom>
        </p:spPr>
        <p:txBody>
          <a:bodyPr anchor="t" rtlCol="false" tIns="0" lIns="0" bIns="0" rIns="0">
            <a:spAutoFit/>
          </a:bodyPr>
          <a:lstStyle/>
          <a:p>
            <a:pPr algn="l">
              <a:lnSpc>
                <a:spcPts val="3779"/>
              </a:lnSpc>
              <a:spcBef>
                <a:spcPct val="0"/>
              </a:spcBef>
            </a:pPr>
            <a:r>
              <a:rPr lang="en-US" sz="2699">
                <a:solidFill>
                  <a:srgbClr val="000000"/>
                </a:solidFill>
                <a:latin typeface="Montserrat Classic"/>
                <a:ea typeface="Montserrat Classic"/>
                <a:cs typeface="Montserrat Classic"/>
                <a:sym typeface="Montserrat Classic"/>
              </a:rPr>
              <a:t>As Hospital and medical laboratory instruments manufacturers suppliers and exporters, we never compromise on the quality of the products that we deliver. Each piece of medical equipment and furniture that we manufacture features premium attributes. A perfect blend of effectivity and usability is what we work to achieve with our established collection.</a:t>
            </a:r>
          </a:p>
          <a:p>
            <a:pPr algn="l">
              <a:lnSpc>
                <a:spcPts val="3779"/>
              </a:lnSpc>
              <a:spcBef>
                <a:spcPct val="0"/>
              </a:spcBef>
            </a:pPr>
          </a:p>
        </p:txBody>
      </p:sp>
      <p:sp>
        <p:nvSpPr>
          <p:cNvPr name="TextBox 30" id="30"/>
          <p:cNvSpPr txBox="true"/>
          <p:nvPr/>
        </p:nvSpPr>
        <p:spPr>
          <a:xfrm rot="0">
            <a:off x="1758623" y="9192766"/>
            <a:ext cx="14887526" cy="359791"/>
          </a:xfrm>
          <a:prstGeom prst="rect">
            <a:avLst/>
          </a:prstGeom>
        </p:spPr>
        <p:txBody>
          <a:bodyPr anchor="t" rtlCol="false" tIns="0" lIns="0" bIns="0" rIns="0">
            <a:spAutoFit/>
          </a:bodyPr>
          <a:lstStyle/>
          <a:p>
            <a:pPr algn="l">
              <a:lnSpc>
                <a:spcPts val="2851"/>
              </a:lnSpc>
            </a:pPr>
            <a:r>
              <a:rPr lang="en-US" b="true" sz="2299" spc="-45" u="sng">
                <a:solidFill>
                  <a:srgbClr val="000000"/>
                </a:solidFill>
                <a:latin typeface="Montserrat Bold"/>
                <a:ea typeface="Montserrat Bold"/>
                <a:cs typeface="Montserrat Bold"/>
                <a:sym typeface="Montserrat Bold"/>
                <a:hlinkClick r:id="rId17" tooltip="https://www.naugramedical.com/hospital-medical-furniture"/>
              </a:rPr>
              <a:t>https://www.naugramedical.com/hospital-medical-furniture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288173" y="761432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615568" y="824384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6254765" y="-670628"/>
            <a:ext cx="2710648" cy="271064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7610088" y="1286533"/>
            <a:ext cx="1482057" cy="148205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0" y="-109988"/>
            <a:ext cx="5975716" cy="1030296"/>
          </a:xfrm>
          <a:custGeom>
            <a:avLst/>
            <a:gdLst/>
            <a:ahLst/>
            <a:cxnLst/>
            <a:rect r="r" b="b" t="t" l="l"/>
            <a:pathLst>
              <a:path h="1030296" w="5975716">
                <a:moveTo>
                  <a:pt x="0" y="0"/>
                </a:moveTo>
                <a:lnTo>
                  <a:pt x="5975716" y="0"/>
                </a:lnTo>
                <a:lnTo>
                  <a:pt x="5975716" y="1030296"/>
                </a:lnTo>
                <a:lnTo>
                  <a:pt x="0" y="1030296"/>
                </a:lnTo>
                <a:lnTo>
                  <a:pt x="0" y="0"/>
                </a:lnTo>
                <a:close/>
              </a:path>
            </a:pathLst>
          </a:custGeom>
          <a:blipFill>
            <a:blip r:embed="rId6"/>
            <a:stretch>
              <a:fillRect l="0" t="0" r="0" b="0"/>
            </a:stretch>
          </a:blipFill>
        </p:spPr>
      </p:sp>
      <p:grpSp>
        <p:nvGrpSpPr>
          <p:cNvPr name="Group 18" id="18"/>
          <p:cNvGrpSpPr/>
          <p:nvPr/>
        </p:nvGrpSpPr>
        <p:grpSpPr>
          <a:xfrm rot="0">
            <a:off x="248385" y="8904086"/>
            <a:ext cx="817116" cy="817116"/>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1" id="21"/>
          <p:cNvSpPr/>
          <p:nvPr/>
        </p:nvSpPr>
        <p:spPr>
          <a:xfrm flipH="false" flipV="false" rot="0">
            <a:off x="419899" y="9021256"/>
            <a:ext cx="474088" cy="474088"/>
          </a:xfrm>
          <a:custGeom>
            <a:avLst/>
            <a:gdLst/>
            <a:ahLst/>
            <a:cxnLst/>
            <a:rect r="r" b="b" t="t" l="l"/>
            <a:pathLst>
              <a:path h="474088" w="474088">
                <a:moveTo>
                  <a:pt x="0" y="0"/>
                </a:moveTo>
                <a:lnTo>
                  <a:pt x="474089" y="0"/>
                </a:lnTo>
                <a:lnTo>
                  <a:pt x="474089" y="474088"/>
                </a:lnTo>
                <a:lnTo>
                  <a:pt x="0" y="474088"/>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22" id="22"/>
          <p:cNvSpPr txBox="true"/>
          <p:nvPr/>
        </p:nvSpPr>
        <p:spPr>
          <a:xfrm rot="0">
            <a:off x="493434" y="3035492"/>
            <a:ext cx="16808946" cy="4598752"/>
          </a:xfrm>
          <a:prstGeom prst="rect">
            <a:avLst/>
          </a:prstGeom>
        </p:spPr>
        <p:txBody>
          <a:bodyPr anchor="t" rtlCol="false" tIns="0" lIns="0" bIns="0" rIns="0">
            <a:spAutoFit/>
          </a:bodyPr>
          <a:lstStyle/>
          <a:p>
            <a:pPr algn="just">
              <a:lnSpc>
                <a:spcPts val="4571"/>
              </a:lnSpc>
            </a:pPr>
            <a:r>
              <a:rPr lang="en-US" sz="3047">
                <a:solidFill>
                  <a:srgbClr val="000000"/>
                </a:solidFill>
                <a:latin typeface="Arial"/>
                <a:ea typeface="Arial"/>
                <a:cs typeface="Arial"/>
                <a:sym typeface="Arial"/>
              </a:rPr>
              <a:t>Naugra Medical is a trusted Hospital Medical Furniture Manufacturer, providing high-quality furniture for hospitals, clinics, and healthcare facilities. Our extensive range includes hospital beds, bedside lockers, overbed tables, examination couches, and more. </a:t>
            </a:r>
          </a:p>
          <a:p>
            <a:pPr algn="just">
              <a:lnSpc>
                <a:spcPts val="4571"/>
              </a:lnSpc>
            </a:pPr>
          </a:p>
          <a:p>
            <a:pPr algn="just">
              <a:lnSpc>
                <a:spcPts val="4571"/>
              </a:lnSpc>
            </a:pPr>
            <a:r>
              <a:rPr lang="en-US" sz="3047">
                <a:solidFill>
                  <a:srgbClr val="000000"/>
                </a:solidFill>
                <a:latin typeface="Arial"/>
                <a:ea typeface="Arial"/>
                <a:cs typeface="Arial"/>
                <a:sym typeface="Arial"/>
              </a:rPr>
              <a:t>Designed for durability, comfort, and efficiency, our furniture meets international quality standards. We ensure reliable, ergonomic, and cost-effective solutions to enhance patient care and medical professionals' convenience. Choose Naugra Medical for premium hospital medical furniture with superior functionality and long-lasting performance.</a:t>
            </a:r>
          </a:p>
        </p:txBody>
      </p:sp>
      <p:sp>
        <p:nvSpPr>
          <p:cNvPr name="TextBox 23" id="23"/>
          <p:cNvSpPr txBox="true"/>
          <p:nvPr/>
        </p:nvSpPr>
        <p:spPr>
          <a:xfrm rot="0">
            <a:off x="1273319" y="1539433"/>
            <a:ext cx="15165855" cy="867409"/>
          </a:xfrm>
          <a:prstGeom prst="rect">
            <a:avLst/>
          </a:prstGeom>
        </p:spPr>
        <p:txBody>
          <a:bodyPr anchor="t" rtlCol="false" tIns="0" lIns="0" bIns="0" rIns="0">
            <a:spAutoFit/>
          </a:bodyPr>
          <a:lstStyle/>
          <a:p>
            <a:pPr algn="ctr">
              <a:lnSpc>
                <a:spcPts val="7285"/>
              </a:lnSpc>
            </a:pPr>
            <a:r>
              <a:rPr lang="en-US" sz="4700" b="true">
                <a:solidFill>
                  <a:srgbClr val="193378"/>
                </a:solidFill>
                <a:latin typeface="Montserrat Classic Bold"/>
                <a:ea typeface="Montserrat Classic Bold"/>
                <a:cs typeface="Montserrat Classic Bold"/>
                <a:sym typeface="Montserrat Classic Bold"/>
              </a:rPr>
              <a:t>Hospital Medical Furniture Manufacturers</a:t>
            </a:r>
          </a:p>
        </p:txBody>
      </p:sp>
      <p:sp>
        <p:nvSpPr>
          <p:cNvPr name="TextBox 24" id="24"/>
          <p:cNvSpPr txBox="true"/>
          <p:nvPr/>
        </p:nvSpPr>
        <p:spPr>
          <a:xfrm rot="0">
            <a:off x="1391746" y="9417113"/>
            <a:ext cx="13077886" cy="304090"/>
          </a:xfrm>
          <a:prstGeom prst="rect">
            <a:avLst/>
          </a:prstGeom>
        </p:spPr>
        <p:txBody>
          <a:bodyPr anchor="t" rtlCol="false" tIns="0" lIns="0" bIns="0" rIns="0">
            <a:spAutoFit/>
          </a:bodyPr>
          <a:lstStyle/>
          <a:p>
            <a:pPr algn="l">
              <a:lnSpc>
                <a:spcPts val="2498"/>
              </a:lnSpc>
            </a:pPr>
            <a:r>
              <a:rPr lang="en-US" b="true" sz="2014" spc="-40" u="sng">
                <a:solidFill>
                  <a:srgbClr val="000000"/>
                </a:solidFill>
                <a:latin typeface="Montserrat Bold"/>
                <a:ea typeface="Montserrat Bold"/>
                <a:cs typeface="Montserrat Bold"/>
                <a:sym typeface="Montserrat Bold"/>
              </a:rPr>
              <a:t>https://www.naugramedical.com/hospital-medical-furniture</a:t>
            </a:r>
          </a:p>
        </p:txBody>
      </p:sp>
      <p:sp>
        <p:nvSpPr>
          <p:cNvPr name="TextBox 25" id="25"/>
          <p:cNvSpPr txBox="true"/>
          <p:nvPr/>
        </p:nvSpPr>
        <p:spPr>
          <a:xfrm rot="0">
            <a:off x="1273319" y="8890586"/>
            <a:ext cx="1589716" cy="439050"/>
          </a:xfrm>
          <a:prstGeom prst="rect">
            <a:avLst/>
          </a:prstGeom>
        </p:spPr>
        <p:txBody>
          <a:bodyPr anchor="t" rtlCol="false" tIns="0" lIns="0" bIns="0" rIns="0">
            <a:spAutoFit/>
          </a:bodyPr>
          <a:lstStyle/>
          <a:p>
            <a:pPr algn="l">
              <a:lnSpc>
                <a:spcPts val="3625"/>
              </a:lnSpc>
            </a:pPr>
            <a:r>
              <a:rPr lang="en-US" sz="2589" b="true">
                <a:solidFill>
                  <a:srgbClr val="193378"/>
                </a:solidFill>
                <a:latin typeface="Montserrat Classic Bold"/>
                <a:ea typeface="Montserrat Classic Bold"/>
                <a:cs typeface="Montserrat Classic Bold"/>
                <a:sym typeface="Montserrat Classic Bold"/>
              </a:rPr>
              <a:t>Website</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288173" y="761432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615568" y="824384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6254765" y="-670628"/>
            <a:ext cx="2710648" cy="271064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7610088" y="1286533"/>
            <a:ext cx="1482057" cy="148205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351375" y="296213"/>
            <a:ext cx="4547292" cy="784016"/>
          </a:xfrm>
          <a:custGeom>
            <a:avLst/>
            <a:gdLst/>
            <a:ahLst/>
            <a:cxnLst/>
            <a:rect r="r" b="b" t="t" l="l"/>
            <a:pathLst>
              <a:path h="784016" w="4547292">
                <a:moveTo>
                  <a:pt x="0" y="0"/>
                </a:moveTo>
                <a:lnTo>
                  <a:pt x="4547292" y="0"/>
                </a:lnTo>
                <a:lnTo>
                  <a:pt x="4547292" y="784016"/>
                </a:lnTo>
                <a:lnTo>
                  <a:pt x="0" y="784016"/>
                </a:lnTo>
                <a:lnTo>
                  <a:pt x="0" y="0"/>
                </a:lnTo>
                <a:close/>
              </a:path>
            </a:pathLst>
          </a:custGeom>
          <a:blipFill>
            <a:blip r:embed="rId6"/>
            <a:stretch>
              <a:fillRect l="0" t="0" r="0" b="0"/>
            </a:stretch>
          </a:blipFill>
        </p:spPr>
      </p:sp>
      <p:grpSp>
        <p:nvGrpSpPr>
          <p:cNvPr name="Group 18" id="18"/>
          <p:cNvGrpSpPr/>
          <p:nvPr/>
        </p:nvGrpSpPr>
        <p:grpSpPr>
          <a:xfrm rot="0">
            <a:off x="4490109" y="8379944"/>
            <a:ext cx="817116" cy="817116"/>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1" id="21"/>
          <p:cNvSpPr/>
          <p:nvPr/>
        </p:nvSpPr>
        <p:spPr>
          <a:xfrm flipH="false" flipV="false" rot="0">
            <a:off x="4661623" y="8551458"/>
            <a:ext cx="474088" cy="474088"/>
          </a:xfrm>
          <a:custGeom>
            <a:avLst/>
            <a:gdLst/>
            <a:ahLst/>
            <a:cxnLst/>
            <a:rect r="r" b="b" t="t" l="l"/>
            <a:pathLst>
              <a:path h="474088" w="474088">
                <a:moveTo>
                  <a:pt x="0" y="0"/>
                </a:moveTo>
                <a:lnTo>
                  <a:pt x="474088" y="0"/>
                </a:lnTo>
                <a:lnTo>
                  <a:pt x="474088" y="474088"/>
                </a:lnTo>
                <a:lnTo>
                  <a:pt x="0" y="474088"/>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22" id="22"/>
          <p:cNvSpPr/>
          <p:nvPr/>
        </p:nvSpPr>
        <p:spPr>
          <a:xfrm flipH="false" flipV="false" rot="0">
            <a:off x="585135" y="1750857"/>
            <a:ext cx="3392643" cy="3392643"/>
          </a:xfrm>
          <a:custGeom>
            <a:avLst/>
            <a:gdLst/>
            <a:ahLst/>
            <a:cxnLst/>
            <a:rect r="r" b="b" t="t" l="l"/>
            <a:pathLst>
              <a:path h="3392643" w="3392643">
                <a:moveTo>
                  <a:pt x="0" y="0"/>
                </a:moveTo>
                <a:lnTo>
                  <a:pt x="3392643" y="0"/>
                </a:lnTo>
                <a:lnTo>
                  <a:pt x="3392643" y="3392643"/>
                </a:lnTo>
                <a:lnTo>
                  <a:pt x="0" y="3392643"/>
                </a:lnTo>
                <a:lnTo>
                  <a:pt x="0" y="0"/>
                </a:lnTo>
                <a:close/>
              </a:path>
            </a:pathLst>
          </a:custGeom>
          <a:blipFill>
            <a:blip r:embed="rId9"/>
            <a:stretch>
              <a:fillRect l="0" t="0" r="0" b="0"/>
            </a:stretch>
          </a:blipFill>
        </p:spPr>
      </p:sp>
      <p:sp>
        <p:nvSpPr>
          <p:cNvPr name="Freeform 23" id="23"/>
          <p:cNvSpPr/>
          <p:nvPr/>
        </p:nvSpPr>
        <p:spPr>
          <a:xfrm flipH="false" flipV="false" rot="0">
            <a:off x="4866154" y="1585947"/>
            <a:ext cx="3545326" cy="3344838"/>
          </a:xfrm>
          <a:custGeom>
            <a:avLst/>
            <a:gdLst/>
            <a:ahLst/>
            <a:cxnLst/>
            <a:rect r="r" b="b" t="t" l="l"/>
            <a:pathLst>
              <a:path h="3344838" w="3545326">
                <a:moveTo>
                  <a:pt x="0" y="0"/>
                </a:moveTo>
                <a:lnTo>
                  <a:pt x="3545327" y="0"/>
                </a:lnTo>
                <a:lnTo>
                  <a:pt x="3545327" y="3344838"/>
                </a:lnTo>
                <a:lnTo>
                  <a:pt x="0" y="3344838"/>
                </a:lnTo>
                <a:lnTo>
                  <a:pt x="0" y="0"/>
                </a:lnTo>
                <a:close/>
              </a:path>
            </a:pathLst>
          </a:custGeom>
          <a:blipFill>
            <a:blip r:embed="rId10"/>
            <a:stretch>
              <a:fillRect l="0" t="-2996" r="0" b="-2996"/>
            </a:stretch>
          </a:blipFill>
        </p:spPr>
      </p:sp>
      <p:sp>
        <p:nvSpPr>
          <p:cNvPr name="Freeform 24" id="24"/>
          <p:cNvSpPr/>
          <p:nvPr/>
        </p:nvSpPr>
        <p:spPr>
          <a:xfrm flipH="false" flipV="false" rot="0">
            <a:off x="9144000" y="1286533"/>
            <a:ext cx="3906514" cy="3652591"/>
          </a:xfrm>
          <a:custGeom>
            <a:avLst/>
            <a:gdLst/>
            <a:ahLst/>
            <a:cxnLst/>
            <a:rect r="r" b="b" t="t" l="l"/>
            <a:pathLst>
              <a:path h="3652591" w="3906514">
                <a:moveTo>
                  <a:pt x="0" y="0"/>
                </a:moveTo>
                <a:lnTo>
                  <a:pt x="3906514" y="0"/>
                </a:lnTo>
                <a:lnTo>
                  <a:pt x="3906514" y="3652590"/>
                </a:lnTo>
                <a:lnTo>
                  <a:pt x="0" y="3652590"/>
                </a:lnTo>
                <a:lnTo>
                  <a:pt x="0" y="0"/>
                </a:lnTo>
                <a:close/>
              </a:path>
            </a:pathLst>
          </a:custGeom>
          <a:blipFill>
            <a:blip r:embed="rId11"/>
            <a:stretch>
              <a:fillRect l="0" t="0" r="0" b="0"/>
            </a:stretch>
          </a:blipFill>
        </p:spPr>
      </p:sp>
      <p:sp>
        <p:nvSpPr>
          <p:cNvPr name="Freeform 25" id="25"/>
          <p:cNvSpPr/>
          <p:nvPr/>
        </p:nvSpPr>
        <p:spPr>
          <a:xfrm flipH="false" flipV="false" rot="0">
            <a:off x="13647958" y="1629023"/>
            <a:ext cx="3010690" cy="3010690"/>
          </a:xfrm>
          <a:custGeom>
            <a:avLst/>
            <a:gdLst/>
            <a:ahLst/>
            <a:cxnLst/>
            <a:rect r="r" b="b" t="t" l="l"/>
            <a:pathLst>
              <a:path h="3010690" w="3010690">
                <a:moveTo>
                  <a:pt x="0" y="0"/>
                </a:moveTo>
                <a:lnTo>
                  <a:pt x="3010690" y="0"/>
                </a:lnTo>
                <a:lnTo>
                  <a:pt x="3010690" y="3010690"/>
                </a:lnTo>
                <a:lnTo>
                  <a:pt x="0" y="3010690"/>
                </a:lnTo>
                <a:lnTo>
                  <a:pt x="0" y="0"/>
                </a:lnTo>
                <a:close/>
              </a:path>
            </a:pathLst>
          </a:custGeom>
          <a:blipFill>
            <a:blip r:embed="rId12"/>
            <a:stretch>
              <a:fillRect l="0" t="0" r="0" b="0"/>
            </a:stretch>
          </a:blipFill>
        </p:spPr>
      </p:sp>
      <p:sp>
        <p:nvSpPr>
          <p:cNvPr name="Freeform 26" id="26"/>
          <p:cNvSpPr/>
          <p:nvPr/>
        </p:nvSpPr>
        <p:spPr>
          <a:xfrm flipH="false" flipV="false" rot="0">
            <a:off x="585135" y="4939123"/>
            <a:ext cx="3756325" cy="3335718"/>
          </a:xfrm>
          <a:custGeom>
            <a:avLst/>
            <a:gdLst/>
            <a:ahLst/>
            <a:cxnLst/>
            <a:rect r="r" b="b" t="t" l="l"/>
            <a:pathLst>
              <a:path h="3335718" w="3756325">
                <a:moveTo>
                  <a:pt x="0" y="0"/>
                </a:moveTo>
                <a:lnTo>
                  <a:pt x="3756325" y="0"/>
                </a:lnTo>
                <a:lnTo>
                  <a:pt x="3756325" y="3335718"/>
                </a:lnTo>
                <a:lnTo>
                  <a:pt x="0" y="3335718"/>
                </a:lnTo>
                <a:lnTo>
                  <a:pt x="0" y="0"/>
                </a:lnTo>
                <a:close/>
              </a:path>
            </a:pathLst>
          </a:custGeom>
          <a:blipFill>
            <a:blip r:embed="rId13"/>
            <a:stretch>
              <a:fillRect l="0" t="-12609" r="0" b="0"/>
            </a:stretch>
          </a:blipFill>
        </p:spPr>
      </p:sp>
      <p:sp>
        <p:nvSpPr>
          <p:cNvPr name="Freeform 27" id="27"/>
          <p:cNvSpPr/>
          <p:nvPr/>
        </p:nvSpPr>
        <p:spPr>
          <a:xfrm flipH="false" flipV="false" rot="0">
            <a:off x="4929508" y="4639713"/>
            <a:ext cx="3418620" cy="3418620"/>
          </a:xfrm>
          <a:custGeom>
            <a:avLst/>
            <a:gdLst/>
            <a:ahLst/>
            <a:cxnLst/>
            <a:rect r="r" b="b" t="t" l="l"/>
            <a:pathLst>
              <a:path h="3418620" w="3418620">
                <a:moveTo>
                  <a:pt x="0" y="0"/>
                </a:moveTo>
                <a:lnTo>
                  <a:pt x="3418620" y="0"/>
                </a:lnTo>
                <a:lnTo>
                  <a:pt x="3418620" y="3418620"/>
                </a:lnTo>
                <a:lnTo>
                  <a:pt x="0" y="3418620"/>
                </a:lnTo>
                <a:lnTo>
                  <a:pt x="0" y="0"/>
                </a:lnTo>
                <a:close/>
              </a:path>
            </a:pathLst>
          </a:custGeom>
          <a:blipFill>
            <a:blip r:embed="rId14"/>
            <a:stretch>
              <a:fillRect l="0" t="0" r="0" b="0"/>
            </a:stretch>
          </a:blipFill>
        </p:spPr>
      </p:sp>
      <p:sp>
        <p:nvSpPr>
          <p:cNvPr name="Freeform 28" id="28"/>
          <p:cNvSpPr/>
          <p:nvPr/>
        </p:nvSpPr>
        <p:spPr>
          <a:xfrm flipH="false" flipV="false" rot="0">
            <a:off x="9190522" y="4569218"/>
            <a:ext cx="3813469" cy="3813469"/>
          </a:xfrm>
          <a:custGeom>
            <a:avLst/>
            <a:gdLst/>
            <a:ahLst/>
            <a:cxnLst/>
            <a:rect r="r" b="b" t="t" l="l"/>
            <a:pathLst>
              <a:path h="3813469" w="3813469">
                <a:moveTo>
                  <a:pt x="0" y="0"/>
                </a:moveTo>
                <a:lnTo>
                  <a:pt x="3813470" y="0"/>
                </a:lnTo>
                <a:lnTo>
                  <a:pt x="3813470" y="3813470"/>
                </a:lnTo>
                <a:lnTo>
                  <a:pt x="0" y="3813470"/>
                </a:lnTo>
                <a:lnTo>
                  <a:pt x="0" y="0"/>
                </a:lnTo>
                <a:close/>
              </a:path>
            </a:pathLst>
          </a:custGeom>
          <a:blipFill>
            <a:blip r:embed="rId15"/>
            <a:stretch>
              <a:fillRect l="0" t="0" r="0" b="0"/>
            </a:stretch>
          </a:blipFill>
        </p:spPr>
      </p:sp>
      <p:sp>
        <p:nvSpPr>
          <p:cNvPr name="Freeform 29" id="29"/>
          <p:cNvSpPr/>
          <p:nvPr/>
        </p:nvSpPr>
        <p:spPr>
          <a:xfrm flipH="false" flipV="false" rot="0">
            <a:off x="13641064" y="4548793"/>
            <a:ext cx="3600461" cy="3600461"/>
          </a:xfrm>
          <a:custGeom>
            <a:avLst/>
            <a:gdLst/>
            <a:ahLst/>
            <a:cxnLst/>
            <a:rect r="r" b="b" t="t" l="l"/>
            <a:pathLst>
              <a:path h="3600461" w="3600461">
                <a:moveTo>
                  <a:pt x="0" y="0"/>
                </a:moveTo>
                <a:lnTo>
                  <a:pt x="3600461" y="0"/>
                </a:lnTo>
                <a:lnTo>
                  <a:pt x="3600461" y="3600461"/>
                </a:lnTo>
                <a:lnTo>
                  <a:pt x="0" y="3600461"/>
                </a:lnTo>
                <a:lnTo>
                  <a:pt x="0" y="0"/>
                </a:lnTo>
                <a:close/>
              </a:path>
            </a:pathLst>
          </a:custGeom>
          <a:blipFill>
            <a:blip r:embed="rId16"/>
            <a:stretch>
              <a:fillRect l="0" t="0" r="0" b="0"/>
            </a:stretch>
          </a:blipFill>
        </p:spPr>
      </p:sp>
      <p:sp>
        <p:nvSpPr>
          <p:cNvPr name="TextBox 30" id="30"/>
          <p:cNvSpPr txBox="true"/>
          <p:nvPr/>
        </p:nvSpPr>
        <p:spPr>
          <a:xfrm rot="0">
            <a:off x="5843959" y="9016021"/>
            <a:ext cx="11766129" cy="295073"/>
          </a:xfrm>
          <a:prstGeom prst="rect">
            <a:avLst/>
          </a:prstGeom>
        </p:spPr>
        <p:txBody>
          <a:bodyPr anchor="t" rtlCol="false" tIns="0" lIns="0" bIns="0" rIns="0">
            <a:spAutoFit/>
          </a:bodyPr>
          <a:lstStyle/>
          <a:p>
            <a:pPr algn="l">
              <a:lnSpc>
                <a:spcPts val="2374"/>
              </a:lnSpc>
            </a:pPr>
            <a:r>
              <a:rPr lang="en-US" b="true" sz="1914" spc="-38" u="sng">
                <a:solidFill>
                  <a:srgbClr val="000000"/>
                </a:solidFill>
                <a:latin typeface="Montserrat Bold"/>
                <a:ea typeface="Montserrat Bold"/>
                <a:cs typeface="Montserrat Bold"/>
                <a:sym typeface="Montserrat Bold"/>
              </a:rPr>
              <a:t>https://www.naugramedical.com/hospital-medical-furniture</a:t>
            </a:r>
          </a:p>
        </p:txBody>
      </p:sp>
      <p:sp>
        <p:nvSpPr>
          <p:cNvPr name="TextBox 31" id="31"/>
          <p:cNvSpPr txBox="true"/>
          <p:nvPr/>
        </p:nvSpPr>
        <p:spPr>
          <a:xfrm rot="0">
            <a:off x="5843959" y="8465037"/>
            <a:ext cx="1589716" cy="439050"/>
          </a:xfrm>
          <a:prstGeom prst="rect">
            <a:avLst/>
          </a:prstGeom>
        </p:spPr>
        <p:txBody>
          <a:bodyPr anchor="t" rtlCol="false" tIns="0" lIns="0" bIns="0" rIns="0">
            <a:spAutoFit/>
          </a:bodyPr>
          <a:lstStyle/>
          <a:p>
            <a:pPr algn="l">
              <a:lnSpc>
                <a:spcPts val="3625"/>
              </a:lnSpc>
            </a:pPr>
            <a:r>
              <a:rPr lang="en-US" sz="2589" b="true">
                <a:solidFill>
                  <a:srgbClr val="193378"/>
                </a:solidFill>
                <a:latin typeface="Montserrat Classic Bold"/>
                <a:ea typeface="Montserrat Classic Bold"/>
                <a:cs typeface="Montserrat Classic Bold"/>
                <a:sym typeface="Montserrat Classic Bold"/>
              </a:rPr>
              <a:t>Website</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762526" y="8366092"/>
            <a:ext cx="892208" cy="892208"/>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949802" y="8553368"/>
            <a:ext cx="517657" cy="517657"/>
          </a:xfrm>
          <a:custGeom>
            <a:avLst/>
            <a:gdLst/>
            <a:ahLst/>
            <a:cxnLst/>
            <a:rect r="r" b="b" t="t" l="l"/>
            <a:pathLst>
              <a:path h="517657" w="517657">
                <a:moveTo>
                  <a:pt x="0" y="0"/>
                </a:moveTo>
                <a:lnTo>
                  <a:pt x="517656" y="0"/>
                </a:lnTo>
                <a:lnTo>
                  <a:pt x="517656" y="517656"/>
                </a:lnTo>
                <a:lnTo>
                  <a:pt x="0" y="51765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3" id="13"/>
          <p:cNvGrpSpPr/>
          <p:nvPr/>
        </p:nvGrpSpPr>
        <p:grpSpPr>
          <a:xfrm rot="0">
            <a:off x="690361" y="7005425"/>
            <a:ext cx="892208" cy="892208"/>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5" id="15"/>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6" id="16"/>
          <p:cNvSpPr/>
          <p:nvPr/>
        </p:nvSpPr>
        <p:spPr>
          <a:xfrm flipH="false" flipV="false" rot="0">
            <a:off x="928642" y="7236006"/>
            <a:ext cx="415645" cy="402798"/>
          </a:xfrm>
          <a:custGeom>
            <a:avLst/>
            <a:gdLst/>
            <a:ahLst/>
            <a:cxnLst/>
            <a:rect r="r" b="b" t="t" l="l"/>
            <a:pathLst>
              <a:path h="402798" w="415645">
                <a:moveTo>
                  <a:pt x="0" y="0"/>
                </a:moveTo>
                <a:lnTo>
                  <a:pt x="415646" y="0"/>
                </a:lnTo>
                <a:lnTo>
                  <a:pt x="415646" y="402799"/>
                </a:lnTo>
                <a:lnTo>
                  <a:pt x="0" y="40279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7" id="17"/>
          <p:cNvSpPr/>
          <p:nvPr/>
        </p:nvSpPr>
        <p:spPr>
          <a:xfrm flipH="false" flipV="false" rot="0">
            <a:off x="565448" y="5052701"/>
            <a:ext cx="726388" cy="181597"/>
          </a:xfrm>
          <a:custGeom>
            <a:avLst/>
            <a:gdLst/>
            <a:ahLst/>
            <a:cxnLst/>
            <a:rect r="r" b="b" t="t" l="l"/>
            <a:pathLst>
              <a:path h="181597" w="726388">
                <a:moveTo>
                  <a:pt x="0" y="0"/>
                </a:moveTo>
                <a:lnTo>
                  <a:pt x="726388" y="0"/>
                </a:lnTo>
                <a:lnTo>
                  <a:pt x="726388" y="181598"/>
                </a:lnTo>
                <a:lnTo>
                  <a:pt x="0" y="18159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18" id="18"/>
          <p:cNvGrpSpPr/>
          <p:nvPr/>
        </p:nvGrpSpPr>
        <p:grpSpPr>
          <a:xfrm rot="0">
            <a:off x="-2589502" y="9176133"/>
            <a:ext cx="3933790" cy="3933790"/>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21" id="21"/>
          <p:cNvGrpSpPr/>
          <p:nvPr/>
        </p:nvGrpSpPr>
        <p:grpSpPr>
          <a:xfrm rot="0">
            <a:off x="-500918" y="8435467"/>
            <a:ext cx="1001836" cy="1001836"/>
            <a:chOff x="0" y="0"/>
            <a:chExt cx="812800" cy="812800"/>
          </a:xfrm>
        </p:grpSpPr>
        <p:sp>
          <p:nvSpPr>
            <p:cNvPr name="Freeform 22" id="2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23" id="2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24" id="24"/>
          <p:cNvSpPr/>
          <p:nvPr/>
        </p:nvSpPr>
        <p:spPr>
          <a:xfrm flipH="false" flipV="false" rot="0">
            <a:off x="12067618" y="7907898"/>
            <a:ext cx="366528" cy="373532"/>
          </a:xfrm>
          <a:custGeom>
            <a:avLst/>
            <a:gdLst/>
            <a:ahLst/>
            <a:cxnLst/>
            <a:rect r="r" b="b" t="t" l="l"/>
            <a:pathLst>
              <a:path h="373532" w="366528">
                <a:moveTo>
                  <a:pt x="0" y="0"/>
                </a:moveTo>
                <a:lnTo>
                  <a:pt x="366528" y="0"/>
                </a:lnTo>
                <a:lnTo>
                  <a:pt x="366528" y="373531"/>
                </a:lnTo>
                <a:lnTo>
                  <a:pt x="0" y="373531"/>
                </a:lnTo>
                <a:lnTo>
                  <a:pt x="0" y="0"/>
                </a:lnTo>
                <a:close/>
              </a:path>
            </a:pathLst>
          </a:custGeom>
          <a:blipFill>
            <a:blip r:embed="rId10">
              <a:alphaModFix amt="25000"/>
              <a:extLst>
                <a:ext uri="{96DAC541-7B7A-43D3-8B79-37D633B846F1}">
                  <asvg:svgBlip xmlns:asvg="http://schemas.microsoft.com/office/drawing/2016/SVG/main" r:embed="rId11"/>
                </a:ext>
              </a:extLst>
            </a:blip>
            <a:stretch>
              <a:fillRect l="0" t="0" r="0" b="0"/>
            </a:stretch>
          </a:blipFill>
        </p:spPr>
      </p:sp>
      <p:sp>
        <p:nvSpPr>
          <p:cNvPr name="Freeform 25" id="25"/>
          <p:cNvSpPr/>
          <p:nvPr/>
        </p:nvSpPr>
        <p:spPr>
          <a:xfrm flipH="false" flipV="false" rot="0">
            <a:off x="8174869" y="807408"/>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10">
              <a:alphaModFix amt="25000"/>
              <a:extLst>
                <a:ext uri="{96DAC541-7B7A-43D3-8B79-37D633B846F1}">
                  <asvg:svgBlip xmlns:asvg="http://schemas.microsoft.com/office/drawing/2016/SVG/main" r:embed="rId11"/>
                </a:ext>
              </a:extLst>
            </a:blip>
            <a:stretch>
              <a:fillRect l="0" t="0" r="0" b="0"/>
            </a:stretch>
          </a:blipFill>
        </p:spPr>
      </p:sp>
      <p:sp>
        <p:nvSpPr>
          <p:cNvPr name="Freeform 26" id="26"/>
          <p:cNvSpPr/>
          <p:nvPr/>
        </p:nvSpPr>
        <p:spPr>
          <a:xfrm flipH="false" flipV="false" rot="0">
            <a:off x="588979" y="356891"/>
            <a:ext cx="6117477" cy="1054737"/>
          </a:xfrm>
          <a:custGeom>
            <a:avLst/>
            <a:gdLst/>
            <a:ahLst/>
            <a:cxnLst/>
            <a:rect r="r" b="b" t="t" l="l"/>
            <a:pathLst>
              <a:path h="1054737" w="6117477">
                <a:moveTo>
                  <a:pt x="0" y="0"/>
                </a:moveTo>
                <a:lnTo>
                  <a:pt x="6117478" y="0"/>
                </a:lnTo>
                <a:lnTo>
                  <a:pt x="6117478" y="1054737"/>
                </a:lnTo>
                <a:lnTo>
                  <a:pt x="0" y="1054737"/>
                </a:lnTo>
                <a:lnTo>
                  <a:pt x="0" y="0"/>
                </a:lnTo>
                <a:close/>
              </a:path>
            </a:pathLst>
          </a:custGeom>
          <a:blipFill>
            <a:blip r:embed="rId12"/>
            <a:stretch>
              <a:fillRect l="0" t="0" r="0" b="0"/>
            </a:stretch>
          </a:blipFill>
        </p:spPr>
      </p:sp>
      <p:sp>
        <p:nvSpPr>
          <p:cNvPr name="Freeform 27" id="27"/>
          <p:cNvSpPr/>
          <p:nvPr/>
        </p:nvSpPr>
        <p:spPr>
          <a:xfrm flipH="false" flipV="false" rot="0">
            <a:off x="15116088" y="9472220"/>
            <a:ext cx="505996" cy="515665"/>
          </a:xfrm>
          <a:custGeom>
            <a:avLst/>
            <a:gdLst/>
            <a:ahLst/>
            <a:cxnLst/>
            <a:rect r="r" b="b" t="t" l="l"/>
            <a:pathLst>
              <a:path h="515665" w="505996">
                <a:moveTo>
                  <a:pt x="0" y="0"/>
                </a:moveTo>
                <a:lnTo>
                  <a:pt x="505996" y="0"/>
                </a:lnTo>
                <a:lnTo>
                  <a:pt x="505996" y="515665"/>
                </a:lnTo>
                <a:lnTo>
                  <a:pt x="0" y="515665"/>
                </a:lnTo>
                <a:lnTo>
                  <a:pt x="0" y="0"/>
                </a:lnTo>
                <a:close/>
              </a:path>
            </a:pathLst>
          </a:custGeom>
          <a:blipFill>
            <a:blip r:embed="rId10">
              <a:alphaModFix amt="25000"/>
              <a:extLst>
                <a:ext uri="{96DAC541-7B7A-43D3-8B79-37D633B846F1}">
                  <asvg:svgBlip xmlns:asvg="http://schemas.microsoft.com/office/drawing/2016/SVG/main" r:embed="rId11"/>
                </a:ext>
              </a:extLst>
            </a:blip>
            <a:stretch>
              <a:fillRect l="0" t="0" r="0" b="0"/>
            </a:stretch>
          </a:blipFill>
        </p:spPr>
      </p:sp>
      <p:sp>
        <p:nvSpPr>
          <p:cNvPr name="Freeform 28" id="28"/>
          <p:cNvSpPr/>
          <p:nvPr/>
        </p:nvSpPr>
        <p:spPr>
          <a:xfrm flipH="false" flipV="false" rot="0">
            <a:off x="13932257" y="0"/>
            <a:ext cx="4444722" cy="4444722"/>
          </a:xfrm>
          <a:custGeom>
            <a:avLst/>
            <a:gdLst/>
            <a:ahLst/>
            <a:cxnLst/>
            <a:rect r="r" b="b" t="t" l="l"/>
            <a:pathLst>
              <a:path h="4444722" w="4444722">
                <a:moveTo>
                  <a:pt x="0" y="0"/>
                </a:moveTo>
                <a:lnTo>
                  <a:pt x="4444723" y="0"/>
                </a:lnTo>
                <a:lnTo>
                  <a:pt x="4444723" y="4444722"/>
                </a:lnTo>
                <a:lnTo>
                  <a:pt x="0" y="4444722"/>
                </a:lnTo>
                <a:lnTo>
                  <a:pt x="0" y="0"/>
                </a:lnTo>
                <a:close/>
              </a:path>
            </a:pathLst>
          </a:custGeom>
          <a:blipFill>
            <a:blip r:embed="rId13"/>
            <a:stretch>
              <a:fillRect l="0" t="0" r="0" b="0"/>
            </a:stretch>
          </a:blipFill>
        </p:spPr>
      </p:sp>
      <p:sp>
        <p:nvSpPr>
          <p:cNvPr name="Freeform 29" id="29"/>
          <p:cNvSpPr/>
          <p:nvPr/>
        </p:nvSpPr>
        <p:spPr>
          <a:xfrm flipH="false" flipV="false" rot="0">
            <a:off x="10898545" y="356891"/>
            <a:ext cx="2704673" cy="4433890"/>
          </a:xfrm>
          <a:custGeom>
            <a:avLst/>
            <a:gdLst/>
            <a:ahLst/>
            <a:cxnLst/>
            <a:rect r="r" b="b" t="t" l="l"/>
            <a:pathLst>
              <a:path h="4433890" w="2704673">
                <a:moveTo>
                  <a:pt x="0" y="0"/>
                </a:moveTo>
                <a:lnTo>
                  <a:pt x="2704673" y="0"/>
                </a:lnTo>
                <a:lnTo>
                  <a:pt x="2704673" y="4433890"/>
                </a:lnTo>
                <a:lnTo>
                  <a:pt x="0" y="4433890"/>
                </a:lnTo>
                <a:lnTo>
                  <a:pt x="0" y="0"/>
                </a:lnTo>
                <a:close/>
              </a:path>
            </a:pathLst>
          </a:custGeom>
          <a:blipFill>
            <a:blip r:embed="rId14"/>
            <a:stretch>
              <a:fillRect l="0" t="0" r="0" b="0"/>
            </a:stretch>
          </a:blipFill>
        </p:spPr>
      </p:sp>
      <p:sp>
        <p:nvSpPr>
          <p:cNvPr name="Freeform 30" id="30"/>
          <p:cNvSpPr/>
          <p:nvPr/>
        </p:nvSpPr>
        <p:spPr>
          <a:xfrm flipH="false" flipV="false" rot="0">
            <a:off x="12067618" y="4790781"/>
            <a:ext cx="3980213" cy="3980213"/>
          </a:xfrm>
          <a:custGeom>
            <a:avLst/>
            <a:gdLst/>
            <a:ahLst/>
            <a:cxnLst/>
            <a:rect r="r" b="b" t="t" l="l"/>
            <a:pathLst>
              <a:path h="3980213" w="3980213">
                <a:moveTo>
                  <a:pt x="0" y="0"/>
                </a:moveTo>
                <a:lnTo>
                  <a:pt x="3980213" y="0"/>
                </a:lnTo>
                <a:lnTo>
                  <a:pt x="3980213" y="3980213"/>
                </a:lnTo>
                <a:lnTo>
                  <a:pt x="0" y="3980213"/>
                </a:lnTo>
                <a:lnTo>
                  <a:pt x="0" y="0"/>
                </a:lnTo>
                <a:close/>
              </a:path>
            </a:pathLst>
          </a:custGeom>
          <a:blipFill>
            <a:blip r:embed="rId15"/>
            <a:stretch>
              <a:fillRect l="0" t="0" r="0" b="0"/>
            </a:stretch>
          </a:blipFill>
        </p:spPr>
      </p:sp>
      <p:sp>
        <p:nvSpPr>
          <p:cNvPr name="TextBox 31" id="31"/>
          <p:cNvSpPr txBox="true"/>
          <p:nvPr/>
        </p:nvSpPr>
        <p:spPr>
          <a:xfrm rot="0">
            <a:off x="1911909" y="8833636"/>
            <a:ext cx="13457177" cy="304165"/>
          </a:xfrm>
          <a:prstGeom prst="rect">
            <a:avLst/>
          </a:prstGeom>
        </p:spPr>
        <p:txBody>
          <a:bodyPr anchor="t" rtlCol="false" tIns="0" lIns="0" bIns="0" rIns="0">
            <a:spAutoFit/>
          </a:bodyPr>
          <a:lstStyle/>
          <a:p>
            <a:pPr algn="l">
              <a:lnSpc>
                <a:spcPts val="2480"/>
              </a:lnSpc>
            </a:pPr>
            <a:r>
              <a:rPr lang="en-US" b="true" sz="2000" spc="-40" u="sng">
                <a:solidFill>
                  <a:srgbClr val="000000"/>
                </a:solidFill>
                <a:latin typeface="Montserrat Bold"/>
                <a:ea typeface="Montserrat Bold"/>
                <a:cs typeface="Montserrat Bold"/>
                <a:sym typeface="Montserrat Bold"/>
              </a:rPr>
              <a:t>https://www.naugramedical.com/hospital-medical-furniture</a:t>
            </a:r>
          </a:p>
        </p:txBody>
      </p:sp>
      <p:sp>
        <p:nvSpPr>
          <p:cNvPr name="TextBox 32" id="32"/>
          <p:cNvSpPr txBox="true"/>
          <p:nvPr/>
        </p:nvSpPr>
        <p:spPr>
          <a:xfrm rot="0">
            <a:off x="1895285" y="7548107"/>
            <a:ext cx="6129493" cy="359791"/>
          </a:xfrm>
          <a:prstGeom prst="rect">
            <a:avLst/>
          </a:prstGeom>
        </p:spPr>
        <p:txBody>
          <a:bodyPr anchor="t" rtlCol="false" tIns="0" lIns="0" bIns="0" rIns="0">
            <a:spAutoFit/>
          </a:bodyPr>
          <a:lstStyle/>
          <a:p>
            <a:pPr algn="l">
              <a:lnSpc>
                <a:spcPts val="2851"/>
              </a:lnSpc>
            </a:pPr>
            <a:r>
              <a:rPr lang="en-US" sz="2299" spc="-45" b="true">
                <a:solidFill>
                  <a:srgbClr val="000000"/>
                </a:solidFill>
                <a:latin typeface="Montserrat Bold"/>
                <a:ea typeface="Montserrat Bold"/>
                <a:cs typeface="Montserrat Bold"/>
                <a:sym typeface="Montserrat Bold"/>
              </a:rPr>
              <a:t>+91-0171-2643080 , 2601773</a:t>
            </a:r>
          </a:p>
        </p:txBody>
      </p:sp>
      <p:sp>
        <p:nvSpPr>
          <p:cNvPr name="TextBox 33" id="33"/>
          <p:cNvSpPr txBox="true"/>
          <p:nvPr/>
        </p:nvSpPr>
        <p:spPr>
          <a:xfrm rot="0">
            <a:off x="1895285" y="6957800"/>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Phone</a:t>
            </a:r>
          </a:p>
        </p:txBody>
      </p:sp>
      <p:sp>
        <p:nvSpPr>
          <p:cNvPr name="TextBox 34" id="34"/>
          <p:cNvSpPr txBox="true"/>
          <p:nvPr/>
        </p:nvSpPr>
        <p:spPr>
          <a:xfrm rot="0">
            <a:off x="1911909" y="8233804"/>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
        <p:nvSpPr>
          <p:cNvPr name="TextBox 35" id="35"/>
          <p:cNvSpPr txBox="true"/>
          <p:nvPr/>
        </p:nvSpPr>
        <p:spPr>
          <a:xfrm rot="0">
            <a:off x="500918" y="3760242"/>
            <a:ext cx="5465120" cy="830514"/>
          </a:xfrm>
          <a:prstGeom prst="rect">
            <a:avLst/>
          </a:prstGeom>
        </p:spPr>
        <p:txBody>
          <a:bodyPr anchor="t" rtlCol="false" tIns="0" lIns="0" bIns="0" rIns="0">
            <a:spAutoFit/>
          </a:bodyPr>
          <a:lstStyle/>
          <a:p>
            <a:pPr algn="l">
              <a:lnSpc>
                <a:spcPts val="6359"/>
              </a:lnSpc>
            </a:pPr>
            <a:r>
              <a:rPr lang="en-US" sz="5999" b="true">
                <a:solidFill>
                  <a:srgbClr val="193378"/>
                </a:solidFill>
                <a:latin typeface="Montserrat Classic Bold"/>
                <a:ea typeface="Montserrat Classic Bold"/>
                <a:cs typeface="Montserrat Classic Bold"/>
                <a:sym typeface="Montserrat Classic Bold"/>
              </a:rPr>
              <a:t>Get In Touch</a:t>
            </a:r>
          </a:p>
        </p:txBody>
      </p:sp>
      <p:sp>
        <p:nvSpPr>
          <p:cNvPr name="TextBox 36" id="36"/>
          <p:cNvSpPr txBox="true"/>
          <p:nvPr/>
        </p:nvSpPr>
        <p:spPr>
          <a:xfrm rot="0">
            <a:off x="500918" y="1714428"/>
            <a:ext cx="10887955" cy="1838264"/>
          </a:xfrm>
          <a:prstGeom prst="rect">
            <a:avLst/>
          </a:prstGeom>
        </p:spPr>
        <p:txBody>
          <a:bodyPr anchor="t" rtlCol="false" tIns="0" lIns="0" bIns="0" rIns="0">
            <a:spAutoFit/>
          </a:bodyPr>
          <a:lstStyle/>
          <a:p>
            <a:pPr algn="l">
              <a:lnSpc>
                <a:spcPts val="14062"/>
              </a:lnSpc>
            </a:pPr>
            <a:r>
              <a:rPr lang="en-US" sz="13266" b="true">
                <a:solidFill>
                  <a:srgbClr val="3575FE"/>
                </a:solidFill>
                <a:latin typeface="Montserrat Classic Bold"/>
                <a:ea typeface="Montserrat Classic Bold"/>
                <a:cs typeface="Montserrat Classic Bold"/>
                <a:sym typeface="Montserrat Classic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DAGMycHz1sQ</dc:identifier>
  <dcterms:modified xsi:type="dcterms:W3CDTF">2011-08-01T06:04:30Z</dcterms:modified>
  <cp:revision>1</cp:revision>
  <dc:title>Hospital Medical Furniture Manufacturers</dc:title>
</cp:coreProperties>
</file>