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Vollkorn" charset="1" panose="00000500000000000000"/>
      <p:regular r:id="rId10"/>
    </p:embeddedFont>
    <p:embeddedFont>
      <p:font typeface="Vollkorn Bold" charset="1" panose="00000800000000000000"/>
      <p:regular r:id="rId11"/>
    </p:embeddedFont>
    <p:embeddedFont>
      <p:font typeface="Vollkorn Bold Italics" charset="1" panose="00000800000000000000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https://www.travipro.com/travel-portal-development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3.png" Type="http://schemas.openxmlformats.org/officeDocument/2006/relationships/image"/><Relationship Id="rId7" Target="../media/image1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12.png" Type="http://schemas.openxmlformats.org/officeDocument/2006/relationships/image"/><Relationship Id="rId5" Target="../media/image13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3.png" Type="http://schemas.openxmlformats.org/officeDocument/2006/relationships/image"/><Relationship Id="rId9" Target="../media/image1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13319331" y="-2461842"/>
            <a:ext cx="24090784" cy="27940547"/>
          </a:xfrm>
          <a:custGeom>
            <a:avLst/>
            <a:gdLst/>
            <a:ahLst/>
            <a:cxnLst/>
            <a:rect r="r" b="b" t="t" l="l"/>
            <a:pathLst>
              <a:path h="27940547" w="24090784">
                <a:moveTo>
                  <a:pt x="0" y="0"/>
                </a:moveTo>
                <a:lnTo>
                  <a:pt x="24090784" y="0"/>
                </a:lnTo>
                <a:lnTo>
                  <a:pt x="24090784" y="27940547"/>
                </a:lnTo>
                <a:lnTo>
                  <a:pt x="0" y="279405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74350" y="691165"/>
            <a:ext cx="1950688" cy="550597"/>
          </a:xfrm>
          <a:custGeom>
            <a:avLst/>
            <a:gdLst/>
            <a:ahLst/>
            <a:cxnLst/>
            <a:rect r="r" b="b" t="t" l="l"/>
            <a:pathLst>
              <a:path h="550597" w="1950688">
                <a:moveTo>
                  <a:pt x="0" y="0"/>
                </a:moveTo>
                <a:lnTo>
                  <a:pt x="1950689" y="0"/>
                </a:lnTo>
                <a:lnTo>
                  <a:pt x="1950689" y="550597"/>
                </a:lnTo>
                <a:lnTo>
                  <a:pt x="0" y="55059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9580028" y="1971576"/>
            <a:ext cx="8414060" cy="6343848"/>
            <a:chOff x="0" y="0"/>
            <a:chExt cx="1587737" cy="119708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587737" cy="1197087"/>
            </a:xfrm>
            <a:custGeom>
              <a:avLst/>
              <a:gdLst/>
              <a:ahLst/>
              <a:cxnLst/>
              <a:rect r="r" b="b" t="t" l="l"/>
              <a:pathLst>
                <a:path h="1197087" w="1587737">
                  <a:moveTo>
                    <a:pt x="0" y="0"/>
                  </a:moveTo>
                  <a:lnTo>
                    <a:pt x="1587737" y="0"/>
                  </a:lnTo>
                  <a:lnTo>
                    <a:pt x="1587737" y="1197087"/>
                  </a:lnTo>
                  <a:lnTo>
                    <a:pt x="0" y="1197087"/>
                  </a:lnTo>
                  <a:close/>
                </a:path>
              </a:pathLst>
            </a:custGeom>
            <a:blipFill>
              <a:blip r:embed="rId5"/>
              <a:stretch>
                <a:fillRect l="-6649" t="0" r="-6649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94722" y="8989060"/>
            <a:ext cx="10635254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FFFFFF"/>
                </a:solidFill>
                <a:latin typeface="Vollkorn"/>
                <a:ea typeface="Vollkorn"/>
                <a:cs typeface="Vollkorn"/>
                <a:sym typeface="Vollkorn"/>
              </a:rPr>
              <a:t>Visit - https://www.travipro.com/travel-portal-development.html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64289" y="3508383"/>
            <a:ext cx="8115300" cy="1998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79"/>
              </a:lnSpc>
            </a:pPr>
            <a:r>
              <a:rPr lang="en-US" b="true" sz="5699" u="sng">
                <a:solidFill>
                  <a:srgbClr val="00509D"/>
                </a:solidFill>
                <a:latin typeface="Vollkorn Bold"/>
                <a:ea typeface="Vollkorn Bold"/>
                <a:cs typeface="Vollkorn Bold"/>
                <a:sym typeface="Vollkorn Bold"/>
                <a:hlinkClick r:id="rId6" tooltip="https://www.travipro.com/travel-portal-development.html"/>
              </a:rPr>
              <a:t>Travel Portal Software Solutions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166635" y="5710100"/>
            <a:ext cx="2710607" cy="708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b="true" sz="4000" i="true">
                <a:solidFill>
                  <a:srgbClr val="FFFFFF"/>
                </a:solidFill>
                <a:latin typeface="Vollkorn Bold Italics"/>
                <a:ea typeface="Vollkorn Bold Italics"/>
                <a:cs typeface="Vollkorn Bold Italics"/>
                <a:sym typeface="Vollkorn Bold Italics"/>
              </a:rPr>
              <a:t>By Travipro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11889208" y="-3376982"/>
            <a:ext cx="14692990" cy="17040964"/>
          </a:xfrm>
          <a:custGeom>
            <a:avLst/>
            <a:gdLst/>
            <a:ahLst/>
            <a:cxnLst/>
            <a:rect r="r" b="b" t="t" l="l"/>
            <a:pathLst>
              <a:path h="17040964" w="14692990">
                <a:moveTo>
                  <a:pt x="0" y="0"/>
                </a:moveTo>
                <a:lnTo>
                  <a:pt x="14692991" y="0"/>
                </a:lnTo>
                <a:lnTo>
                  <a:pt x="14692991" y="17040964"/>
                </a:lnTo>
                <a:lnTo>
                  <a:pt x="0" y="170409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4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true" rot="5400000">
            <a:off x="15658490" y="-3376982"/>
            <a:ext cx="14692990" cy="17040964"/>
          </a:xfrm>
          <a:custGeom>
            <a:avLst/>
            <a:gdLst/>
            <a:ahLst/>
            <a:cxnLst/>
            <a:rect r="r" b="b" t="t" l="l"/>
            <a:pathLst>
              <a:path h="17040964" w="14692990">
                <a:moveTo>
                  <a:pt x="14692990" y="17040964"/>
                </a:moveTo>
                <a:lnTo>
                  <a:pt x="0" y="17040964"/>
                </a:lnTo>
                <a:lnTo>
                  <a:pt x="0" y="0"/>
                </a:lnTo>
                <a:lnTo>
                  <a:pt x="14692990" y="0"/>
                </a:lnTo>
                <a:lnTo>
                  <a:pt x="14692990" y="17040964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607278" y="576039"/>
            <a:ext cx="1964208" cy="554413"/>
          </a:xfrm>
          <a:custGeom>
            <a:avLst/>
            <a:gdLst/>
            <a:ahLst/>
            <a:cxnLst/>
            <a:rect r="r" b="b" t="t" l="l"/>
            <a:pathLst>
              <a:path h="554413" w="1964208">
                <a:moveTo>
                  <a:pt x="0" y="0"/>
                </a:moveTo>
                <a:lnTo>
                  <a:pt x="1964207" y="0"/>
                </a:lnTo>
                <a:lnTo>
                  <a:pt x="1964207" y="554413"/>
                </a:lnTo>
                <a:lnTo>
                  <a:pt x="0" y="55441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505022" y="8793480"/>
            <a:ext cx="11986002" cy="464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https://www.travipro.com/travel-portal-development.html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977769" y="1198801"/>
            <a:ext cx="10506733" cy="2667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TraviPro's travel portal development services offer a comprehensive online booking system tailored for travel management companies, destination management companies, travel aggregators, B2B and B2C travel agencies, tour operators, and home-based travel agents.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354217" y="4241921"/>
            <a:ext cx="5579566" cy="915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509D"/>
                </a:solidFill>
                <a:latin typeface="Vollkorn Bold"/>
                <a:ea typeface="Vollkorn Bold"/>
                <a:cs typeface="Vollkorn Bold"/>
                <a:sym typeface="Vollkorn Bold"/>
              </a:rPr>
              <a:t>Key Features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977769" y="5543236"/>
            <a:ext cx="8768953" cy="4471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API Integration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User Management Modules: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E-Wallet and Payment Solutions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Content Management System (CMS)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Reporting and Analytics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Multi-Currency and Multi-Language Support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Dynamic Packaging System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SEO-Friendly Architecture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CBAC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098536" y="-6489066"/>
            <a:ext cx="8211618" cy="9523853"/>
          </a:xfrm>
          <a:custGeom>
            <a:avLst/>
            <a:gdLst/>
            <a:ahLst/>
            <a:cxnLst/>
            <a:rect r="r" b="b" t="t" l="l"/>
            <a:pathLst>
              <a:path h="9523853" w="8211618">
                <a:moveTo>
                  <a:pt x="0" y="0"/>
                </a:moveTo>
                <a:lnTo>
                  <a:pt x="8211617" y="0"/>
                </a:lnTo>
                <a:lnTo>
                  <a:pt x="8211617" y="9523853"/>
                </a:lnTo>
                <a:lnTo>
                  <a:pt x="0" y="95238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14238907" y="3680156"/>
            <a:ext cx="7721144" cy="8955001"/>
          </a:xfrm>
          <a:custGeom>
            <a:avLst/>
            <a:gdLst/>
            <a:ahLst/>
            <a:cxnLst/>
            <a:rect r="r" b="b" t="t" l="l"/>
            <a:pathLst>
              <a:path h="8955001" w="7721144">
                <a:moveTo>
                  <a:pt x="0" y="0"/>
                </a:moveTo>
                <a:lnTo>
                  <a:pt x="7721144" y="0"/>
                </a:lnTo>
                <a:lnTo>
                  <a:pt x="7721144" y="8955001"/>
                </a:lnTo>
                <a:lnTo>
                  <a:pt x="0" y="89550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606893"/>
            <a:ext cx="2047384" cy="577891"/>
          </a:xfrm>
          <a:custGeom>
            <a:avLst/>
            <a:gdLst/>
            <a:ahLst/>
            <a:cxnLst/>
            <a:rect r="r" b="b" t="t" l="l"/>
            <a:pathLst>
              <a:path h="577891" w="2047384">
                <a:moveTo>
                  <a:pt x="0" y="0"/>
                </a:moveTo>
                <a:lnTo>
                  <a:pt x="2047384" y="0"/>
                </a:lnTo>
                <a:lnTo>
                  <a:pt x="2047384" y="577891"/>
                </a:lnTo>
                <a:lnTo>
                  <a:pt x="0" y="57789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4008180" y="0"/>
            <a:ext cx="10638277" cy="7491653"/>
            <a:chOff x="0" y="0"/>
            <a:chExt cx="1648147" cy="116065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648147" cy="1160653"/>
            </a:xfrm>
            <a:custGeom>
              <a:avLst/>
              <a:gdLst/>
              <a:ahLst/>
              <a:cxnLst/>
              <a:rect r="r" b="b" t="t" l="l"/>
              <a:pathLst>
                <a:path h="1160653" w="1648147">
                  <a:moveTo>
                    <a:pt x="0" y="0"/>
                  </a:moveTo>
                  <a:lnTo>
                    <a:pt x="1648147" y="0"/>
                  </a:lnTo>
                  <a:lnTo>
                    <a:pt x="1648147" y="1160653"/>
                  </a:lnTo>
                  <a:lnTo>
                    <a:pt x="0" y="1160653"/>
                  </a:lnTo>
                  <a:close/>
                </a:path>
              </a:pathLst>
            </a:custGeom>
            <a:blipFill>
              <a:blip r:embed="rId7"/>
              <a:stretch>
                <a:fillRect l="0" t="-2540" r="0" b="-254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1374666" y="7735758"/>
            <a:ext cx="11798976" cy="1762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80"/>
              </a:lnSpc>
            </a:pPr>
            <a:r>
              <a:rPr lang="en-US" sz="2900">
                <a:solidFill>
                  <a:srgbClr val="00296B"/>
                </a:solidFill>
                <a:latin typeface="Vollkorn"/>
                <a:ea typeface="Vollkorn"/>
                <a:cs typeface="Vollkorn"/>
                <a:sym typeface="Vollkorn"/>
              </a:rPr>
              <a:t>B-112, Sector-64 Noida - 201301, Uttar Pradesh</a:t>
            </a:r>
          </a:p>
          <a:p>
            <a:pPr algn="l">
              <a:lnSpc>
                <a:spcPts val="3480"/>
              </a:lnSpc>
            </a:pPr>
            <a:r>
              <a:rPr lang="en-US" sz="2900">
                <a:solidFill>
                  <a:srgbClr val="00296B"/>
                </a:solidFill>
                <a:latin typeface="Vollkorn"/>
                <a:ea typeface="Vollkorn"/>
                <a:cs typeface="Vollkorn"/>
                <a:sym typeface="Vollkorn"/>
              </a:rPr>
              <a:t>Phone - +91 9560 433 318</a:t>
            </a:r>
          </a:p>
          <a:p>
            <a:pPr algn="l">
              <a:lnSpc>
                <a:spcPts val="3480"/>
              </a:lnSpc>
            </a:pPr>
            <a:r>
              <a:rPr lang="en-US" sz="2900">
                <a:solidFill>
                  <a:srgbClr val="00296B"/>
                </a:solidFill>
                <a:latin typeface="Vollkorn"/>
                <a:ea typeface="Vollkorn"/>
                <a:cs typeface="Vollkorn"/>
                <a:sym typeface="Vollkorn"/>
              </a:rPr>
              <a:t>Email - info@travipro.com</a:t>
            </a:r>
          </a:p>
          <a:p>
            <a:pPr algn="l">
              <a:lnSpc>
                <a:spcPts val="3480"/>
              </a:lnSpc>
            </a:pPr>
            <a:r>
              <a:rPr lang="en-US" sz="2900">
                <a:solidFill>
                  <a:srgbClr val="00296B"/>
                </a:solidFill>
                <a:latin typeface="Vollkorn"/>
                <a:ea typeface="Vollkorn"/>
                <a:cs typeface="Vollkorn"/>
                <a:sym typeface="Vollkorn"/>
              </a:rPr>
              <a:t>Visit- https://www.travipro.com/travel-portal-development.html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74666" y="6336784"/>
            <a:ext cx="5088606" cy="915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9"/>
              </a:lnSpc>
            </a:pPr>
            <a:r>
              <a:rPr lang="en-US" sz="5199" b="true">
                <a:solidFill>
                  <a:srgbClr val="00296B"/>
                </a:solidFill>
                <a:latin typeface="Vollkorn Bold"/>
                <a:ea typeface="Vollkorn Bold"/>
                <a:cs typeface="Vollkorn Bold"/>
                <a:sym typeface="Vollkorn Bold"/>
              </a:rPr>
              <a:t>Address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16463994" y="-2791271"/>
            <a:ext cx="8041559" cy="9326618"/>
          </a:xfrm>
          <a:custGeom>
            <a:avLst/>
            <a:gdLst/>
            <a:ahLst/>
            <a:cxnLst/>
            <a:rect r="r" b="b" t="t" l="l"/>
            <a:pathLst>
              <a:path h="9326618" w="8041559">
                <a:moveTo>
                  <a:pt x="0" y="0"/>
                </a:moveTo>
                <a:lnTo>
                  <a:pt x="8041559" y="0"/>
                </a:lnTo>
                <a:lnTo>
                  <a:pt x="8041559" y="9326618"/>
                </a:lnTo>
                <a:lnTo>
                  <a:pt x="0" y="93266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15244472" y="2526477"/>
            <a:ext cx="8699789" cy="10090035"/>
          </a:xfrm>
          <a:custGeom>
            <a:avLst/>
            <a:gdLst/>
            <a:ahLst/>
            <a:cxnLst/>
            <a:rect r="r" b="b" t="t" l="l"/>
            <a:pathLst>
              <a:path h="10090035" w="8699789">
                <a:moveTo>
                  <a:pt x="0" y="0"/>
                </a:moveTo>
                <a:lnTo>
                  <a:pt x="8699788" y="0"/>
                </a:lnTo>
                <a:lnTo>
                  <a:pt x="8699788" y="10090035"/>
                </a:lnTo>
                <a:lnTo>
                  <a:pt x="0" y="100900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13759778" y="-2970541"/>
            <a:ext cx="24090784" cy="27940547"/>
          </a:xfrm>
          <a:custGeom>
            <a:avLst/>
            <a:gdLst/>
            <a:ahLst/>
            <a:cxnLst/>
            <a:rect r="r" b="b" t="t" l="l"/>
            <a:pathLst>
              <a:path h="27940547" w="24090784">
                <a:moveTo>
                  <a:pt x="0" y="0"/>
                </a:moveTo>
                <a:lnTo>
                  <a:pt x="24090783" y="0"/>
                </a:lnTo>
                <a:lnTo>
                  <a:pt x="24090783" y="27940547"/>
                </a:lnTo>
                <a:lnTo>
                  <a:pt x="0" y="2794054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2320600" y="6227527"/>
            <a:ext cx="1244528" cy="1443407"/>
          </a:xfrm>
          <a:custGeom>
            <a:avLst/>
            <a:gdLst/>
            <a:ahLst/>
            <a:cxnLst/>
            <a:rect r="r" b="b" t="t" l="l"/>
            <a:pathLst>
              <a:path h="1443407" w="1244528">
                <a:moveTo>
                  <a:pt x="0" y="0"/>
                </a:moveTo>
                <a:lnTo>
                  <a:pt x="1244528" y="0"/>
                </a:lnTo>
                <a:lnTo>
                  <a:pt x="1244528" y="1443407"/>
                </a:lnTo>
                <a:lnTo>
                  <a:pt x="0" y="14434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74350" y="691165"/>
            <a:ext cx="1838612" cy="518963"/>
          </a:xfrm>
          <a:custGeom>
            <a:avLst/>
            <a:gdLst/>
            <a:ahLst/>
            <a:cxnLst/>
            <a:rect r="r" b="b" t="t" l="l"/>
            <a:pathLst>
              <a:path h="518963" w="1838612">
                <a:moveTo>
                  <a:pt x="0" y="0"/>
                </a:moveTo>
                <a:lnTo>
                  <a:pt x="1838612" y="0"/>
                </a:lnTo>
                <a:lnTo>
                  <a:pt x="1838612" y="518963"/>
                </a:lnTo>
                <a:lnTo>
                  <a:pt x="0" y="51896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664567" y="9041097"/>
            <a:ext cx="10884781" cy="963292"/>
            <a:chOff x="0" y="0"/>
            <a:chExt cx="2866774" cy="25370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866774" cy="253707"/>
            </a:xfrm>
            <a:custGeom>
              <a:avLst/>
              <a:gdLst/>
              <a:ahLst/>
              <a:cxnLst/>
              <a:rect r="r" b="b" t="t" l="l"/>
              <a:pathLst>
                <a:path h="253707" w="2866774">
                  <a:moveTo>
                    <a:pt x="36274" y="0"/>
                  </a:moveTo>
                  <a:lnTo>
                    <a:pt x="2830499" y="0"/>
                  </a:lnTo>
                  <a:cubicBezTo>
                    <a:pt x="2850533" y="0"/>
                    <a:pt x="2866774" y="16241"/>
                    <a:pt x="2866774" y="36274"/>
                  </a:cubicBezTo>
                  <a:lnTo>
                    <a:pt x="2866774" y="217432"/>
                  </a:lnTo>
                  <a:cubicBezTo>
                    <a:pt x="2866774" y="237466"/>
                    <a:pt x="2850533" y="253707"/>
                    <a:pt x="2830499" y="253707"/>
                  </a:cubicBezTo>
                  <a:lnTo>
                    <a:pt x="36274" y="253707"/>
                  </a:lnTo>
                  <a:cubicBezTo>
                    <a:pt x="26654" y="253707"/>
                    <a:pt x="17427" y="249885"/>
                    <a:pt x="10624" y="243082"/>
                  </a:cubicBezTo>
                  <a:cubicBezTo>
                    <a:pt x="3822" y="236279"/>
                    <a:pt x="0" y="227053"/>
                    <a:pt x="0" y="217432"/>
                  </a:cubicBezTo>
                  <a:lnTo>
                    <a:pt x="0" y="36274"/>
                  </a:lnTo>
                  <a:cubicBezTo>
                    <a:pt x="0" y="16241"/>
                    <a:pt x="16241" y="0"/>
                    <a:pt x="36274" y="0"/>
                  </a:cubicBezTo>
                  <a:close/>
                </a:path>
              </a:pathLst>
            </a:custGeom>
            <a:solidFill>
              <a:srgbClr val="00509D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866774" cy="29180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314341" y="2641277"/>
            <a:ext cx="8076063" cy="6174745"/>
            <a:chOff x="0" y="0"/>
            <a:chExt cx="1063076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63076" cy="812800"/>
            </a:xfrm>
            <a:custGeom>
              <a:avLst/>
              <a:gdLst/>
              <a:ahLst/>
              <a:cxnLst/>
              <a:rect r="r" b="b" t="t" l="l"/>
              <a:pathLst>
                <a:path h="812800" w="1063076">
                  <a:moveTo>
                    <a:pt x="0" y="0"/>
                  </a:moveTo>
                  <a:lnTo>
                    <a:pt x="1063076" y="0"/>
                  </a:lnTo>
                  <a:lnTo>
                    <a:pt x="1063076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9"/>
              <a:stretch>
                <a:fillRect l="0" t="-1484" r="0" b="-1484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951647" y="9253503"/>
            <a:ext cx="14846153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>
                <a:solidFill>
                  <a:srgbClr val="FFFFFF"/>
                </a:solidFill>
                <a:latin typeface="Vollkorn"/>
                <a:ea typeface="Vollkorn"/>
                <a:cs typeface="Vollkorn"/>
                <a:sym typeface="Vollkorn"/>
              </a:rPr>
              <a:t>https://www.travipro.com/travel-portal-development.html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563903" y="3623948"/>
            <a:ext cx="6044938" cy="15195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320"/>
              </a:lnSpc>
            </a:pPr>
            <a:r>
              <a:rPr lang="en-US" sz="8800" b="true">
                <a:solidFill>
                  <a:srgbClr val="3087ED"/>
                </a:solidFill>
                <a:latin typeface="Vollkorn Bold"/>
                <a:ea typeface="Vollkorn Bold"/>
                <a:cs typeface="Vollkorn Bold"/>
                <a:sym typeface="Vollkorn Bold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DAGNJAOtLco</dc:identifier>
  <dcterms:modified xsi:type="dcterms:W3CDTF">2011-08-01T06:04:30Z</dcterms:modified>
  <cp:revision>1</cp:revision>
  <dc:title>Travel Portal Software Solutions</dc:title>
</cp:coreProperties>
</file>